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62" r:id="rId4"/>
    <p:sldId id="264" r:id="rId5"/>
    <p:sldId id="265" r:id="rId6"/>
    <p:sldId id="266" r:id="rId7"/>
    <p:sldId id="267" r:id="rId8"/>
    <p:sldId id="268" r:id="rId9"/>
    <p:sldId id="258" r:id="rId10"/>
    <p:sldId id="273" r:id="rId11"/>
    <p:sldId id="26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59" r:id="rId35"/>
    <p:sldId id="296" r:id="rId36"/>
    <p:sldId id="297" r:id="rId37"/>
    <p:sldId id="298" r:id="rId38"/>
    <p:sldId id="299" r:id="rId39"/>
    <p:sldId id="300" r:id="rId40"/>
    <p:sldId id="260" r:id="rId41"/>
    <p:sldId id="301" r:id="rId42"/>
    <p:sldId id="302" r:id="rId43"/>
    <p:sldId id="303" r:id="rId44"/>
    <p:sldId id="304" r:id="rId45"/>
    <p:sldId id="305" r:id="rId46"/>
    <p:sldId id="326" r:id="rId47"/>
    <p:sldId id="327" r:id="rId48"/>
    <p:sldId id="328" r:id="rId49"/>
    <p:sldId id="329" r:id="rId50"/>
    <p:sldId id="330" r:id="rId51"/>
    <p:sldId id="306" r:id="rId52"/>
    <p:sldId id="261" r:id="rId53"/>
    <p:sldId id="307" r:id="rId54"/>
    <p:sldId id="269" r:id="rId55"/>
    <p:sldId id="270" r:id="rId56"/>
    <p:sldId id="308" r:id="rId57"/>
    <p:sldId id="309" r:id="rId58"/>
    <p:sldId id="310" r:id="rId59"/>
    <p:sldId id="311" r:id="rId60"/>
    <p:sldId id="31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p15:clr>
            <a:srgbClr val="A4A3A4"/>
          </p15:clr>
        </p15:guide>
        <p15:guide id="2" pos="38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ra"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C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98186" autoAdjust="0"/>
  </p:normalViewPr>
  <p:slideViewPr>
    <p:cSldViewPr snapToGrid="0" showGuides="1">
      <p:cViewPr varScale="1">
        <p:scale>
          <a:sx n="106" d="100"/>
          <a:sy n="106" d="100"/>
        </p:scale>
        <p:origin x="672" y="108"/>
      </p:cViewPr>
      <p:guideLst>
        <p:guide orient="horz" pos="2122"/>
        <p:guide pos="38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3DAF01-3D10-41BF-AF3A-D94DF1155DFB}" type="datetimeFigureOut">
              <a:rPr lang="zh-CN" altLang="en-US" smtClean="0"/>
              <a:t>2022/10/16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9D1EED-9D46-4EA7-80AB-C51718A41F90}"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DAF01-3D10-41BF-AF3A-D94DF1155DFB}" type="datetimeFigureOut">
              <a:rPr lang="zh-CN" altLang="en-US" smtClean="0"/>
              <a:t>2022/10/16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D1EED-9D46-4EA7-80AB-C51718A41F9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jpeg"/></Relationships>
</file>

<file path=ppt/slides/_rels/slide43.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49.png"/><Relationship Id="rId7" Type="http://schemas.openxmlformats.org/officeDocument/2006/relationships/image" Target="../media/image45.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44.jpeg"/><Relationship Id="rId11" Type="http://schemas.openxmlformats.org/officeDocument/2006/relationships/image" Target="../media/image50.png"/><Relationship Id="rId5" Type="http://schemas.openxmlformats.org/officeDocument/2006/relationships/image" Target="../media/image43.jpeg"/><Relationship Id="rId10" Type="http://schemas.openxmlformats.org/officeDocument/2006/relationships/image" Target="../media/image48.jpeg"/><Relationship Id="rId4" Type="http://schemas.openxmlformats.org/officeDocument/2006/relationships/image" Target="../media/image42.jpeg"/><Relationship Id="rId9" Type="http://schemas.openxmlformats.org/officeDocument/2006/relationships/image" Target="../media/image47.jpeg"/></Relationships>
</file>

<file path=ppt/slides/_rels/slide44.xml.rels><?xml version="1.0" encoding="UTF-8" standalone="yes"?>
<Relationships xmlns="http://schemas.openxmlformats.org/package/2006/relationships"><Relationship Id="rId3" Type="http://schemas.openxmlformats.org/officeDocument/2006/relationships/image" Target="../media/image51.jpeg"/><Relationship Id="rId7" Type="http://schemas.openxmlformats.org/officeDocument/2006/relationships/image" Target="../media/image55.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4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6691746" y="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0800000">
            <a:off x="8601014" y="3428999"/>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63"/>
          <p:cNvSpPr/>
          <p:nvPr/>
        </p:nvSpPr>
        <p:spPr>
          <a:xfrm rot="10800000">
            <a:off x="10510281" y="3429000"/>
            <a:ext cx="1681719" cy="1645920"/>
          </a:xfrm>
          <a:custGeom>
            <a:avLst/>
            <a:gdLst>
              <a:gd name="connsiteX0" fmla="*/ 1681719 w 1681719"/>
              <a:gd name="connsiteY0" fmla="*/ 1645920 h 1645920"/>
              <a:gd name="connsiteX1" fmla="*/ 0 w 1681719"/>
              <a:gd name="connsiteY1" fmla="*/ 1645920 h 1645920"/>
              <a:gd name="connsiteX2" fmla="*/ 0 w 1681719"/>
              <a:gd name="connsiteY2" fmla="*/ 1253596 h 1645920"/>
              <a:gd name="connsiteX3" fmla="*/ 727086 w 1681719"/>
              <a:gd name="connsiteY3" fmla="*/ 0 h 1645920"/>
            </a:gdLst>
            <a:ahLst/>
            <a:cxnLst>
              <a:cxn ang="0">
                <a:pos x="connsiteX0" y="connsiteY0"/>
              </a:cxn>
              <a:cxn ang="0">
                <a:pos x="connsiteX1" y="connsiteY1"/>
              </a:cxn>
              <a:cxn ang="0">
                <a:pos x="connsiteX2" y="connsiteY2"/>
              </a:cxn>
              <a:cxn ang="0">
                <a:pos x="connsiteX3" y="connsiteY3"/>
              </a:cxn>
            </a:cxnLst>
            <a:rect l="l" t="t" r="r" b="b"/>
            <a:pathLst>
              <a:path w="1681719" h="1645920">
                <a:moveTo>
                  <a:pt x="1681719" y="1645920"/>
                </a:moveTo>
                <a:lnTo>
                  <a:pt x="0" y="1645920"/>
                </a:lnTo>
                <a:lnTo>
                  <a:pt x="0" y="1253596"/>
                </a:lnTo>
                <a:lnTo>
                  <a:pt x="727086" y="0"/>
                </a:lnTo>
                <a:close/>
              </a:path>
            </a:pathLst>
          </a:cu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10510280" y="1783080"/>
            <a:ext cx="1681720" cy="1645920"/>
          </a:xfrm>
          <a:custGeom>
            <a:avLst/>
            <a:gdLst>
              <a:gd name="connsiteX0" fmla="*/ 954634 w 1681720"/>
              <a:gd name="connsiteY0" fmla="*/ 0 h 1645920"/>
              <a:gd name="connsiteX1" fmla="*/ 1681720 w 1681720"/>
              <a:gd name="connsiteY1" fmla="*/ 1253598 h 1645920"/>
              <a:gd name="connsiteX2" fmla="*/ 1681720 w 1681720"/>
              <a:gd name="connsiteY2" fmla="*/ 1645920 h 1645920"/>
              <a:gd name="connsiteX3" fmla="*/ 0 w 1681720"/>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681720" h="1645920">
                <a:moveTo>
                  <a:pt x="954634" y="0"/>
                </a:moveTo>
                <a:lnTo>
                  <a:pt x="1681720" y="1253598"/>
                </a:lnTo>
                <a:lnTo>
                  <a:pt x="1681720" y="1645920"/>
                </a:lnTo>
                <a:lnTo>
                  <a:pt x="0" y="1645920"/>
                </a:lnTo>
                <a:close/>
              </a:path>
            </a:pathLst>
          </a:cu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8600991" y="5078022"/>
            <a:ext cx="1909281" cy="1645933"/>
          </a:xfrm>
          <a:prstGeom prst="triangle">
            <a:avLst/>
          </a:prstGeom>
          <a:solidFill>
            <a:srgbClr val="A5CFE5">
              <a:alpha val="52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0800000">
            <a:off x="10510279" y="137158"/>
            <a:ext cx="1681721" cy="1645920"/>
          </a:xfrm>
          <a:custGeom>
            <a:avLst/>
            <a:gdLst>
              <a:gd name="connsiteX0" fmla="*/ 1681721 w 1681721"/>
              <a:gd name="connsiteY0" fmla="*/ 1645920 h 1645920"/>
              <a:gd name="connsiteX1" fmla="*/ 0 w 1681721"/>
              <a:gd name="connsiteY1" fmla="*/ 1645920 h 1645920"/>
              <a:gd name="connsiteX2" fmla="*/ 0 w 1681721"/>
              <a:gd name="connsiteY2" fmla="*/ 1253600 h 1645920"/>
              <a:gd name="connsiteX3" fmla="*/ 727088 w 1681721"/>
              <a:gd name="connsiteY3" fmla="*/ 0 h 1645920"/>
            </a:gdLst>
            <a:ahLst/>
            <a:cxnLst>
              <a:cxn ang="0">
                <a:pos x="connsiteX0" y="connsiteY0"/>
              </a:cxn>
              <a:cxn ang="0">
                <a:pos x="connsiteX1" y="connsiteY1"/>
              </a:cxn>
              <a:cxn ang="0">
                <a:pos x="connsiteX2" y="connsiteY2"/>
              </a:cxn>
              <a:cxn ang="0">
                <a:pos x="connsiteX3" y="connsiteY3"/>
              </a:cxn>
            </a:cxnLst>
            <a:rect l="l" t="t" r="r" b="b"/>
            <a:pathLst>
              <a:path w="1681721" h="1645920">
                <a:moveTo>
                  <a:pt x="1681721" y="1645920"/>
                </a:moveTo>
                <a:lnTo>
                  <a:pt x="0" y="1645920"/>
                </a:lnTo>
                <a:lnTo>
                  <a:pt x="0" y="1253600"/>
                </a:lnTo>
                <a:lnTo>
                  <a:pt x="727088" y="0"/>
                </a:lnTo>
                <a:close/>
              </a:path>
            </a:pathLst>
          </a:cu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9555645" y="342900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7646375" y="5074919"/>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6691725" y="5074928"/>
            <a:ext cx="1909257" cy="1645912"/>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9555641" y="507492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66568" y="3103424"/>
            <a:ext cx="7868497" cy="923330"/>
          </a:xfrm>
          <a:prstGeom prst="rect">
            <a:avLst/>
          </a:prstGeom>
          <a:noFill/>
        </p:spPr>
        <p:txBody>
          <a:bodyPr wrap="square" rtlCol="0">
            <a:spAutoFit/>
          </a:bodyPr>
          <a:lstStyle/>
          <a:p>
            <a:r>
              <a:rPr lang="zh-CN" altLang="en-US" sz="5400" dirty="0">
                <a:latin typeface="楷体" panose="02010609060101010101" pitchFamily="49" charset="-122"/>
                <a:ea typeface="楷体" panose="02010609060101010101" pitchFamily="49" charset="-122"/>
              </a:rPr>
              <a:t>计算机网络</a:t>
            </a:r>
            <a:r>
              <a:rPr lang="en-US" altLang="zh-CN" sz="5400" dirty="0">
                <a:latin typeface="楷体" panose="02010609060101010101" pitchFamily="49" charset="-122"/>
                <a:ea typeface="楷体" panose="02010609060101010101" pitchFamily="49" charset="-122"/>
              </a:rPr>
              <a:t>-</a:t>
            </a:r>
            <a:r>
              <a:rPr lang="zh-CN" altLang="en-US" sz="5400" dirty="0">
                <a:latin typeface="楷体" panose="02010609060101010101" pitchFamily="49" charset="-122"/>
                <a:ea typeface="楷体" panose="02010609060101010101" pitchFamily="49" charset="-122"/>
              </a:rPr>
              <a:t>数据链路层</a:t>
            </a:r>
          </a:p>
        </p:txBody>
      </p:sp>
      <p:sp>
        <p:nvSpPr>
          <p:cNvPr id="21" name="等腰三角形 20"/>
          <p:cNvSpPr/>
          <p:nvPr/>
        </p:nvSpPr>
        <p:spPr>
          <a:xfrm rot="10800000">
            <a:off x="9555641" y="1783080"/>
            <a:ext cx="1909267" cy="1645920"/>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7646348" y="342900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flipH="1">
            <a:off x="7285065" y="765802"/>
            <a:ext cx="954634" cy="1645920"/>
          </a:xfrm>
          <a:prstGeom prst="line">
            <a:avLst/>
          </a:prstGeom>
          <a:ln w="3175">
            <a:solidFill>
              <a:srgbClr val="A5CFE5"/>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61651" y="2935908"/>
            <a:ext cx="304858" cy="525617"/>
          </a:xfrm>
          <a:prstGeom prst="line">
            <a:avLst/>
          </a:prstGeom>
          <a:ln w="3175">
            <a:solidFill>
              <a:srgbClr val="A5CFE5"/>
            </a:solidFill>
          </a:ln>
        </p:spPr>
        <p:style>
          <a:lnRef idx="1">
            <a:schemeClr val="accent1"/>
          </a:lnRef>
          <a:fillRef idx="0">
            <a:schemeClr val="accent1"/>
          </a:fillRef>
          <a:effectRef idx="0">
            <a:schemeClr val="accent1"/>
          </a:effectRef>
          <a:fontRef idx="minor">
            <a:schemeClr val="tx1"/>
          </a:fontRef>
        </p:style>
      </p:cxnSp>
      <p:sp>
        <p:nvSpPr>
          <p:cNvPr id="37" name="等腰三角形 36"/>
          <p:cNvSpPr/>
          <p:nvPr/>
        </p:nvSpPr>
        <p:spPr>
          <a:xfrm rot="17411441">
            <a:off x="7076861" y="2785477"/>
            <a:ext cx="157387" cy="397133"/>
          </a:xfrm>
          <a:prstGeom prst="triangle">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13615302">
            <a:off x="6826212" y="2560435"/>
            <a:ext cx="105790" cy="511888"/>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33"/>
          <p:cNvSpPr>
            <a:spLocks noChangeArrowheads="1"/>
          </p:cNvSpPr>
          <p:nvPr/>
        </p:nvSpPr>
        <p:spPr bwMode="auto">
          <a:xfrm>
            <a:off x="1019271" y="4172337"/>
            <a:ext cx="50399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en-US" altLang="zh-CN" sz="16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Harbin Institute of Technology</a:t>
            </a:r>
          </a:p>
        </p:txBody>
      </p:sp>
      <p:pic>
        <p:nvPicPr>
          <p:cNvPr id="58" name="图片 57"/>
          <p:cNvPicPr>
            <a:picLocks noChangeAspect="1"/>
          </p:cNvPicPr>
          <p:nvPr/>
        </p:nvPicPr>
        <p:blipFill>
          <a:blip r:embed="rId2" cstate="print"/>
          <a:srcRect t="24590"/>
          <a:stretch>
            <a:fillRect/>
          </a:stretch>
        </p:blipFill>
        <p:spPr>
          <a:xfrm>
            <a:off x="966539" y="1"/>
            <a:ext cx="3127519" cy="2032061"/>
          </a:xfrm>
          <a:custGeom>
            <a:avLst/>
            <a:gdLst>
              <a:gd name="connsiteX0" fmla="*/ 0 w 3127519"/>
              <a:gd name="connsiteY0" fmla="*/ 0 h 2032061"/>
              <a:gd name="connsiteX1" fmla="*/ 3127519 w 3127519"/>
              <a:gd name="connsiteY1" fmla="*/ 0 h 2032061"/>
              <a:gd name="connsiteX2" fmla="*/ 3127519 w 3127519"/>
              <a:gd name="connsiteY2" fmla="*/ 2032061 h 2032061"/>
              <a:gd name="connsiteX3" fmla="*/ 0 w 3127519"/>
              <a:gd name="connsiteY3" fmla="*/ 2032061 h 2032061"/>
            </a:gdLst>
            <a:ahLst/>
            <a:cxnLst>
              <a:cxn ang="0">
                <a:pos x="connsiteX0" y="connsiteY0"/>
              </a:cxn>
              <a:cxn ang="0">
                <a:pos x="connsiteX1" y="connsiteY1"/>
              </a:cxn>
              <a:cxn ang="0">
                <a:pos x="connsiteX2" y="connsiteY2"/>
              </a:cxn>
              <a:cxn ang="0">
                <a:pos x="connsiteX3" y="connsiteY3"/>
              </a:cxn>
            </a:cxnLst>
            <a:rect l="l" t="t" r="r" b="b"/>
            <a:pathLst>
              <a:path w="3127519" h="2032061">
                <a:moveTo>
                  <a:pt x="0" y="0"/>
                </a:moveTo>
                <a:lnTo>
                  <a:pt x="3127519" y="0"/>
                </a:lnTo>
                <a:lnTo>
                  <a:pt x="3127519" y="2032061"/>
                </a:lnTo>
                <a:lnTo>
                  <a:pt x="0" y="2032061"/>
                </a:lnTo>
                <a:close/>
              </a:path>
            </a:pathLst>
          </a:custGeom>
        </p:spPr>
      </p:pic>
      <p:pic>
        <p:nvPicPr>
          <p:cNvPr id="56" name="图片 55"/>
          <p:cNvPicPr>
            <a:picLocks noChangeAspect="1"/>
          </p:cNvPicPr>
          <p:nvPr/>
        </p:nvPicPr>
        <p:blipFill>
          <a:blip r:embed="rId3" cstate="print"/>
          <a:srcRect b="18265"/>
          <a:stretch>
            <a:fillRect/>
          </a:stretch>
        </p:blipFill>
        <p:spPr>
          <a:xfrm>
            <a:off x="-100633" y="4281804"/>
            <a:ext cx="2975106" cy="2576195"/>
          </a:xfrm>
          <a:custGeom>
            <a:avLst/>
            <a:gdLst>
              <a:gd name="connsiteX0" fmla="*/ 0 w 2975106"/>
              <a:gd name="connsiteY0" fmla="*/ 0 h 2576195"/>
              <a:gd name="connsiteX1" fmla="*/ 2975106 w 2975106"/>
              <a:gd name="connsiteY1" fmla="*/ 0 h 2576195"/>
              <a:gd name="connsiteX2" fmla="*/ 2975106 w 2975106"/>
              <a:gd name="connsiteY2" fmla="*/ 2576195 h 2576195"/>
              <a:gd name="connsiteX3" fmla="*/ 0 w 2975106"/>
              <a:gd name="connsiteY3" fmla="*/ 2576195 h 2576195"/>
            </a:gdLst>
            <a:ahLst/>
            <a:cxnLst>
              <a:cxn ang="0">
                <a:pos x="connsiteX0" y="connsiteY0"/>
              </a:cxn>
              <a:cxn ang="0">
                <a:pos x="connsiteX1" y="connsiteY1"/>
              </a:cxn>
              <a:cxn ang="0">
                <a:pos x="connsiteX2" y="connsiteY2"/>
              </a:cxn>
              <a:cxn ang="0">
                <a:pos x="connsiteX3" y="connsiteY3"/>
              </a:cxn>
            </a:cxnLst>
            <a:rect l="l" t="t" r="r" b="b"/>
            <a:pathLst>
              <a:path w="2975106" h="2576195">
                <a:moveTo>
                  <a:pt x="0" y="0"/>
                </a:moveTo>
                <a:lnTo>
                  <a:pt x="2975106" y="0"/>
                </a:lnTo>
                <a:lnTo>
                  <a:pt x="2975106" y="2576195"/>
                </a:lnTo>
                <a:lnTo>
                  <a:pt x="0" y="2576195"/>
                </a:lnTo>
                <a:close/>
              </a:path>
            </a:pathLst>
          </a:cu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271" y="2069623"/>
            <a:ext cx="4395921" cy="976871"/>
          </a:xfrm>
          <a:prstGeom prst="rect">
            <a:avLst/>
          </a:prstGeom>
        </p:spPr>
      </p:pic>
      <p:sp>
        <p:nvSpPr>
          <p:cNvPr id="23" name="矩形 33"/>
          <p:cNvSpPr>
            <a:spLocks noChangeArrowheads="1"/>
          </p:cNvSpPr>
          <p:nvPr/>
        </p:nvSpPr>
        <p:spPr bwMode="auto">
          <a:xfrm>
            <a:off x="1016254" y="4673608"/>
            <a:ext cx="5039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zh-CN" altLang="en-US" sz="2000" b="1"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第七组</a:t>
            </a:r>
            <a:endParaRPr lang="en-US" altLang="zh-CN" sz="2000" b="1"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多路访问技术与协议</a:t>
            </a:r>
          </a:p>
        </p:txBody>
      </p:sp>
      <p:sp>
        <p:nvSpPr>
          <p:cNvPr id="9" name="文本框 8"/>
          <p:cNvSpPr txBox="1"/>
          <p:nvPr/>
        </p:nvSpPr>
        <p:spPr>
          <a:xfrm>
            <a:off x="-1" y="836873"/>
            <a:ext cx="51761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“链路”分为两类：</a:t>
            </a:r>
          </a:p>
        </p:txBody>
      </p:sp>
      <p:sp>
        <p:nvSpPr>
          <p:cNvPr id="10" name="矩形 9"/>
          <p:cNvSpPr/>
          <p:nvPr/>
        </p:nvSpPr>
        <p:spPr>
          <a:xfrm>
            <a:off x="486860" y="1664951"/>
            <a:ext cx="5374170" cy="2171941"/>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点对点链路：</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457200" marR="0" lvl="0" indent="-457200" algn="l" defTabSz="121666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拨号接入的</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PPP</a:t>
            </a:r>
          </a:p>
          <a:p>
            <a:pPr marL="457200" marR="0" lvl="0" indent="-457200" algn="l" defTabSz="121666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以太网交换机与主机间的点对点链路</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矩形 12"/>
          <p:cNvSpPr/>
          <p:nvPr/>
        </p:nvSpPr>
        <p:spPr>
          <a:xfrm>
            <a:off x="486860" y="3836892"/>
            <a:ext cx="5374170" cy="2258119"/>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广播链路（共享介质）</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457200" marR="0" lvl="0" indent="-457200" algn="l" defTabSz="121666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早期的总线以太网</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457200" marR="0" lvl="0" indent="-457200" algn="l" defTabSz="121666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HFC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的上行链路</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457200" marR="0" lvl="0" indent="-457200" algn="l" defTabSz="1216660" rtl="0" eaLnBrk="1" fontAlgn="auto" latinLnBrk="0" hangingPunct="1">
              <a:lnSpc>
                <a:spcPct val="12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802.11</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无线局域网</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p:txBody>
      </p:sp>
      <p:pic>
        <p:nvPicPr>
          <p:cNvPr id="15" name="图片 14"/>
          <p:cNvPicPr>
            <a:picLocks noChangeAspect="1"/>
          </p:cNvPicPr>
          <p:nvPr/>
        </p:nvPicPr>
        <p:blipFill>
          <a:blip r:embed="rId3"/>
          <a:stretch>
            <a:fillRect/>
          </a:stretch>
        </p:blipFill>
        <p:spPr>
          <a:xfrm>
            <a:off x="5927203" y="555220"/>
            <a:ext cx="5802634" cy="2838850"/>
          </a:xfrm>
          <a:prstGeom prst="rect">
            <a:avLst/>
          </a:prstGeom>
        </p:spPr>
      </p:pic>
      <p:pic>
        <p:nvPicPr>
          <p:cNvPr id="17" name="图片 16"/>
          <p:cNvPicPr>
            <a:picLocks noChangeAspect="1"/>
          </p:cNvPicPr>
          <p:nvPr/>
        </p:nvPicPr>
        <p:blipFill>
          <a:blip r:embed="rId4"/>
          <a:stretch>
            <a:fillRect/>
          </a:stretch>
        </p:blipFill>
        <p:spPr>
          <a:xfrm>
            <a:off x="5821208" y="3394070"/>
            <a:ext cx="5883932" cy="3143762"/>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多路访问技术与协议</a:t>
            </a:r>
          </a:p>
        </p:txBody>
      </p:sp>
      <p:sp>
        <p:nvSpPr>
          <p:cNvPr id="10" name="矩形 9"/>
          <p:cNvSpPr/>
          <p:nvPr/>
        </p:nvSpPr>
        <p:spPr>
          <a:xfrm>
            <a:off x="151913" y="1037452"/>
            <a:ext cx="11969509" cy="2258119"/>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当所有节点同时接到多个帧，传输的帧在所有的接收方处发生</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Arial" panose="020B0604020202020204" pitchFamily="34" charset="0"/>
              </a:rPr>
              <a:t>碰撞</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碰撞（</a:t>
            </a:r>
            <a:r>
              <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collide</a:t>
            </a: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：发生时，</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Arial" panose="020B0604020202020204" pitchFamily="34" charset="0"/>
              </a:rPr>
              <a:t>没有</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一个接收节点能够有效地获得任何传输的帧</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文本框 12"/>
          <p:cNvSpPr txBox="1"/>
          <p:nvPr/>
        </p:nvSpPr>
        <p:spPr>
          <a:xfrm>
            <a:off x="90366" y="3429000"/>
            <a:ext cx="11252524" cy="20928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多路访问控制协议（</a:t>
            </a:r>
            <a:r>
              <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MAC protocol</a:t>
            </a: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使用分布式算法决定节点如何共享信道，即决策结点何时可以传输数据</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必须基于信道本身，通信信道共享协调信息，即</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Arial" panose="020B0604020202020204" pitchFamily="34" charset="0"/>
              </a:rPr>
              <a:t>无带外信道用于协调</a:t>
            </a:r>
            <a:endPar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多路访问技术与协议</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文本框 12"/>
          <p:cNvSpPr txBox="1"/>
          <p:nvPr/>
        </p:nvSpPr>
        <p:spPr>
          <a:xfrm>
            <a:off x="151913" y="1012954"/>
            <a:ext cx="11252524" cy="48320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多路访问控制协议（</a:t>
            </a:r>
            <a:r>
              <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MAC protocol</a:t>
            </a: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）有三大类</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信道划分（</a:t>
            </a:r>
            <a:r>
              <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channel partitioning</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MAC</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协议</a:t>
            </a:r>
            <a:endPar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常见的有</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TDMA</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FDMA</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CDMA</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WDMA</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（根据多路复用技术）</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随机接入（</a:t>
            </a:r>
            <a:r>
              <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random access</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MAC</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协议</a:t>
            </a:r>
            <a:endPar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信道不划分，存在冲突！根据冲突采取不同机制。</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常见的有时隙</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ALOHA</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ALOHA</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CSMA/CD</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CSMA/CA</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CSMA</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轮转（</a:t>
            </a:r>
            <a:r>
              <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taking turns</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MAC</a:t>
            </a: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协议</a:t>
            </a:r>
            <a:endParaRPr kumimoji="0" lang="en-US" altLang="zh-CN"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结点共享同一信道！</a:t>
            </a:r>
            <a:endPar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常见的有轮询协议、令牌传递协议</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多路访问技术与协议</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文本框 12"/>
          <p:cNvSpPr txBox="1"/>
          <p:nvPr/>
        </p:nvSpPr>
        <p:spPr>
          <a:xfrm>
            <a:off x="239857" y="1527159"/>
            <a:ext cx="11516291" cy="4401205"/>
          </a:xfrm>
          <a:prstGeom prst="rect">
            <a:avLst/>
          </a:prstGeom>
          <a:noFill/>
        </p:spPr>
        <p:txBody>
          <a:bodyPr wrap="square">
            <a:sp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对于一个速率为</a:t>
            </a:r>
            <a:r>
              <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R bps</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的广播信道，我们希望有如下特性：</a:t>
            </a:r>
            <a:endPar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altLang="zh-CN"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514350" marR="0" lvl="0" indent="-514350" algn="just" defTabSz="914400" rtl="0" eaLnBrk="1" fontAlgn="auto" latinLnBrk="0" hangingPunct="1">
              <a:lnSpc>
                <a:spcPct val="100000"/>
              </a:lnSpc>
              <a:spcBef>
                <a:spcPct val="0"/>
              </a:spcBef>
              <a:spcAft>
                <a:spcPts val="0"/>
              </a:spcAft>
              <a:buClrTx/>
              <a:buSzTx/>
              <a:buFont typeface="+mj-lt"/>
              <a:buAutoNum type="alphaLcParen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当仅有一个节点发送数据时，此节点具有</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R bps</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的吞吐量</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514350" marR="0" lvl="0" indent="-514350" algn="just" defTabSz="914400" rtl="0" eaLnBrk="1" fontAlgn="auto" latinLnBrk="0" hangingPunct="1">
              <a:lnSpc>
                <a:spcPct val="100000"/>
              </a:lnSpc>
              <a:spcBef>
                <a:spcPct val="0"/>
              </a:spcBef>
              <a:spcAft>
                <a:spcPts val="0"/>
              </a:spcAft>
              <a:buClrTx/>
              <a:buSzTx/>
              <a:buFont typeface="+mj-lt"/>
              <a:buAutoNum type="alphaLcParenR"/>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514350" marR="0" lvl="0" indent="-514350" algn="just" defTabSz="914400" rtl="0" eaLnBrk="1" fontAlgn="auto" latinLnBrk="0" hangingPunct="1">
              <a:lnSpc>
                <a:spcPct val="100000"/>
              </a:lnSpc>
              <a:spcBef>
                <a:spcPct val="0"/>
              </a:spcBef>
              <a:spcAft>
                <a:spcPts val="0"/>
              </a:spcAft>
              <a:buClrTx/>
              <a:buSzTx/>
              <a:buFont typeface="+mj-lt"/>
              <a:buAutoNum type="alphaLcParen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当有</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个节点发送数据时，每个节点吞吐量为</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R/M</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的吞吐量（非瞬时速率，为平均速率！）</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514350" marR="0" lvl="0" indent="-514350" algn="just" defTabSz="914400" rtl="0" eaLnBrk="1" fontAlgn="auto" latinLnBrk="0" hangingPunct="1">
              <a:lnSpc>
                <a:spcPct val="100000"/>
              </a:lnSpc>
              <a:spcBef>
                <a:spcPct val="0"/>
              </a:spcBef>
              <a:spcAft>
                <a:spcPts val="0"/>
              </a:spcAft>
              <a:buClrTx/>
              <a:buSzTx/>
              <a:buFont typeface="+mj-lt"/>
              <a:buAutoNum type="alphaLcParenR"/>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514350" marR="0" lvl="0" indent="-514350" algn="just" defTabSz="914400" rtl="0" eaLnBrk="1" fontAlgn="auto" latinLnBrk="0" hangingPunct="1">
              <a:lnSpc>
                <a:spcPct val="100000"/>
              </a:lnSpc>
              <a:spcBef>
                <a:spcPct val="0"/>
              </a:spcBef>
              <a:spcAft>
                <a:spcPts val="0"/>
              </a:spcAft>
              <a:buClrTx/>
              <a:buSzTx/>
              <a:buFont typeface="+mj-lt"/>
              <a:buAutoNum type="alphaLcParen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协议应是分散的，无需特定节点协调、时钟和时隙的同步</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514350" marR="0" lvl="0" indent="-514350" algn="just" defTabSz="914400" rtl="0" eaLnBrk="1" fontAlgn="auto" latinLnBrk="0" hangingPunct="1">
              <a:lnSpc>
                <a:spcPct val="100000"/>
              </a:lnSpc>
              <a:spcBef>
                <a:spcPct val="0"/>
              </a:spcBef>
              <a:spcAft>
                <a:spcPts val="0"/>
              </a:spcAft>
              <a:buClrTx/>
              <a:buSzTx/>
              <a:buFont typeface="+mj-lt"/>
              <a:buAutoNum type="alphaLcParenR"/>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a:p>
            <a:pPr marL="514350" marR="0" lvl="0" indent="-514350" algn="just" defTabSz="914400" rtl="0" eaLnBrk="1" fontAlgn="auto" latinLnBrk="0" hangingPunct="1">
              <a:lnSpc>
                <a:spcPct val="100000"/>
              </a:lnSpc>
              <a:spcBef>
                <a:spcPct val="0"/>
              </a:spcBef>
              <a:spcAft>
                <a:spcPts val="0"/>
              </a:spcAft>
              <a:buClrTx/>
              <a:buSzTx/>
              <a:buFont typeface="+mj-lt"/>
              <a:buAutoNum type="alphaLcParen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协议简单，使得实现不昂贵</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10" name="文本框 9"/>
          <p:cNvSpPr txBox="1"/>
          <p:nvPr/>
        </p:nvSpPr>
        <p:spPr>
          <a:xfrm>
            <a:off x="239857" y="837739"/>
            <a:ext cx="6098720" cy="523220"/>
          </a:xfrm>
          <a:prstGeom prst="rect">
            <a:avLst/>
          </a:prstGeom>
          <a:noFill/>
        </p:spPr>
        <p:txBody>
          <a:bodyPr wrap="square">
            <a:sp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mn-lt"/>
              </a:rPr>
              <a:t>理想</a:t>
            </a:r>
            <a:r>
              <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mn-lt"/>
              </a:rPr>
              <a:t>MAC</a:t>
            </a: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mn-lt"/>
              </a:rPr>
              <a:t>协议</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mn-lt"/>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86811" y="316821"/>
            <a:ext cx="7419661"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信道划分</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TDMA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（时分多路复用）</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1" name="文本框 10"/>
          <p:cNvSpPr txBox="1"/>
          <p:nvPr/>
        </p:nvSpPr>
        <p:spPr>
          <a:xfrm>
            <a:off x="239857" y="1088432"/>
            <a:ext cx="10373715" cy="3108543"/>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将时间划分为时间帧，每个时间帧划分为</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个等大的时隙</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时隙长度</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分组传输时间</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“周期性”接入信道</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未用时隙空闲（</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idle</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共享频带，不共享时间</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例：每个帧分为</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个时隙，</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传输分组，</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空闲</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9" name="图片 8"/>
          <p:cNvPicPr>
            <a:picLocks noChangeAspect="1"/>
          </p:cNvPicPr>
          <p:nvPr/>
        </p:nvPicPr>
        <p:blipFill>
          <a:blip r:embed="rId4"/>
          <a:stretch>
            <a:fillRect/>
          </a:stretch>
        </p:blipFill>
        <p:spPr>
          <a:xfrm>
            <a:off x="171696" y="3828263"/>
            <a:ext cx="11848607" cy="2040438"/>
          </a:xfrm>
          <a:prstGeom prst="rect">
            <a:avLst/>
          </a:prstGeom>
        </p:spPr>
      </p:pic>
      <p:sp>
        <p:nvSpPr>
          <p:cNvPr id="15" name="文本框 14"/>
          <p:cNvSpPr txBox="1"/>
          <p:nvPr/>
        </p:nvSpPr>
        <p:spPr>
          <a:xfrm>
            <a:off x="1922689" y="6017959"/>
            <a:ext cx="609872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公平、避免了碰撞！</a:t>
            </a:r>
            <a:endParaRPr kumimoji="0" lang="en-US" altLang="zh-CN"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47732"/>
            <a:ext cx="7419661"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信道划分</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F</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DMA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rPr>
              <a:t>（频分多路复用）</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mn-cs"/>
              <a:sym typeface="Arial" panose="020B0604020202020204" pitchFamily="34" charset="0"/>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1" name="文本框 10"/>
          <p:cNvSpPr txBox="1"/>
          <p:nvPr/>
        </p:nvSpPr>
        <p:spPr>
          <a:xfrm>
            <a:off x="151913" y="841687"/>
            <a:ext cx="10373715" cy="3108543"/>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将信道频谱划分为若干频带</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每个站点分配一个固定的频带</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无传输的频带是空闲的</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共享时间，不共享频带</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p"/>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例：频带分为</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个，其中</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传输数据，</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频带空闲</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8" name="图片 7"/>
          <p:cNvPicPr>
            <a:picLocks noChangeAspect="1"/>
          </p:cNvPicPr>
          <p:nvPr/>
        </p:nvPicPr>
        <p:blipFill>
          <a:blip r:embed="rId4"/>
          <a:stretch>
            <a:fillRect/>
          </a:stretch>
        </p:blipFill>
        <p:spPr>
          <a:xfrm>
            <a:off x="151914" y="3584352"/>
            <a:ext cx="9661558" cy="2909551"/>
          </a:xfrm>
          <a:prstGeom prst="rect">
            <a:avLst/>
          </a:prstGeom>
        </p:spPr>
      </p:pic>
      <p:sp>
        <p:nvSpPr>
          <p:cNvPr id="13" name="文本框 12"/>
          <p:cNvSpPr txBox="1"/>
          <p:nvPr/>
        </p:nvSpPr>
        <p:spPr>
          <a:xfrm>
            <a:off x="6473334" y="1782084"/>
            <a:ext cx="609872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公平、避免了碰撞！</a:t>
            </a:r>
            <a:endParaRPr kumimoji="0" lang="en-US" altLang="zh-CN"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80786"/>
            <a:ext cx="7419661"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时隙</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ALOHA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1" name="文本框 10"/>
          <p:cNvSpPr txBox="1"/>
          <p:nvPr/>
        </p:nvSpPr>
        <p:spPr>
          <a:xfrm>
            <a:off x="256610" y="1303875"/>
            <a:ext cx="5556362"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假定：</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所有帧大小相同</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时间被划分为等长的时隙</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（每个时隙可以传输一个帧）</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结点只能在</a:t>
            </a:r>
            <a:r>
              <a:rPr kumimoji="0" lang="zh-CN" altLang="en-US"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时隙开始</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时刻发送帧</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节点间时钟同步</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如果</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个或</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个以上结点在</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同一时隙发送帧，结点即检测到冲突</a:t>
            </a:r>
          </a:p>
        </p:txBody>
      </p:sp>
      <p:sp>
        <p:nvSpPr>
          <p:cNvPr id="10" name="文本框 9"/>
          <p:cNvSpPr txBox="1"/>
          <p:nvPr/>
        </p:nvSpPr>
        <p:spPr>
          <a:xfrm>
            <a:off x="6096000" y="1659285"/>
            <a:ext cx="5230586"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运行：</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当结点有新的帧时，在下一个时隙发送</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如果无冲突：该节点可以在下一个时隙继续发送新的帧</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如果冲突：该结点在下一个时隙以概率</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重传该帧，直到成功</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80786"/>
            <a:ext cx="7419661"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时隙</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ALOHA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0" name="文本框 9"/>
          <p:cNvSpPr txBox="1"/>
          <p:nvPr/>
        </p:nvSpPr>
        <p:spPr>
          <a:xfrm>
            <a:off x="239857" y="3719539"/>
            <a:ext cx="4707700"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优点：</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单个结点活动时，可以以信道最大速率传输数据</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高度分散化：只需同步时隙</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简单</a:t>
            </a:r>
            <a:endPar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5318588" y="3749457"/>
            <a:ext cx="6098720"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缺点：</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冲突，浪费时隙</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存在空闲时隙即未被利用时隙</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结点也许能以远小于分组传输的时间检测到冲突</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时钟同步</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p:txBody>
      </p:sp>
      <p:pic>
        <p:nvPicPr>
          <p:cNvPr id="9" name="图片 8"/>
          <p:cNvPicPr>
            <a:picLocks noChangeAspect="1"/>
          </p:cNvPicPr>
          <p:nvPr/>
        </p:nvPicPr>
        <p:blipFill>
          <a:blip r:embed="rId3"/>
          <a:stretch>
            <a:fillRect/>
          </a:stretch>
        </p:blipFill>
        <p:spPr>
          <a:xfrm>
            <a:off x="300139" y="922842"/>
            <a:ext cx="8464686" cy="2592248"/>
          </a:xfrm>
          <a:prstGeom prst="rect">
            <a:avLst/>
          </a:prstGeom>
        </p:spPr>
      </p:pic>
      <p:sp>
        <p:nvSpPr>
          <p:cNvPr id="15" name="文本框 14"/>
          <p:cNvSpPr txBox="1"/>
          <p:nvPr/>
        </p:nvSpPr>
        <p:spPr>
          <a:xfrm>
            <a:off x="9055496" y="1723548"/>
            <a:ext cx="2211218"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C</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 </a:t>
            </a: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 碰撞时隙</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E = </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空闲时隙</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S = </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成功时隙</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80786"/>
            <a:ext cx="7419661"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时隙</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ALOHA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151913" y="1726369"/>
                <a:ext cx="11718958" cy="267906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效率分析：</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假设有</a:t>
                </a: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N</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个节点，每个节点试图在每个时隙以概率</a:t>
                </a: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P</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传输一帧。</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显然对于一个给定时隙是成功时隙的原因为其余</a:t>
                </a: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N-1</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个节点不传输数据，此时概率：</a:t>
                </a: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   P(s) = p*</a:t>
                </a:r>
                <a14:m>
                  <m:oMath xmlns:m="http://schemas.openxmlformats.org/officeDocument/2006/math">
                    <m:sSup>
                      <m:sSupPr>
                        <m:ctrlPr>
                          <a:rPr kumimoji="0" lang="zh-CN" altLang="en-US"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ctrlPr>
                      </m:sSupPr>
                      <m:e>
                        <m:d>
                          <m:dPr>
                            <m:ctrlPr>
                              <a:rPr kumimoji="0" lang="zh-CN" altLang="en-US"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ctrlPr>
                          </m:dPr>
                          <m:e>
                            <m:r>
                              <a:rPr kumimoji="0" lang="zh-CN" altLang="en-US" sz="2800" b="0" i="0"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1−</m:t>
                            </m:r>
                            <m:r>
                              <a:rPr kumimoji="0" lang="zh-CN" altLang="en-US"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𝑃</m:t>
                            </m:r>
                          </m:e>
                        </m:d>
                      </m:e>
                      <m:sup>
                        <m:r>
                          <a:rPr kumimoji="0" lang="zh-CN" altLang="en-US"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𝑁</m:t>
                        </m:r>
                        <m:r>
                          <a:rPr kumimoji="0" lang="en-US" altLang="zh-CN"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t>−1</m:t>
                        </m:r>
                      </m:sup>
                    </m:sSup>
                  </m:oMath>
                </a14:m>
                <a:endPar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对任意节点：</a:t>
                </a:r>
                <a:r>
                  <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   P</a:t>
                </a:r>
                <a:r>
                  <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Ns</a:t>
                </a:r>
                <a:r>
                  <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 </a:t>
                </a:r>
                <a:r>
                  <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 N</a:t>
                </a: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p*</a:t>
                </a:r>
                <a14:m>
                  <m:oMath xmlns:m="http://schemas.openxmlformats.org/officeDocument/2006/math">
                    <m:sSup>
                      <m:sSupPr>
                        <m:ctrlPr>
                          <a:rPr kumimoji="0" lang="zh-CN" altLang="en-US"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ctrlPr>
                      </m:sSupPr>
                      <m:e>
                        <m:d>
                          <m:dPr>
                            <m:ctrlPr>
                              <a:rPr kumimoji="0" lang="zh-CN" altLang="en-US"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ctrlPr>
                          </m:dPr>
                          <m:e>
                            <m:r>
                              <a:rPr kumimoji="0" lang="zh-CN" altLang="en-US" sz="2800" b="0" i="0"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1−</m:t>
                            </m:r>
                            <m:r>
                              <a:rPr kumimoji="0" lang="zh-CN" altLang="en-US"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𝑃</m:t>
                            </m:r>
                          </m:e>
                        </m:d>
                      </m:e>
                      <m:sup>
                        <m:r>
                          <a:rPr kumimoji="0" lang="zh-CN" altLang="en-US"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𝑁</m:t>
                        </m:r>
                        <m:r>
                          <a:rPr kumimoji="0" lang="en-US" altLang="zh-CN"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t>−1</m:t>
                        </m:r>
                      </m:sup>
                    </m:sSup>
                  </m:oMath>
                </a14:m>
                <a:endPar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可得系统效率：</a:t>
                </a:r>
                <a:r>
                  <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S = G*</a:t>
                </a:r>
                <a:r>
                  <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 </a:t>
                </a:r>
                <a14:m>
                  <m:oMath xmlns:m="http://schemas.openxmlformats.org/officeDocument/2006/math">
                    <m:sSup>
                      <m:sSupPr>
                        <m:ctrlPr>
                          <a:rPr kumimoji="0" lang="zh-CN" altLang="en-US"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ctrlPr>
                      </m:sSupPr>
                      <m:e>
                        <m:r>
                          <m:rPr>
                            <m:sty m:val="p"/>
                          </m:rPr>
                          <a:rPr kumimoji="0" lang="en-US" altLang="zh-CN"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e</m:t>
                        </m:r>
                      </m:e>
                      <m:sup>
                        <m:r>
                          <a:rPr kumimoji="0" lang="en-US" altLang="zh-CN"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t>−</m:t>
                        </m:r>
                        <m:r>
                          <a:rPr kumimoji="0" lang="en-US" altLang="zh-CN"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t>𝐺</m:t>
                        </m:r>
                      </m:sup>
                    </m:sSup>
                  </m:oMath>
                </a14:m>
                <a:endPar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51913" y="1726369"/>
                <a:ext cx="11718958" cy="2679067"/>
              </a:xfrm>
              <a:prstGeom prst="rect">
                <a:avLst/>
              </a:prstGeom>
              <a:blipFill rotWithShape="1">
                <a:blip r:embed="rId3"/>
                <a:stretch>
                  <a:fillRect l="-1" t="-16" r="2" b="16"/>
                </a:stretch>
              </a:blipFill>
            </p:spPr>
            <p:txBody>
              <a:bodyPr/>
              <a:lstStyle/>
              <a:p>
                <a:r>
                  <a:rPr lang="zh-CN" altLang="en-US">
                    <a:noFill/>
                  </a:rPr>
                  <a:t> </a:t>
                </a:r>
              </a:p>
            </p:txBody>
          </p:sp>
        </mc:Fallback>
      </mc:AlternateContent>
      <p:sp>
        <p:nvSpPr>
          <p:cNvPr id="14" name="文本框 13"/>
          <p:cNvSpPr txBox="1"/>
          <p:nvPr/>
        </p:nvSpPr>
        <p:spPr>
          <a:xfrm>
            <a:off x="107574" y="774492"/>
            <a:ext cx="12013847"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highlight>
                  <a:srgbClr val="FFFF00"/>
                </a:highlight>
                <a:uLnTx/>
                <a:uFillTx/>
                <a:latin typeface="Calibri" panose="020F0502020204030204"/>
                <a:ea typeface="宋体" panose="02010600030101010101" pitchFamily="2" charset="-122"/>
                <a:cs typeface="+mn-cs"/>
              </a:rPr>
              <a:t>效率：当有多个节点活跃时且每个节点有大量数据帧要发送，长期运行中的成功时隙</a:t>
            </a:r>
            <a:r>
              <a:rPr kumimoji="0" lang="en-US" altLang="zh-CN" sz="2800" b="1" i="0" u="none" strike="noStrike" kern="1200" cap="none" spc="0" normalizeH="0" baseline="0" noProof="0" dirty="0">
                <a:ln>
                  <a:noFill/>
                </a:ln>
                <a:solidFill>
                  <a:prstClr val="black"/>
                </a:solidFill>
                <a:effectLst/>
                <a:highlight>
                  <a:srgbClr val="FFFF00"/>
                </a:highlight>
                <a:uLnTx/>
                <a:uFillTx/>
                <a:latin typeface="Calibri" panose="020F0502020204030204"/>
                <a:ea typeface="宋体" panose="02010600030101010101" pitchFamily="2" charset="-122"/>
                <a:cs typeface="+mn-cs"/>
              </a:rPr>
              <a:t>S</a:t>
            </a:r>
            <a:r>
              <a:rPr kumimoji="0" lang="zh-CN" altLang="en-US" sz="2800" b="1" i="0" u="none" strike="noStrike" kern="1200" cap="none" spc="0" normalizeH="0" baseline="0" noProof="0" dirty="0">
                <a:ln>
                  <a:noFill/>
                </a:ln>
                <a:solidFill>
                  <a:prstClr val="black"/>
                </a:solidFill>
                <a:effectLst/>
                <a:highlight>
                  <a:srgbClr val="FFFF00"/>
                </a:highlight>
                <a:uLnTx/>
                <a:uFillTx/>
                <a:latin typeface="Calibri" panose="020F0502020204030204"/>
                <a:ea typeface="宋体" panose="02010600030101010101" pitchFamily="2" charset="-122"/>
                <a:cs typeface="+mn-cs"/>
              </a:rPr>
              <a:t>的份额</a:t>
            </a:r>
            <a:endParaRPr kumimoji="0" lang="zh-CN" altLang="en-US" sz="2800" b="0" i="0" u="none" strike="noStrike" kern="1200" cap="none" spc="0" normalizeH="0" baseline="0" noProof="0" dirty="0">
              <a:ln>
                <a:noFill/>
              </a:ln>
              <a:solidFill>
                <a:prstClr val="black"/>
              </a:solidFill>
              <a:effectLst/>
              <a:highlight>
                <a:srgbClr val="FFFF00"/>
              </a:highligh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6" name="文本框 15"/>
              <p:cNvSpPr txBox="1"/>
              <p:nvPr/>
            </p:nvSpPr>
            <p:spPr>
              <a:xfrm>
                <a:off x="151913" y="4632018"/>
                <a:ext cx="953549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通过对上述式求导求极值 ，得到</a:t>
                </a:r>
                <a14:m>
                  <m:oMath xmlns:m="http://schemas.openxmlformats.org/officeDocument/2006/math">
                    <m:sSub>
                      <m:sSubPr>
                        <m:ctrlPr>
                          <a:rPr kumimoji="0" lang="zh-CN" altLang="en-US"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𝑠</m:t>
                        </m:r>
                      </m:e>
                      <m:sub>
                        <m:r>
                          <m:rPr>
                            <m:sty m:val="p"/>
                          </m:rPr>
                          <a:rPr kumimoji="0" lang="en-US" altLang="zh-CN" sz="2800" b="0" i="1" u="none" strike="noStrike" kern="1200" cap="none" spc="0" normalizeH="0" baseline="0" noProof="0" dirty="0">
                            <a:ln>
                              <a:noFill/>
                            </a:ln>
                            <a:solidFill>
                              <a:srgbClr val="5B9BD5">
                                <a:lumMod val="75000"/>
                              </a:srgbClr>
                            </a:solidFill>
                            <a:effectLst/>
                            <a:uLnTx/>
                            <a:uFillTx/>
                            <a:latin typeface="Cambria Math" panose="02040503050406030204" pitchFamily="18" charset="0"/>
                            <a:cs typeface="+mn-cs"/>
                          </a:rPr>
                          <m:t>max</m:t>
                        </m:r>
                      </m:sub>
                    </m:sSub>
                    <m:r>
                      <a:rPr kumimoji="0" lang="en-US" altLang="zh-CN" sz="2800" b="0"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cs typeface="+mn-cs"/>
                      </a:rPr>
                      <m:t>= </m:t>
                    </m:r>
                  </m:oMath>
                </a14:m>
                <a:r>
                  <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1/e=0.368</a:t>
                </a:r>
                <a:r>
                  <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0.37</a:t>
                </a:r>
                <a:endPar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51913" y="4632018"/>
                <a:ext cx="9535494" cy="523220"/>
              </a:xfrm>
              <a:prstGeom prst="rect">
                <a:avLst/>
              </a:prstGeom>
              <a:blipFill rotWithShape="1">
                <a:blip r:embed="rId4"/>
                <a:stretch>
                  <a:fillRect l="-2" t="-63" r="5" b="59"/>
                </a:stretch>
              </a:blipFill>
            </p:spPr>
            <p:txBody>
              <a:bodyPr/>
              <a:lstStyle/>
              <a:p>
                <a:r>
                  <a:rPr lang="zh-CN" altLang="en-US">
                    <a:noFill/>
                  </a:rPr>
                  <a:t> </a:t>
                </a:r>
              </a:p>
            </p:txBody>
          </p:sp>
        </mc:Fallback>
      </mc:AlternateContent>
      <p:sp>
        <p:nvSpPr>
          <p:cNvPr id="18" name="文本框 17"/>
          <p:cNvSpPr txBox="1"/>
          <p:nvPr/>
        </p:nvSpPr>
        <p:spPr>
          <a:xfrm>
            <a:off x="173620" y="5560288"/>
            <a:ext cx="808424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最好情况</a:t>
            </a:r>
            <a:r>
              <a:rPr kumimoji="0" lang="zh-CN" altLang="en-US" sz="1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信道成功利用的时间上限为</a:t>
            </a:r>
            <a:r>
              <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37%</a:t>
            </a: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80786"/>
            <a:ext cx="7419661"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纯</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ALOHA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0" name="文本框 9"/>
          <p:cNvSpPr txBox="1"/>
          <p:nvPr/>
        </p:nvSpPr>
        <p:spPr>
          <a:xfrm>
            <a:off x="151912" y="1040569"/>
            <a:ext cx="11969509"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优点：更加简单，无需同步。当有新的帧生成时，立刻发送，无需等待时隙开始！</a:t>
            </a:r>
            <a:endPar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rPr>
              <a:t>缺点：冲突可能性增加！</a:t>
            </a:r>
            <a:endParaRPr kumimoji="0" lang="zh-CN" altLang="en-US" sz="2800" b="0"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p:txBody>
      </p:sp>
      <p:pic>
        <p:nvPicPr>
          <p:cNvPr id="20" name="图片 19"/>
          <p:cNvPicPr>
            <a:picLocks noChangeAspect="1"/>
          </p:cNvPicPr>
          <p:nvPr/>
        </p:nvPicPr>
        <p:blipFill>
          <a:blip r:embed="rId3"/>
          <a:stretch>
            <a:fillRect/>
          </a:stretch>
        </p:blipFill>
        <p:spPr>
          <a:xfrm>
            <a:off x="1368507" y="3225481"/>
            <a:ext cx="8573243" cy="3353091"/>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6691746" y="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等腰三角形 5"/>
          <p:cNvSpPr/>
          <p:nvPr/>
        </p:nvSpPr>
        <p:spPr>
          <a:xfrm rot="10800000">
            <a:off x="8601014" y="3428999"/>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任意多边形 63"/>
          <p:cNvSpPr/>
          <p:nvPr/>
        </p:nvSpPr>
        <p:spPr>
          <a:xfrm rot="10800000">
            <a:off x="10510281" y="3429000"/>
            <a:ext cx="1681719" cy="1645920"/>
          </a:xfrm>
          <a:custGeom>
            <a:avLst/>
            <a:gdLst>
              <a:gd name="connsiteX0" fmla="*/ 1681719 w 1681719"/>
              <a:gd name="connsiteY0" fmla="*/ 1645920 h 1645920"/>
              <a:gd name="connsiteX1" fmla="*/ 0 w 1681719"/>
              <a:gd name="connsiteY1" fmla="*/ 1645920 h 1645920"/>
              <a:gd name="connsiteX2" fmla="*/ 0 w 1681719"/>
              <a:gd name="connsiteY2" fmla="*/ 1253596 h 1645920"/>
              <a:gd name="connsiteX3" fmla="*/ 727086 w 1681719"/>
              <a:gd name="connsiteY3" fmla="*/ 0 h 1645920"/>
            </a:gdLst>
            <a:ahLst/>
            <a:cxnLst>
              <a:cxn ang="0">
                <a:pos x="connsiteX0" y="connsiteY0"/>
              </a:cxn>
              <a:cxn ang="0">
                <a:pos x="connsiteX1" y="connsiteY1"/>
              </a:cxn>
              <a:cxn ang="0">
                <a:pos x="connsiteX2" y="connsiteY2"/>
              </a:cxn>
              <a:cxn ang="0">
                <a:pos x="connsiteX3" y="connsiteY3"/>
              </a:cxn>
            </a:cxnLst>
            <a:rect l="l" t="t" r="r" b="b"/>
            <a:pathLst>
              <a:path w="1681719" h="1645920">
                <a:moveTo>
                  <a:pt x="1681719" y="1645920"/>
                </a:moveTo>
                <a:lnTo>
                  <a:pt x="0" y="1645920"/>
                </a:lnTo>
                <a:lnTo>
                  <a:pt x="0" y="1253596"/>
                </a:lnTo>
                <a:lnTo>
                  <a:pt x="727086" y="0"/>
                </a:lnTo>
                <a:close/>
              </a:path>
            </a:pathLst>
          </a:cu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2" name="任意多边形 61"/>
          <p:cNvSpPr/>
          <p:nvPr/>
        </p:nvSpPr>
        <p:spPr>
          <a:xfrm>
            <a:off x="10510280" y="1783080"/>
            <a:ext cx="1681720" cy="1645920"/>
          </a:xfrm>
          <a:custGeom>
            <a:avLst/>
            <a:gdLst>
              <a:gd name="connsiteX0" fmla="*/ 954634 w 1681720"/>
              <a:gd name="connsiteY0" fmla="*/ 0 h 1645920"/>
              <a:gd name="connsiteX1" fmla="*/ 1681720 w 1681720"/>
              <a:gd name="connsiteY1" fmla="*/ 1253598 h 1645920"/>
              <a:gd name="connsiteX2" fmla="*/ 1681720 w 1681720"/>
              <a:gd name="connsiteY2" fmla="*/ 1645920 h 1645920"/>
              <a:gd name="connsiteX3" fmla="*/ 0 w 1681720"/>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681720" h="1645920">
                <a:moveTo>
                  <a:pt x="954634" y="0"/>
                </a:moveTo>
                <a:lnTo>
                  <a:pt x="1681720" y="1253598"/>
                </a:lnTo>
                <a:lnTo>
                  <a:pt x="1681720" y="1645920"/>
                </a:lnTo>
                <a:lnTo>
                  <a:pt x="0" y="1645920"/>
                </a:lnTo>
                <a:close/>
              </a:path>
            </a:pathLst>
          </a:cu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等腰三角形 10"/>
          <p:cNvSpPr/>
          <p:nvPr/>
        </p:nvSpPr>
        <p:spPr>
          <a:xfrm>
            <a:off x="8600991" y="5078022"/>
            <a:ext cx="1909281" cy="1645933"/>
          </a:xfrm>
          <a:prstGeom prst="triangle">
            <a:avLst/>
          </a:prstGeom>
          <a:solidFill>
            <a:srgbClr val="A5CFE5">
              <a:alpha val="52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任意多边形 59"/>
          <p:cNvSpPr/>
          <p:nvPr/>
        </p:nvSpPr>
        <p:spPr>
          <a:xfrm rot="10800000">
            <a:off x="10510279" y="137158"/>
            <a:ext cx="1681721" cy="1645920"/>
          </a:xfrm>
          <a:custGeom>
            <a:avLst/>
            <a:gdLst>
              <a:gd name="connsiteX0" fmla="*/ 1681721 w 1681721"/>
              <a:gd name="connsiteY0" fmla="*/ 1645920 h 1645920"/>
              <a:gd name="connsiteX1" fmla="*/ 0 w 1681721"/>
              <a:gd name="connsiteY1" fmla="*/ 1645920 h 1645920"/>
              <a:gd name="connsiteX2" fmla="*/ 0 w 1681721"/>
              <a:gd name="connsiteY2" fmla="*/ 1253600 h 1645920"/>
              <a:gd name="connsiteX3" fmla="*/ 727088 w 1681721"/>
              <a:gd name="connsiteY3" fmla="*/ 0 h 1645920"/>
            </a:gdLst>
            <a:ahLst/>
            <a:cxnLst>
              <a:cxn ang="0">
                <a:pos x="connsiteX0" y="connsiteY0"/>
              </a:cxn>
              <a:cxn ang="0">
                <a:pos x="connsiteX1" y="connsiteY1"/>
              </a:cxn>
              <a:cxn ang="0">
                <a:pos x="connsiteX2" y="connsiteY2"/>
              </a:cxn>
              <a:cxn ang="0">
                <a:pos x="connsiteX3" y="connsiteY3"/>
              </a:cxn>
            </a:cxnLst>
            <a:rect l="l" t="t" r="r" b="b"/>
            <a:pathLst>
              <a:path w="1681721" h="1645920">
                <a:moveTo>
                  <a:pt x="1681721" y="1645920"/>
                </a:moveTo>
                <a:lnTo>
                  <a:pt x="0" y="1645920"/>
                </a:lnTo>
                <a:lnTo>
                  <a:pt x="0" y="1253600"/>
                </a:lnTo>
                <a:lnTo>
                  <a:pt x="727088" y="0"/>
                </a:lnTo>
                <a:close/>
              </a:path>
            </a:pathLst>
          </a:cu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等腰三角形 12"/>
          <p:cNvSpPr/>
          <p:nvPr/>
        </p:nvSpPr>
        <p:spPr>
          <a:xfrm>
            <a:off x="9555645" y="342900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等腰三角形 13"/>
          <p:cNvSpPr/>
          <p:nvPr/>
        </p:nvSpPr>
        <p:spPr>
          <a:xfrm rot="10800000">
            <a:off x="7646375" y="5074919"/>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等腰三角形 14"/>
          <p:cNvSpPr/>
          <p:nvPr/>
        </p:nvSpPr>
        <p:spPr>
          <a:xfrm>
            <a:off x="6691725" y="5074928"/>
            <a:ext cx="1909257" cy="1645912"/>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等腰三角形 17"/>
          <p:cNvSpPr/>
          <p:nvPr/>
        </p:nvSpPr>
        <p:spPr>
          <a:xfrm rot="10800000">
            <a:off x="9555641" y="507492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1209824" y="1441562"/>
            <a:ext cx="7868497"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数据链路层服务与差错编码</a:t>
            </a:r>
          </a:p>
        </p:txBody>
      </p:sp>
      <p:sp>
        <p:nvSpPr>
          <p:cNvPr id="21" name="等腰三角形 20"/>
          <p:cNvSpPr/>
          <p:nvPr/>
        </p:nvSpPr>
        <p:spPr>
          <a:xfrm rot="10800000">
            <a:off x="9555641" y="1783080"/>
            <a:ext cx="1909267" cy="1645920"/>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等腰三角形 23"/>
          <p:cNvSpPr/>
          <p:nvPr/>
        </p:nvSpPr>
        <p:spPr>
          <a:xfrm>
            <a:off x="7646348" y="3429000"/>
            <a:ext cx="1909267" cy="1645920"/>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32" name="直接连接符 31"/>
          <p:cNvCxnSpPr/>
          <p:nvPr/>
        </p:nvCxnSpPr>
        <p:spPr>
          <a:xfrm flipH="1">
            <a:off x="7285065" y="765802"/>
            <a:ext cx="954634" cy="1645920"/>
          </a:xfrm>
          <a:prstGeom prst="line">
            <a:avLst/>
          </a:prstGeom>
          <a:ln w="3175">
            <a:solidFill>
              <a:srgbClr val="A5CFE5"/>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61651" y="2935908"/>
            <a:ext cx="304858" cy="525617"/>
          </a:xfrm>
          <a:prstGeom prst="line">
            <a:avLst/>
          </a:prstGeom>
          <a:ln w="3175">
            <a:solidFill>
              <a:srgbClr val="A5CFE5"/>
            </a:solidFill>
          </a:ln>
        </p:spPr>
        <p:style>
          <a:lnRef idx="1">
            <a:schemeClr val="accent1"/>
          </a:lnRef>
          <a:fillRef idx="0">
            <a:schemeClr val="accent1"/>
          </a:fillRef>
          <a:effectRef idx="0">
            <a:schemeClr val="accent1"/>
          </a:effectRef>
          <a:fontRef idx="minor">
            <a:schemeClr val="tx1"/>
          </a:fontRef>
        </p:style>
      </p:cxnSp>
      <p:sp>
        <p:nvSpPr>
          <p:cNvPr id="37" name="等腰三角形 36"/>
          <p:cNvSpPr/>
          <p:nvPr/>
        </p:nvSpPr>
        <p:spPr>
          <a:xfrm rot="17411441">
            <a:off x="7076861" y="2785477"/>
            <a:ext cx="157387" cy="397133"/>
          </a:xfrm>
          <a:prstGeom prst="triangle">
            <a:avLst/>
          </a:prstGeom>
          <a:solidFill>
            <a:schemeClr val="bg2">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等腰三角形 38"/>
          <p:cNvSpPr/>
          <p:nvPr/>
        </p:nvSpPr>
        <p:spPr>
          <a:xfrm rot="13615302">
            <a:off x="6826212" y="2560435"/>
            <a:ext cx="105790" cy="511888"/>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58" name="图片 57"/>
          <p:cNvPicPr>
            <a:picLocks noChangeAspect="1"/>
          </p:cNvPicPr>
          <p:nvPr/>
        </p:nvPicPr>
        <p:blipFill>
          <a:blip r:embed="rId2" cstate="print"/>
          <a:srcRect t="24590"/>
          <a:stretch>
            <a:fillRect/>
          </a:stretch>
        </p:blipFill>
        <p:spPr>
          <a:xfrm>
            <a:off x="1045835" y="0"/>
            <a:ext cx="3127519" cy="2032061"/>
          </a:xfrm>
          <a:custGeom>
            <a:avLst/>
            <a:gdLst>
              <a:gd name="connsiteX0" fmla="*/ 0 w 3127519"/>
              <a:gd name="connsiteY0" fmla="*/ 0 h 2032061"/>
              <a:gd name="connsiteX1" fmla="*/ 3127519 w 3127519"/>
              <a:gd name="connsiteY1" fmla="*/ 0 h 2032061"/>
              <a:gd name="connsiteX2" fmla="*/ 3127519 w 3127519"/>
              <a:gd name="connsiteY2" fmla="*/ 2032061 h 2032061"/>
              <a:gd name="connsiteX3" fmla="*/ 0 w 3127519"/>
              <a:gd name="connsiteY3" fmla="*/ 2032061 h 2032061"/>
            </a:gdLst>
            <a:ahLst/>
            <a:cxnLst>
              <a:cxn ang="0">
                <a:pos x="connsiteX0" y="connsiteY0"/>
              </a:cxn>
              <a:cxn ang="0">
                <a:pos x="connsiteX1" y="connsiteY1"/>
              </a:cxn>
              <a:cxn ang="0">
                <a:pos x="connsiteX2" y="connsiteY2"/>
              </a:cxn>
              <a:cxn ang="0">
                <a:pos x="connsiteX3" y="connsiteY3"/>
              </a:cxn>
            </a:cxnLst>
            <a:rect l="l" t="t" r="r" b="b"/>
            <a:pathLst>
              <a:path w="3127519" h="2032061">
                <a:moveTo>
                  <a:pt x="0" y="0"/>
                </a:moveTo>
                <a:lnTo>
                  <a:pt x="3127519" y="0"/>
                </a:lnTo>
                <a:lnTo>
                  <a:pt x="3127519" y="2032061"/>
                </a:lnTo>
                <a:lnTo>
                  <a:pt x="0" y="2032061"/>
                </a:lnTo>
                <a:close/>
              </a:path>
            </a:pathLst>
          </a:custGeom>
        </p:spPr>
      </p:pic>
      <p:pic>
        <p:nvPicPr>
          <p:cNvPr id="56" name="图片 55"/>
          <p:cNvPicPr>
            <a:picLocks noChangeAspect="1"/>
          </p:cNvPicPr>
          <p:nvPr/>
        </p:nvPicPr>
        <p:blipFill>
          <a:blip r:embed="rId3" cstate="print"/>
          <a:srcRect b="18265"/>
          <a:stretch>
            <a:fillRect/>
          </a:stretch>
        </p:blipFill>
        <p:spPr>
          <a:xfrm>
            <a:off x="-100633" y="4281804"/>
            <a:ext cx="2975106" cy="2576195"/>
          </a:xfrm>
          <a:custGeom>
            <a:avLst/>
            <a:gdLst>
              <a:gd name="connsiteX0" fmla="*/ 0 w 2975106"/>
              <a:gd name="connsiteY0" fmla="*/ 0 h 2576195"/>
              <a:gd name="connsiteX1" fmla="*/ 2975106 w 2975106"/>
              <a:gd name="connsiteY1" fmla="*/ 0 h 2576195"/>
              <a:gd name="connsiteX2" fmla="*/ 2975106 w 2975106"/>
              <a:gd name="connsiteY2" fmla="*/ 2576195 h 2576195"/>
              <a:gd name="connsiteX3" fmla="*/ 0 w 2975106"/>
              <a:gd name="connsiteY3" fmla="*/ 2576195 h 2576195"/>
            </a:gdLst>
            <a:ahLst/>
            <a:cxnLst>
              <a:cxn ang="0">
                <a:pos x="connsiteX0" y="connsiteY0"/>
              </a:cxn>
              <a:cxn ang="0">
                <a:pos x="connsiteX1" y="connsiteY1"/>
              </a:cxn>
              <a:cxn ang="0">
                <a:pos x="connsiteX2" y="connsiteY2"/>
              </a:cxn>
              <a:cxn ang="0">
                <a:pos x="connsiteX3" y="connsiteY3"/>
              </a:cxn>
            </a:cxnLst>
            <a:rect l="l" t="t" r="r" b="b"/>
            <a:pathLst>
              <a:path w="2975106" h="2576195">
                <a:moveTo>
                  <a:pt x="0" y="0"/>
                </a:moveTo>
                <a:lnTo>
                  <a:pt x="2975106" y="0"/>
                </a:lnTo>
                <a:lnTo>
                  <a:pt x="2975106" y="2576195"/>
                </a:lnTo>
                <a:lnTo>
                  <a:pt x="0" y="2576195"/>
                </a:lnTo>
                <a:close/>
              </a:path>
            </a:pathLst>
          </a:custGeom>
        </p:spPr>
      </p:pic>
      <p:pic>
        <p:nvPicPr>
          <p:cNvPr id="25" name="图片 24"/>
          <p:cNvPicPr>
            <a:picLocks noChangeAspect="1"/>
          </p:cNvPicPr>
          <p:nvPr/>
        </p:nvPicPr>
        <p:blipFill>
          <a:blip r:embed="rId2" cstate="print"/>
          <a:srcRect t="24590"/>
          <a:stretch>
            <a:fillRect/>
          </a:stretch>
        </p:blipFill>
        <p:spPr>
          <a:xfrm rot="7578237">
            <a:off x="-1245017" y="1108970"/>
            <a:ext cx="3127519" cy="2032061"/>
          </a:xfrm>
          <a:custGeom>
            <a:avLst/>
            <a:gdLst>
              <a:gd name="connsiteX0" fmla="*/ 0 w 3127519"/>
              <a:gd name="connsiteY0" fmla="*/ 0 h 2032061"/>
              <a:gd name="connsiteX1" fmla="*/ 3127519 w 3127519"/>
              <a:gd name="connsiteY1" fmla="*/ 0 h 2032061"/>
              <a:gd name="connsiteX2" fmla="*/ 3127519 w 3127519"/>
              <a:gd name="connsiteY2" fmla="*/ 2032061 h 2032061"/>
              <a:gd name="connsiteX3" fmla="*/ 0 w 3127519"/>
              <a:gd name="connsiteY3" fmla="*/ 2032061 h 2032061"/>
            </a:gdLst>
            <a:ahLst/>
            <a:cxnLst>
              <a:cxn ang="0">
                <a:pos x="connsiteX0" y="connsiteY0"/>
              </a:cxn>
              <a:cxn ang="0">
                <a:pos x="connsiteX1" y="connsiteY1"/>
              </a:cxn>
              <a:cxn ang="0">
                <a:pos x="connsiteX2" y="connsiteY2"/>
              </a:cxn>
              <a:cxn ang="0">
                <a:pos x="connsiteX3" y="connsiteY3"/>
              </a:cxn>
            </a:cxnLst>
            <a:rect l="l" t="t" r="r" b="b"/>
            <a:pathLst>
              <a:path w="3127519" h="2032061">
                <a:moveTo>
                  <a:pt x="0" y="0"/>
                </a:moveTo>
                <a:lnTo>
                  <a:pt x="3127519" y="0"/>
                </a:lnTo>
                <a:lnTo>
                  <a:pt x="3127519" y="2032061"/>
                </a:lnTo>
                <a:lnTo>
                  <a:pt x="0" y="2032061"/>
                </a:lnTo>
                <a:close/>
              </a:path>
            </a:pathLst>
          </a:custGeom>
        </p:spPr>
      </p:pic>
      <p:sp>
        <p:nvSpPr>
          <p:cNvPr id="3" name="文本框 2"/>
          <p:cNvSpPr txBox="1"/>
          <p:nvPr/>
        </p:nvSpPr>
        <p:spPr>
          <a:xfrm>
            <a:off x="1714430" y="2392783"/>
            <a:ext cx="2884370" cy="461665"/>
          </a:xfrm>
          <a:prstGeom prst="rect">
            <a:avLst/>
          </a:prstGeom>
          <a:noFill/>
        </p:spPr>
        <p:txBody>
          <a:bodyPr wrap="square" rtlCol="0">
            <a:spAutoFit/>
          </a:bodyPr>
          <a:lstStyle/>
          <a:p>
            <a:r>
              <a:rPr lang="zh-CN" altLang="en-US" sz="2400" dirty="0"/>
              <a:t>链路层提供的服务</a:t>
            </a:r>
          </a:p>
        </p:txBody>
      </p:sp>
      <p:sp>
        <p:nvSpPr>
          <p:cNvPr id="4" name="流程图: 接点 3"/>
          <p:cNvSpPr/>
          <p:nvPr/>
        </p:nvSpPr>
        <p:spPr>
          <a:xfrm>
            <a:off x="1456902" y="2506032"/>
            <a:ext cx="257524" cy="26159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流程图: 接点 26"/>
          <p:cNvSpPr/>
          <p:nvPr/>
        </p:nvSpPr>
        <p:spPr>
          <a:xfrm>
            <a:off x="1458941" y="2994423"/>
            <a:ext cx="267574" cy="25779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8" name="文本框 27"/>
          <p:cNvSpPr txBox="1"/>
          <p:nvPr/>
        </p:nvSpPr>
        <p:spPr>
          <a:xfrm>
            <a:off x="1724476" y="2875628"/>
            <a:ext cx="3489318" cy="461665"/>
          </a:xfrm>
          <a:prstGeom prst="rect">
            <a:avLst/>
          </a:prstGeom>
          <a:noFill/>
        </p:spPr>
        <p:txBody>
          <a:bodyPr wrap="square" rtlCol="0">
            <a:spAutoFit/>
          </a:bodyPr>
          <a:lstStyle/>
          <a:p>
            <a:r>
              <a:rPr lang="zh-CN" altLang="en-US" sz="2400" dirty="0"/>
              <a:t>链路层实现的简要说明</a:t>
            </a:r>
          </a:p>
        </p:txBody>
      </p:sp>
      <p:sp>
        <p:nvSpPr>
          <p:cNvPr id="29" name="流程图: 接点 28"/>
          <p:cNvSpPr/>
          <p:nvPr/>
        </p:nvSpPr>
        <p:spPr>
          <a:xfrm>
            <a:off x="1456902" y="3457434"/>
            <a:ext cx="267574" cy="25779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文本框 30"/>
          <p:cNvSpPr txBox="1"/>
          <p:nvPr/>
        </p:nvSpPr>
        <p:spPr>
          <a:xfrm>
            <a:off x="1724476" y="3337293"/>
            <a:ext cx="2884370" cy="461665"/>
          </a:xfrm>
          <a:prstGeom prst="rect">
            <a:avLst/>
          </a:prstGeom>
          <a:noFill/>
        </p:spPr>
        <p:txBody>
          <a:bodyPr wrap="square" rtlCol="0">
            <a:spAutoFit/>
          </a:bodyPr>
          <a:lstStyle/>
          <a:p>
            <a:r>
              <a:rPr lang="zh-CN" altLang="en-US" sz="2400" dirty="0"/>
              <a:t>差错检验与纠正</a:t>
            </a:r>
          </a:p>
        </p:txBody>
      </p:sp>
      <p:sp>
        <p:nvSpPr>
          <p:cNvPr id="33" name="流程图: 接点 32"/>
          <p:cNvSpPr/>
          <p:nvPr/>
        </p:nvSpPr>
        <p:spPr>
          <a:xfrm>
            <a:off x="1907732" y="3944417"/>
            <a:ext cx="155670" cy="15888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4" name="文本框 33"/>
          <p:cNvSpPr txBox="1"/>
          <p:nvPr/>
        </p:nvSpPr>
        <p:spPr>
          <a:xfrm>
            <a:off x="2063402" y="3840326"/>
            <a:ext cx="2884370" cy="400110"/>
          </a:xfrm>
          <a:prstGeom prst="rect">
            <a:avLst/>
          </a:prstGeom>
          <a:noFill/>
        </p:spPr>
        <p:txBody>
          <a:bodyPr wrap="square" rtlCol="0">
            <a:spAutoFit/>
          </a:bodyPr>
          <a:lstStyle/>
          <a:p>
            <a:r>
              <a:rPr lang="zh-CN" altLang="en-US" sz="2000" dirty="0"/>
              <a:t>奇偶校验</a:t>
            </a:r>
          </a:p>
        </p:txBody>
      </p:sp>
      <p:sp>
        <p:nvSpPr>
          <p:cNvPr id="35" name="流程图: 接点 34"/>
          <p:cNvSpPr/>
          <p:nvPr/>
        </p:nvSpPr>
        <p:spPr>
          <a:xfrm>
            <a:off x="1907732" y="4289558"/>
            <a:ext cx="155670" cy="15888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8" name="文本框 37"/>
          <p:cNvSpPr txBox="1"/>
          <p:nvPr/>
        </p:nvSpPr>
        <p:spPr>
          <a:xfrm>
            <a:off x="2063402" y="4477205"/>
            <a:ext cx="2884370" cy="400110"/>
          </a:xfrm>
          <a:prstGeom prst="rect">
            <a:avLst/>
          </a:prstGeom>
          <a:noFill/>
        </p:spPr>
        <p:txBody>
          <a:bodyPr wrap="square" rtlCol="0">
            <a:spAutoFit/>
          </a:bodyPr>
          <a:lstStyle/>
          <a:p>
            <a:r>
              <a:rPr lang="zh-CN" altLang="en-US" sz="2000" dirty="0"/>
              <a:t>循环冗余检测</a:t>
            </a:r>
          </a:p>
        </p:txBody>
      </p:sp>
      <p:sp>
        <p:nvSpPr>
          <p:cNvPr id="40" name="流程图: 接点 39"/>
          <p:cNvSpPr/>
          <p:nvPr/>
        </p:nvSpPr>
        <p:spPr>
          <a:xfrm>
            <a:off x="1907732" y="4614746"/>
            <a:ext cx="155670" cy="15888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文本框 40"/>
          <p:cNvSpPr txBox="1"/>
          <p:nvPr/>
        </p:nvSpPr>
        <p:spPr>
          <a:xfrm>
            <a:off x="2063402" y="4153081"/>
            <a:ext cx="2884370" cy="400110"/>
          </a:xfrm>
          <a:prstGeom prst="rect">
            <a:avLst/>
          </a:prstGeom>
          <a:noFill/>
        </p:spPr>
        <p:txBody>
          <a:bodyPr wrap="square" rtlCol="0">
            <a:spAutoFit/>
          </a:bodyPr>
          <a:lstStyle/>
          <a:p>
            <a:r>
              <a:rPr lang="zh-CN" altLang="en-US" sz="2000" dirty="0"/>
              <a:t>检验和方法</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80786"/>
            <a:ext cx="7419661"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纯</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ALOHA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pic>
        <p:nvPicPr>
          <p:cNvPr id="8" name="图片 7"/>
          <p:cNvPicPr>
            <a:picLocks noChangeAspect="1"/>
          </p:cNvPicPr>
          <p:nvPr/>
        </p:nvPicPr>
        <p:blipFill>
          <a:blip r:embed="rId3"/>
          <a:stretch>
            <a:fillRect/>
          </a:stretch>
        </p:blipFill>
        <p:spPr>
          <a:xfrm>
            <a:off x="151913" y="723659"/>
            <a:ext cx="10683957" cy="6053555"/>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764369" y="33156"/>
            <a:ext cx="8832527"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协议（载波监听多路访问协议）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896" y="84949"/>
            <a:ext cx="2598728" cy="577495"/>
          </a:xfrm>
          <a:prstGeom prst="rect">
            <a:avLst/>
          </a:prstGeom>
        </p:spPr>
      </p:pic>
      <p:sp>
        <p:nvSpPr>
          <p:cNvPr id="10" name="文本框 9"/>
          <p:cNvSpPr txBox="1"/>
          <p:nvPr/>
        </p:nvSpPr>
        <p:spPr>
          <a:xfrm>
            <a:off x="239857" y="989512"/>
            <a:ext cx="5409405" cy="48320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载波监听</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：发送数据帧之前，监听信道，根据对信道状态采取做法的不同可分为如下三种：</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1-</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坚持</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SCMA</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非</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坚持</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坚持</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坚持</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是一个折中方案！</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冲突仍然可能发生：因为信号传播存在需要时间！</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p:txBody>
      </p:sp>
      <p:pic>
        <p:nvPicPr>
          <p:cNvPr id="11" name="图片 10"/>
          <p:cNvPicPr>
            <a:picLocks noChangeAspect="1"/>
          </p:cNvPicPr>
          <p:nvPr/>
        </p:nvPicPr>
        <p:blipFill>
          <a:blip r:embed="rId3"/>
          <a:stretch>
            <a:fillRect/>
          </a:stretch>
        </p:blipFill>
        <p:spPr>
          <a:xfrm>
            <a:off x="6096000" y="662444"/>
            <a:ext cx="5529720" cy="5669771"/>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764369" y="33156"/>
            <a:ext cx="8832527"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CSMA/CD</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896" y="84949"/>
            <a:ext cx="2598728" cy="577495"/>
          </a:xfrm>
          <a:prstGeom prst="rect">
            <a:avLst/>
          </a:prstGeom>
        </p:spPr>
      </p:pic>
      <p:sp>
        <p:nvSpPr>
          <p:cNvPr id="10" name="文本框 9"/>
          <p:cNvSpPr txBox="1"/>
          <p:nvPr/>
        </p:nvSpPr>
        <p:spPr>
          <a:xfrm>
            <a:off x="0" y="830365"/>
            <a:ext cx="1227413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CSMA/CD</a:t>
            </a: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的工作流程可以概括为：先听先发，边听边发，冲突停发，随机重发</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p:txBody>
      </p:sp>
      <p:sp>
        <p:nvSpPr>
          <p:cNvPr id="13" name="文本框 12"/>
          <p:cNvSpPr txBox="1"/>
          <p:nvPr/>
        </p:nvSpPr>
        <p:spPr>
          <a:xfrm>
            <a:off x="0" y="1413153"/>
            <a:ext cx="1160961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CSMA/CD</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中的站不可能同时进行发送和接收，故此协议是</a:t>
            </a:r>
            <a:r>
              <a:rPr kumimoji="0" lang="zh-CN" altLang="en-US"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半双工通信</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的</a:t>
            </a:r>
          </a:p>
        </p:txBody>
      </p:sp>
      <mc:AlternateContent xmlns:mc="http://schemas.openxmlformats.org/markup-compatibility/2006" xmlns:a14="http://schemas.microsoft.com/office/drawing/2010/main">
        <mc:Choice Requires="a14">
          <p:sp>
            <p:nvSpPr>
              <p:cNvPr id="14" name="文本框 13"/>
              <p:cNvSpPr txBox="1"/>
              <p:nvPr/>
            </p:nvSpPr>
            <p:spPr>
              <a:xfrm>
                <a:off x="-20860" y="2255855"/>
                <a:ext cx="12034928"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二进制指数退避算法</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：当传输一个帧时，发生了</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次碰撞，令</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n </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 min(</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节点随机从</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{0</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14:m>
                  <m:oMath xmlns:m="http://schemas.openxmlformats.org/officeDocument/2006/math">
                    <m:sSup>
                      <m:sSupPr>
                        <m:ctrlPr>
                          <a:rPr kumimoji="0" lang="en-US" altLang="zh-CN" sz="2800" b="0" i="1" u="none" strike="noStrike" kern="1200" cap="none" spc="0" normalizeH="0" baseline="0" noProof="0" smtClean="0">
                            <a:ln>
                              <a:noFill/>
                            </a:ln>
                            <a:solidFill>
                              <a:srgbClr val="836967"/>
                            </a:solidFill>
                            <a:effectLst/>
                            <a:uLnTx/>
                            <a:uFillTx/>
                            <a:latin typeface="Cambria Math" panose="02040503050406030204" pitchFamily="18" charset="0"/>
                            <a:cs typeface="+mn-cs"/>
                          </a:rPr>
                        </m:ctrlPr>
                      </m:sSupPr>
                      <m:e>
                        <m:r>
                          <a:rPr kumimoji="0" lang="en-US" altLang="zh-CN"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sup>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r>
                      <a:rPr kumimoji="0" lang="en-US" altLang="zh-CN"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a14:m>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中选择一个</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K</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值，等待</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512bits</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在以太网中传输时间的</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K</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倍，通常当连续冲突次数达到</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16</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次就会向上层协议报告错误！</a:t>
                </a:r>
              </a:p>
            </p:txBody>
          </p:sp>
        </mc:Choice>
        <mc:Fallback xmlns="">
          <p:sp>
            <p:nvSpPr>
              <p:cNvPr id="14" name="文本框 13"/>
              <p:cNvSpPr txBox="1">
                <a:spLocks noRot="1" noChangeAspect="1" noMove="1" noResize="1" noEditPoints="1" noAdjustHandles="1" noChangeArrowheads="1" noChangeShapeType="1" noTextEdit="1"/>
              </p:cNvSpPr>
              <p:nvPr/>
            </p:nvSpPr>
            <p:spPr>
              <a:xfrm>
                <a:off x="-20860" y="2255855"/>
                <a:ext cx="12034928" cy="1384995"/>
              </a:xfrm>
              <a:prstGeom prst="rect">
                <a:avLst/>
              </a:prstGeom>
              <a:blipFill rotWithShape="1">
                <a:blip r:embed="rId3"/>
                <a:stretch>
                  <a:fillRect l="4" t="-24" r="4" b="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0" y="3496482"/>
                <a:ext cx="11993208"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网络带宽：</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R bps                          L/R</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en-US" altLang="zh-CN" sz="2800" b="0" i="0" u="none" strike="noStrike" kern="1200" cap="none" spc="0" normalizeH="0" baseline="0" noProof="0" dirty="0">
                    <a:ln>
                      <a:noFill/>
                    </a:ln>
                    <a:solidFill>
                      <a:srgbClr val="836967"/>
                    </a:solidFill>
                    <a:effectLst/>
                    <a:uLnTx/>
                    <a:uFillTx/>
                    <a:latin typeface="宋体" panose="02010600030101010101" pitchFamily="2" charset="-122"/>
                    <a:ea typeface="宋体" panose="02010600030101010101" pitchFamily="2" charset="-122"/>
                    <a:cs typeface="+mn-cs"/>
                  </a:rPr>
                  <a:t>×</a:t>
                </a:r>
                <a14:m>
                  <m:oMath xmlns:m="http://schemas.openxmlformats.org/officeDocument/2006/math">
                    <m:sSub>
                      <m:sSubPr>
                        <m:ctrlPr>
                          <a:rPr kumimoji="0" lang="en-US" altLang="zh-CN" sz="2800" b="0" i="1" u="none" strike="noStrike" kern="1200" cap="none" spc="0" normalizeH="0" baseline="0" noProof="0" dirty="0" smtClean="0">
                            <a:ln>
                              <a:noFill/>
                            </a:ln>
                            <a:solidFill>
                              <a:srgbClr val="836967"/>
                            </a:solidFill>
                            <a:effectLst/>
                            <a:uLnTx/>
                            <a:uFillTx/>
                            <a:latin typeface="Cambria Math" panose="02040503050406030204" pitchFamily="18" charset="0"/>
                            <a:ea typeface="+mj-ea"/>
                            <a:cs typeface="+mn-cs"/>
                          </a:rPr>
                        </m:ctrlPr>
                      </m:sSubPr>
                      <m:e>
                        <m:r>
                          <m:rPr>
                            <m:sty m:val="p"/>
                          </m:rP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ea typeface="+mj-ea"/>
                            <a:cs typeface="+mn-cs"/>
                          </a:rPr>
                          <m:t>max</m:t>
                        </m:r>
                      </m:sub>
                    </m:sSub>
                    <m:r>
                      <a:rPr kumimoji="0" lang="en-US" altLang="zh-CN" sz="2800" b="0" i="1" u="none" strike="noStrike" kern="1200" cap="none" spc="0" normalizeH="0" baseline="0" noProof="0" dirty="0" smtClean="0">
                        <a:ln>
                          <a:noFill/>
                        </a:ln>
                        <a:solidFill>
                          <a:srgbClr val="836967"/>
                        </a:solidFill>
                        <a:effectLst/>
                        <a:uLnTx/>
                        <a:uFillTx/>
                        <a:latin typeface="Cambria Math" panose="02040503050406030204" pitchFamily="18" charset="0"/>
                        <a:ea typeface="+mj-ea"/>
                        <a:cs typeface="+mn-cs"/>
                      </a:rPr>
                      <m:t>/</m:t>
                    </m:r>
                    <m:r>
                      <a:rPr kumimoji="0" lang="en-US" altLang="zh-CN" sz="2800" b="0" i="1" u="none" strike="noStrike" kern="1200" cap="none" spc="0" normalizeH="0" baseline="0" noProof="0" dirty="0" smtClean="0">
                        <a:ln>
                          <a:noFill/>
                        </a:ln>
                        <a:solidFill>
                          <a:srgbClr val="836967"/>
                        </a:solidFill>
                        <a:effectLst/>
                        <a:uLnTx/>
                        <a:uFillTx/>
                        <a:latin typeface="Cambria Math" panose="02040503050406030204" pitchFamily="18" charset="0"/>
                        <a:ea typeface="+mj-ea"/>
                        <a:cs typeface="+mn-cs"/>
                      </a:rPr>
                      <m:t>𝑣</m:t>
                    </m:r>
                  </m:oMath>
                </a14:m>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数据帧最小长度：</a:t>
                </a:r>
                <a14:m>
                  <m:oMath xmlns:m="http://schemas.openxmlformats.org/officeDocument/2006/math">
                    <m:sSub>
                      <m:sSubPr>
                        <m:ctrlPr>
                          <a:rPr kumimoji="0" lang="en-US" altLang="zh-CN" sz="2800" b="0" i="1" u="none" strike="noStrike" kern="1200" cap="none" spc="0" normalizeH="0" baseline="0" noProof="0" dirty="0" smtClean="0">
                            <a:ln>
                              <a:noFill/>
                            </a:ln>
                            <a:solidFill>
                              <a:srgbClr val="836967"/>
                            </a:solidFill>
                            <a:effectLst/>
                            <a:uLnTx/>
                            <a:uFillTx/>
                            <a:latin typeface="Cambria Math" panose="02040503050406030204" pitchFamily="18" charset="0"/>
                            <a:ea typeface="+mj-ea"/>
                            <a:cs typeface="+mn-cs"/>
                          </a:rPr>
                        </m:ctrlPr>
                      </m:sSubPr>
                      <m:e>
                        <m: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n-cs"/>
                          </a:rPr>
                          <m:t>𝐿</m:t>
                        </m:r>
                      </m:e>
                      <m:sub>
                        <m:r>
                          <m:rPr>
                            <m:sty m:val="p"/>
                          </m:rP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t>min</m:t>
                        </m:r>
                      </m:sub>
                    </m:sSub>
                    <m:r>
                      <a:rPr kumimoji="0" lang="zh-CN" alt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j-ea"/>
                        <a:cs typeface="+mn-cs"/>
                      </a:rPr>
                      <m:t>（</m:t>
                    </m:r>
                  </m:oMath>
                </a14:m>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bits)           </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信号传播速度：</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V</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m/s</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14:m>
                  <m:oMath xmlns:m="http://schemas.openxmlformats.org/officeDocument/2006/math">
                    <m:sSub>
                      <m:sSubPr>
                        <m:ctrlP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ctrlPr>
                      </m:sSubPr>
                      <m:e>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ea typeface="+mj-ea"/>
                            <a:cs typeface="+mn-cs"/>
                          </a:rPr>
                          <m:t>𝐿</m:t>
                        </m:r>
                      </m:e>
                      <m:sub>
                        <m:r>
                          <m:rPr>
                            <m:sty m:val="p"/>
                          </m:rP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t>min</m:t>
                        </m:r>
                      </m:sub>
                    </m:sSub>
                    <m: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t> </m:t>
                    </m:r>
                  </m:oMath>
                </a14:m>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/R</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2</a:t>
                </a:r>
                <a:r>
                  <a:rPr kumimoji="0" lang="en-US" altLang="zh-CN" sz="2800" b="0" i="0" u="none" strike="noStrike" kern="1200" cap="none" spc="0" normalizeH="0" baseline="0" noProof="0" dirty="0">
                    <a:ln>
                      <a:noFill/>
                    </a:ln>
                    <a:solidFill>
                      <a:srgbClr val="836967"/>
                    </a:solidFill>
                    <a:effectLst/>
                    <a:uLnTx/>
                    <a:uFillTx/>
                    <a:latin typeface="宋体" panose="02010600030101010101" pitchFamily="2" charset="-122"/>
                    <a:ea typeface="宋体" panose="02010600030101010101" pitchFamily="2" charset="-122"/>
                    <a:cs typeface="+mn-cs"/>
                  </a:rPr>
                  <a:t> × </a:t>
                </a:r>
                <a14:m>
                  <m:oMath xmlns:m="http://schemas.openxmlformats.org/officeDocument/2006/math">
                    <m:sSub>
                      <m:sSubPr>
                        <m:ctrlP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ctrlPr>
                      </m:sSubPr>
                      <m:e>
                        <m:r>
                          <m:rPr>
                            <m:sty m:val="p"/>
                          </m:rP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ea typeface="+mj-ea"/>
                            <a:cs typeface="+mn-cs"/>
                          </a:rPr>
                          <m:t>max</m:t>
                        </m:r>
                      </m:sub>
                    </m:sSub>
                    <m: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t>/</m:t>
                    </m:r>
                    <m:r>
                      <a:rPr kumimoji="0" lang="en-US" altLang="zh-CN" sz="2800" b="0" i="1" u="none" strike="noStrike" kern="1200" cap="none" spc="0" normalizeH="0" baseline="0" noProof="0" dirty="0">
                        <a:ln>
                          <a:noFill/>
                        </a:ln>
                        <a:solidFill>
                          <a:srgbClr val="836967"/>
                        </a:solidFill>
                        <a:effectLst/>
                        <a:uLnTx/>
                        <a:uFillTx/>
                        <a:latin typeface="Cambria Math" panose="02040503050406030204" pitchFamily="18" charset="0"/>
                        <a:ea typeface="+mj-ea"/>
                        <a:cs typeface="+mn-cs"/>
                      </a:rPr>
                      <m:t>𝑣</m:t>
                    </m:r>
                  </m:oMath>
                </a14:m>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 RTT</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0" y="3496482"/>
                <a:ext cx="11993208" cy="1938992"/>
              </a:xfrm>
              <a:prstGeom prst="rect">
                <a:avLst/>
              </a:prstGeom>
              <a:blipFill rotWithShape="1">
                <a:blip r:embed="rId4"/>
                <a:stretch>
                  <a:fillRect t="-9" r="5" b="26"/>
                </a:stretch>
              </a:blipFill>
            </p:spPr>
            <p:txBody>
              <a:bodyPr/>
              <a:lstStyle/>
              <a:p>
                <a:r>
                  <a:rPr lang="zh-CN" altLang="en-US">
                    <a:noFill/>
                  </a:rPr>
                  <a:t> </a:t>
                </a:r>
              </a:p>
            </p:txBody>
          </p:sp>
        </mc:Fallback>
      </mc:AlternateContent>
      <p:pic>
        <p:nvPicPr>
          <p:cNvPr id="17" name="图片 16"/>
          <p:cNvPicPr>
            <a:picLocks noChangeAspect="1"/>
          </p:cNvPicPr>
          <p:nvPr/>
        </p:nvPicPr>
        <p:blipFill>
          <a:blip r:embed="rId5"/>
          <a:stretch>
            <a:fillRect/>
          </a:stretch>
        </p:blipFill>
        <p:spPr>
          <a:xfrm>
            <a:off x="1181054" y="4920249"/>
            <a:ext cx="8648746" cy="182156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764369" y="33156"/>
            <a:ext cx="8832527"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随机访问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CSMA/CD</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协议</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896" y="84949"/>
            <a:ext cx="2598728" cy="577495"/>
          </a:xfrm>
          <a:prstGeom prst="rect">
            <a:avLst/>
          </a:prstGeom>
        </p:spPr>
      </p:pic>
      <p:sp>
        <p:nvSpPr>
          <p:cNvPr id="10" name="文本框 9"/>
          <p:cNvSpPr txBox="1"/>
          <p:nvPr/>
        </p:nvSpPr>
        <p:spPr>
          <a:xfrm>
            <a:off x="-41065" y="820949"/>
            <a:ext cx="1227413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CSMA/CD</a:t>
            </a: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的效率：</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当有大量的活跃节点，且每个节点有大量的帧要发送时，帧在信道中无碰撞地传输的那部分时间在长期运行时间中所占的份额。</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p:cNvSpPr txBox="1"/>
              <p:nvPr/>
            </p:nvSpPr>
            <p:spPr>
              <a:xfrm>
                <a:off x="0" y="1871537"/>
                <a:ext cx="12192000" cy="346537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sSub>
                      <m:sSubPr>
                        <m:ctrlPr>
                          <a:rPr kumimoji="0" lang="zh-CN" altLang="en-US" sz="2800" b="0" i="1" u="none" strike="noStrike" kern="1200" cap="none" spc="0" normalizeH="0" baseline="0" noProof="0" dirty="0" smtClean="0">
                            <a:ln>
                              <a:noFill/>
                            </a:ln>
                            <a:solidFill>
                              <a:srgbClr val="836967"/>
                            </a:solidFill>
                            <a:effectLst/>
                            <a:uLnTx/>
                            <a:uFillTx/>
                            <a:latin typeface="Cambria Math" panose="02040503050406030204" pitchFamily="18" charset="0"/>
                            <a:cs typeface="+mn-cs"/>
                          </a:rPr>
                        </m:ctrlPr>
                      </m:sSubPr>
                      <m:e>
                        <m:r>
                          <m:rPr>
                            <m:sty m:val="p"/>
                          </m:rP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prop</m:t>
                        </m:r>
                      </m:sub>
                    </m:sSub>
                    <m:r>
                      <a:rPr kumimoji="0" lang="zh-CN" altLang="en-US"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表示</m:t>
                    </m:r>
                  </m:oMath>
                </a14:m>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信号能量在任意两个适配器之前传播所需的最大时间，即两节点的最大传播延迟</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sSub>
                      <m:sSubPr>
                        <m:ctrlPr>
                          <a:rPr kumimoji="0" lang="zh-CN" altLang="en-US"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trans</m:t>
                        </m:r>
                      </m:sub>
                    </m:sSub>
                    <m:r>
                      <a:rPr kumimoji="0" lang="zh-CN" altLang="en-US"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表示</m:t>
                    </m:r>
                  </m:oMath>
                </a14:m>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传输一个最大长度的以太网帧的时间，即最大帧传播延迟</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效率 </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14:m>
                  <m:oMath xmlns:m="http://schemas.openxmlformats.org/officeDocument/2006/math">
                    <m:f>
                      <m:fPr>
                        <m:ctrlP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CN"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1+5</m:t>
                        </m:r>
                        <m:sSub>
                          <m:sSubPr>
                            <m:ctrlPr>
                              <a:rPr kumimoji="0" lang="zh-CN" altLang="en-US"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prop</m:t>
                            </m:r>
                          </m:sub>
                        </m:sSub>
                        <m: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Sub>
                          <m:sSubPr>
                            <m:ctrlPr>
                              <a:rPr kumimoji="0" lang="zh-CN" altLang="en-US"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trans</m:t>
                            </m:r>
                          </m:sub>
                        </m:sSub>
                      </m:den>
                    </m:f>
                  </m:oMath>
                </a14:m>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公式分析：当</a:t>
                </a:r>
                <a14:m>
                  <m:oMath xmlns:m="http://schemas.openxmlformats.org/officeDocument/2006/math">
                    <m:sSub>
                      <m:sSubPr>
                        <m:ctrlPr>
                          <a:rPr kumimoji="0" lang="zh-CN" altLang="en-US"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prop</m:t>
                        </m:r>
                      </m:sub>
                    </m:sSub>
                  </m:oMath>
                </a14:m>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-&gt;0</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时或当</a:t>
                </a:r>
                <a14:m>
                  <m:oMath xmlns:m="http://schemas.openxmlformats.org/officeDocument/2006/math">
                    <m:sSub>
                      <m:sSubPr>
                        <m:ctrlPr>
                          <a:rPr kumimoji="0" lang="zh-CN" altLang="en-US"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d</m:t>
                        </m:r>
                      </m:e>
                      <m:sub>
                        <m:r>
                          <m:rPr>
                            <m:sty m:val="p"/>
                          </m:rP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trans</m:t>
                        </m:r>
                      </m:sub>
                    </m:sSub>
                    <m:r>
                      <a:rPr kumimoji="0" lang="en-US" altLang="zh-CN"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oMath>
                </a14:m>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-&gt;</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CSMA/CD</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效率接近</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p>
            </p:txBody>
          </p:sp>
        </mc:Choice>
        <mc:Fallback xmlns="">
          <p:sp>
            <p:nvSpPr>
              <p:cNvPr id="16" name="文本框 15"/>
              <p:cNvSpPr txBox="1">
                <a:spLocks noRot="1" noChangeAspect="1" noMove="1" noResize="1" noEditPoints="1" noAdjustHandles="1" noChangeArrowheads="1" noChangeShapeType="1" noTextEdit="1"/>
              </p:cNvSpPr>
              <p:nvPr/>
            </p:nvSpPr>
            <p:spPr>
              <a:xfrm>
                <a:off x="0" y="1871537"/>
                <a:ext cx="12192000" cy="3465372"/>
              </a:xfrm>
              <a:prstGeom prst="rect">
                <a:avLst/>
              </a:prstGeom>
              <a:blipFill rotWithShape="1">
                <a:blip r:embed="rId3"/>
                <a:stretch>
                  <a:fillRect t="-6" b="11"/>
                </a:stretch>
              </a:blipFill>
            </p:spPr>
            <p:txBody>
              <a:bodyPr/>
              <a:lstStyle/>
              <a:p>
                <a:r>
                  <a:rPr lang="zh-CN" altLang="en-US">
                    <a:noFill/>
                  </a:rPr>
                  <a:t> </a:t>
                </a:r>
              </a:p>
            </p:txBody>
          </p:sp>
        </mc:Fallback>
      </mc:AlternateContent>
      <p:sp>
        <p:nvSpPr>
          <p:cNvPr id="18" name="文本框 17"/>
          <p:cNvSpPr txBox="1"/>
          <p:nvPr/>
        </p:nvSpPr>
        <p:spPr>
          <a:xfrm>
            <a:off x="2589335" y="5667719"/>
            <a:ext cx="61985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 </a:t>
            </a:r>
            <a:r>
              <a:rPr kumimoji="0" lang="zh-CN" altLang="en-US"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远远超过了</a:t>
            </a:r>
            <a:r>
              <a:rPr kumimoji="0" lang="en-US" altLang="zh-CN"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ALOHA</a:t>
            </a:r>
            <a:r>
              <a:rPr kumimoji="0" lang="zh-CN" altLang="en-US" sz="2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协议的效率！</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764369" y="33156"/>
            <a:ext cx="8832527"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轮转访问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轮询（</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 Polling </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896" y="84949"/>
            <a:ext cx="2598728" cy="577495"/>
          </a:xfrm>
          <a:prstGeom prst="rect">
            <a:avLst/>
          </a:prstGeom>
        </p:spPr>
      </p:pic>
      <p:sp>
        <p:nvSpPr>
          <p:cNvPr id="10" name="文本框 9"/>
          <p:cNvSpPr txBox="1"/>
          <p:nvPr/>
        </p:nvSpPr>
        <p:spPr>
          <a:xfrm>
            <a:off x="-1" y="820949"/>
            <a:ext cx="6594231" cy="48320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主节点轮流“邀请”从属结点发送数据，每次邀请</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一个</a:t>
            </a: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结点，每个结点利用</a:t>
            </a:r>
            <a:r>
              <a:rPr kumimoji="0"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全部带宽</a:t>
            </a:r>
            <a:endParaRPr kumimoji="0"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典型应用：“哑”从属设备</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问题：</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轮询即一个特殊的数据帧，需要一定的开销</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等待延迟</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单点故障风险</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a:stretch>
            <a:fillRect/>
          </a:stretch>
        </p:blipFill>
        <p:spPr>
          <a:xfrm>
            <a:off x="6594230" y="909598"/>
            <a:ext cx="5457887" cy="4719872"/>
          </a:xfrm>
          <a:prstGeom prst="rect">
            <a:avLst/>
          </a:prstGeom>
        </p:spPr>
      </p:pic>
      <p:pic>
        <p:nvPicPr>
          <p:cNvPr id="11" name="图片 10"/>
          <p:cNvPicPr>
            <a:picLocks noChangeAspect="1"/>
          </p:cNvPicPr>
          <p:nvPr/>
        </p:nvPicPr>
        <p:blipFill>
          <a:blip r:embed="rId4"/>
          <a:stretch>
            <a:fillRect/>
          </a:stretch>
        </p:blipFill>
        <p:spPr>
          <a:xfrm>
            <a:off x="10605262" y="1424354"/>
            <a:ext cx="752201" cy="311256"/>
          </a:xfrm>
          <a:prstGeom prst="rect">
            <a:avLst/>
          </a:prstGeom>
        </p:spPr>
      </p:pic>
      <p:pic>
        <p:nvPicPr>
          <p:cNvPr id="14" name="图片 13"/>
          <p:cNvPicPr>
            <a:picLocks noChangeAspect="1"/>
          </p:cNvPicPr>
          <p:nvPr/>
        </p:nvPicPr>
        <p:blipFill>
          <a:blip r:embed="rId5"/>
          <a:stretch>
            <a:fillRect/>
          </a:stretch>
        </p:blipFill>
        <p:spPr>
          <a:xfrm>
            <a:off x="8440248" y="846171"/>
            <a:ext cx="752201" cy="329913"/>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04167E-6 -4.07407E-6 L -0.1845 -0.04537 " pathEditMode="relative" rAng="0" ptsTypes="AA">
                                      <p:cBhvr>
                                        <p:cTn id="6" dur="2000" fill="hold"/>
                                        <p:tgtEl>
                                          <p:spTgt spid="11"/>
                                        </p:tgtEl>
                                        <p:attrNameLst>
                                          <p:attrName>ppt_x</p:attrName>
                                          <p:attrName>ppt_y</p:attrName>
                                        </p:attrNameLst>
                                      </p:cBhvr>
                                      <p:rCtr x="-9232" y="-2269"/>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2.91667E-6 -3.7037E-6 L 0.17748 0.08287 " pathEditMode="relative" rAng="0" ptsTypes="AA">
                                      <p:cBhvr>
                                        <p:cTn id="23" dur="2000" fill="hold"/>
                                        <p:tgtEl>
                                          <p:spTgt spid="14"/>
                                        </p:tgtEl>
                                        <p:attrNameLst>
                                          <p:attrName>ppt_x</p:attrName>
                                          <p:attrName>ppt_y</p:attrName>
                                        </p:attrNameLst>
                                      </p:cBhvr>
                                      <p:rCtr x="8802" y="4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764369" y="33156"/>
            <a:ext cx="8832527"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轮转访问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令牌传递（</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token passing</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896" y="84949"/>
            <a:ext cx="2598728" cy="577495"/>
          </a:xfrm>
          <a:prstGeom prst="rect">
            <a:avLst/>
          </a:prstGeom>
        </p:spPr>
      </p:pic>
      <p:sp>
        <p:nvSpPr>
          <p:cNvPr id="10" name="文本框 9"/>
          <p:cNvSpPr txBox="1"/>
          <p:nvPr/>
        </p:nvSpPr>
        <p:spPr>
          <a:xfrm>
            <a:off x="0" y="820949"/>
            <a:ext cx="5934270"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控制令牌依次从一个结点传递到下一个结点</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问题：</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令牌是特殊的数据帧，需要一定开销</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结点等待延迟</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单点故障</a:t>
            </a:r>
            <a:endParaRPr kumimoji="0" lang="en-US" altLang="zh-CN" sz="2800" b="1"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endParaRPr>
          </a:p>
        </p:txBody>
      </p:sp>
      <p:pic>
        <p:nvPicPr>
          <p:cNvPr id="9" name="图片 8"/>
          <p:cNvPicPr>
            <a:picLocks noChangeAspect="1"/>
          </p:cNvPicPr>
          <p:nvPr/>
        </p:nvPicPr>
        <p:blipFill>
          <a:blip r:embed="rId3"/>
          <a:stretch>
            <a:fillRect/>
          </a:stretch>
        </p:blipFill>
        <p:spPr>
          <a:xfrm>
            <a:off x="7118884" y="705119"/>
            <a:ext cx="4816505" cy="5863571"/>
          </a:xfrm>
          <a:prstGeom prst="rect">
            <a:avLst/>
          </a:prstGeom>
        </p:spPr>
      </p:pic>
      <p:pic>
        <p:nvPicPr>
          <p:cNvPr id="15" name="图片 14"/>
          <p:cNvPicPr>
            <a:picLocks noChangeAspect="1"/>
          </p:cNvPicPr>
          <p:nvPr/>
        </p:nvPicPr>
        <p:blipFill>
          <a:blip r:embed="rId4"/>
          <a:stretch>
            <a:fillRect/>
          </a:stretch>
        </p:blipFill>
        <p:spPr>
          <a:xfrm>
            <a:off x="9358467" y="1245875"/>
            <a:ext cx="337341" cy="412306"/>
          </a:xfrm>
          <a:prstGeom prst="rect">
            <a:avLst/>
          </a:prstGeom>
        </p:spPr>
      </p:pic>
      <p:pic>
        <p:nvPicPr>
          <p:cNvPr id="17" name="图片 16"/>
          <p:cNvPicPr>
            <a:picLocks noChangeAspect="1"/>
          </p:cNvPicPr>
          <p:nvPr/>
        </p:nvPicPr>
        <p:blipFill>
          <a:blip r:embed="rId5"/>
          <a:stretch>
            <a:fillRect/>
          </a:stretch>
        </p:blipFill>
        <p:spPr>
          <a:xfrm>
            <a:off x="7594770" y="3815862"/>
            <a:ext cx="624894" cy="29347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44444E-6 L -0.13372 0.29976 " pathEditMode="relative" rAng="0" ptsTypes="AA">
                                      <p:cBhvr>
                                        <p:cTn id="6" dur="2000" fill="hold"/>
                                        <p:tgtEl>
                                          <p:spTgt spid="15"/>
                                        </p:tgtEl>
                                        <p:attrNameLst>
                                          <p:attrName>ppt_x</p:attrName>
                                          <p:attrName>ppt_y</p:attrName>
                                        </p:attrNameLst>
                                      </p:cBhvr>
                                      <p:rCtr x="-6693" y="14977"/>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path" presetSubtype="0" accel="50000" decel="50000" fill="hold" nodeType="clickEffect">
                                  <p:stCondLst>
                                    <p:cond delay="0"/>
                                  </p:stCondLst>
                                  <p:childTnLst>
                                    <p:animMotion origin="layout" path="M -0.00091 -0.0662 C -0.00091 -0.23958 0.05729 -0.38194 0.12956 -0.38194 C 0.20117 -0.38194 0.26002 -0.23958 0.26002 -0.0662 C 0.26002 0.10741 0.20117 0.24699 0.12956 0.24699 C 0.05729 0.24699 -0.00091 0.10741 -0.00091 -0.0662 Z " pathEditMode="relative" rAng="16200000" ptsTypes="AAAAA">
                                      <p:cBhvr>
                                        <p:cTn id="14" dur="2000" fill="hold"/>
                                        <p:tgtEl>
                                          <p:spTgt spid="17"/>
                                        </p:tgtEl>
                                        <p:attrNameLst>
                                          <p:attrName>ppt_x</p:attrName>
                                          <p:attrName>ppt_y</p:attrName>
                                        </p:attrNameLst>
                                      </p:cBhvr>
                                      <p:rCtr x="13047" y="-116"/>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764369" y="33156"/>
            <a:ext cx="8832527" cy="70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协议总结</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896" y="84949"/>
            <a:ext cx="2598728" cy="577495"/>
          </a:xfrm>
          <a:prstGeom prst="rect">
            <a:avLst/>
          </a:prstGeom>
        </p:spPr>
      </p:pic>
      <p:sp>
        <p:nvSpPr>
          <p:cNvPr id="14" name="文本框 13"/>
          <p:cNvSpPr txBox="1"/>
          <p:nvPr/>
        </p:nvSpPr>
        <p:spPr>
          <a:xfrm>
            <a:off x="151913" y="1040121"/>
            <a:ext cx="10649683" cy="3970318"/>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信道划分MAC协议</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:时间、频带、码片、波划分</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TDMA、FDMA、CDMA、</a:t>
            </a:r>
            <a:r>
              <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WDMA</a:t>
            </a: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随机访问MAC协议</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ALOHA,S-ALOHA,CSMA, CSMA/CD</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CSMA/CD应用于以太网</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CSMA/CA应用802.11无线局域网</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Blip>
                <a:blip r:embed="rId3"/>
              </a:buBlip>
              <a:defRPr/>
            </a:pPr>
            <a:r>
              <a:rPr kumimoji="0" lang="zh-CN" altLang="en-US" sz="2800" b="0"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轮转访问MAC协议</a:t>
            </a: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主结点轮询;令牌传递</a:t>
            </a:r>
            <a:endParaRPr kumimoji="0" lang="en-US" altLang="zh-CN"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蓝牙、FDDI、令牌环网</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5CFE5"/>
        </a:solidFill>
        <a:effectLst/>
      </p:bgPr>
    </p:bg>
    <p:spTree>
      <p:nvGrpSpPr>
        <p:cNvPr id="1" name=""/>
        <p:cNvGrpSpPr/>
        <p:nvPr/>
      </p:nvGrpSpPr>
      <p:grpSpPr>
        <a:xfrm>
          <a:off x="0" y="0"/>
          <a:ext cx="0" cy="0"/>
          <a:chOff x="0" y="0"/>
          <a:chExt cx="0" cy="0"/>
        </a:xfrm>
      </p:grpSpPr>
      <p:sp>
        <p:nvSpPr>
          <p:cNvPr id="7" name="文本框 6"/>
          <p:cNvSpPr txBox="1"/>
          <p:nvPr/>
        </p:nvSpPr>
        <p:spPr>
          <a:xfrm>
            <a:off x="2629647" y="2729424"/>
            <a:ext cx="771385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  </a:t>
            </a:r>
            <a:r>
              <a:rPr kumimoji="0" lang="zh-CN" altLang="en-US" sz="66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链 路 层 寻 址</a:t>
            </a:r>
          </a:p>
        </p:txBody>
      </p:sp>
      <p:sp>
        <p:nvSpPr>
          <p:cNvPr id="8" name="等腰三角形 7"/>
          <p:cNvSpPr/>
          <p:nvPr/>
        </p:nvSpPr>
        <p:spPr>
          <a:xfrm rot="17411441">
            <a:off x="9537032" y="2688198"/>
            <a:ext cx="157387" cy="397133"/>
          </a:xfrm>
          <a:prstGeom prst="triangl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等腰三角形 8"/>
          <p:cNvSpPr/>
          <p:nvPr/>
        </p:nvSpPr>
        <p:spPr>
          <a:xfrm rot="13615302">
            <a:off x="9286383" y="2463156"/>
            <a:ext cx="105790" cy="511888"/>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5" name="图片 14"/>
          <p:cNvPicPr>
            <a:picLocks noChangeAspect="1"/>
          </p:cNvPicPr>
          <p:nvPr/>
        </p:nvPicPr>
        <p:blipFill>
          <a:blip r:embed="rId2" cstate="print"/>
          <a:srcRect/>
          <a:stretch>
            <a:fillRect/>
          </a:stretch>
        </p:blipFill>
        <p:spPr>
          <a:xfrm>
            <a:off x="2040272" y="1847397"/>
            <a:ext cx="3365284" cy="2901948"/>
          </a:xfrm>
          <a:custGeom>
            <a:avLst/>
            <a:gdLst>
              <a:gd name="connsiteX0" fmla="*/ 0 w 3365284"/>
              <a:gd name="connsiteY0" fmla="*/ 0 h 2901948"/>
              <a:gd name="connsiteX1" fmla="*/ 3365284 w 3365284"/>
              <a:gd name="connsiteY1" fmla="*/ 0 h 2901948"/>
              <a:gd name="connsiteX2" fmla="*/ 3365284 w 3365284"/>
              <a:gd name="connsiteY2" fmla="*/ 624244 h 2901948"/>
              <a:gd name="connsiteX3" fmla="*/ 1524908 w 3365284"/>
              <a:gd name="connsiteY3" fmla="*/ 624244 h 2901948"/>
              <a:gd name="connsiteX4" fmla="*/ 1524908 w 3365284"/>
              <a:gd name="connsiteY4" fmla="*/ 2289173 h 2901948"/>
              <a:gd name="connsiteX5" fmla="*/ 3365284 w 3365284"/>
              <a:gd name="connsiteY5" fmla="*/ 2289173 h 2901948"/>
              <a:gd name="connsiteX6" fmla="*/ 3365284 w 3365284"/>
              <a:gd name="connsiteY6" fmla="*/ 2901948 h 2901948"/>
              <a:gd name="connsiteX7" fmla="*/ 0 w 3365284"/>
              <a:gd name="connsiteY7" fmla="*/ 2901948 h 290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284" h="2901948">
                <a:moveTo>
                  <a:pt x="0" y="0"/>
                </a:moveTo>
                <a:lnTo>
                  <a:pt x="3365284" y="0"/>
                </a:lnTo>
                <a:lnTo>
                  <a:pt x="3365284" y="624244"/>
                </a:lnTo>
                <a:lnTo>
                  <a:pt x="1524908" y="624244"/>
                </a:lnTo>
                <a:lnTo>
                  <a:pt x="1524908" y="2289173"/>
                </a:lnTo>
                <a:lnTo>
                  <a:pt x="3365284" y="2289173"/>
                </a:lnTo>
                <a:lnTo>
                  <a:pt x="3365284" y="2901948"/>
                </a:lnTo>
                <a:lnTo>
                  <a:pt x="0" y="2901948"/>
                </a:lnTo>
                <a:close/>
              </a:path>
            </a:pathLst>
          </a:cu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IP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地址与</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地址的比较</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10" name="矩形 9"/>
          <p:cNvSpPr/>
          <p:nvPr/>
        </p:nvSpPr>
        <p:spPr>
          <a:xfrm>
            <a:off x="486860" y="1035530"/>
            <a:ext cx="11176844" cy="5375959"/>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ts val="33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IP地址</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IPv4</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接口的网络层地址</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多个网络</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多个</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IP</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地址</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用于标识网络层分组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源和目的</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支持分组转发</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ingdings" panose="05000000000000000000" pitchFamily="18" charset="0"/>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IP</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地址长度</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字节，</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32</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位，点分十进制表示：如</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192.168.0.1</a:t>
            </a: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“不可携带”</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邮政地址    层次化结构</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网络号和主机号   随着网络变化而变化</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40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MAC地址</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1" fontAlgn="auto" latinLnBrk="0" hangingPunct="1">
              <a:lnSpc>
                <a:spcPts val="4000"/>
              </a:lnSpc>
              <a:spcBef>
                <a:spcPts val="0"/>
              </a:spcBef>
              <a:spcAft>
                <a:spcPts val="0"/>
              </a:spcAft>
              <a:buClrTx/>
              <a:buSzTx/>
              <a:buFontTx/>
              <a:buNone/>
              <a:tabLst>
                <a:tab pos="457200" algn="l"/>
                <a:tab pos="736600" algn="l"/>
                <a:tab pos="876300" algn="l"/>
                <a:tab pos="281940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也</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称LAN地址,物理地址,以太网地址</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链路层地址</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多个适配器</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多个</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地址</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500"/>
              </a:lnSpc>
              <a:spcBef>
                <a:spcPts val="0"/>
              </a:spcBef>
              <a:spcAft>
                <a:spcPts val="0"/>
              </a:spcAft>
              <a:buClrTx/>
              <a:buSzTx/>
              <a:buFontTx/>
              <a:buNone/>
              <a:tabLst>
                <a:tab pos="457200" algn="l"/>
                <a:tab pos="736600" algn="l"/>
                <a:tab pos="876300" algn="l"/>
                <a:tab pos="281940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用于局域网内标识一个帧从哪个接口发出，到达哪个物理相连的其他接口</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600"/>
              </a:lnSpc>
              <a:spcBef>
                <a:spcPts val="0"/>
              </a:spcBef>
              <a:spcAft>
                <a:spcPts val="0"/>
              </a:spcAft>
              <a:buClrTx/>
              <a:buSzTx/>
              <a:buFontTx/>
              <a:buNone/>
              <a:tabLst>
                <a:tab pos="457200" algn="l"/>
                <a:tab pos="736600" algn="l"/>
                <a:tab pos="876300" algn="l"/>
                <a:tab pos="2819400" algn="l"/>
              </a:tabLst>
              <a:defRPr/>
            </a:pPr>
            <a:r>
              <a:rPr kumimoji="0" lang="en-US" altLang="zh-CN"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ingdings" panose="05000000000000000000" pitchFamily="18" charset="0"/>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大部分局域网中，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MAC</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地址长度</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字节，</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48</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位</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十六进制表示法：如</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1A-2F-BB-45-78-AD</a:t>
            </a: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“可携带”</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身份证号    扁平结构   固定，永久使用（但也存在修改软件）</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局域网中的每块网卡都有一个唯一的MAC地址</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grpSp>
        <p:nvGrpSpPr>
          <p:cNvPr id="13" name="Group 33"/>
          <p:cNvGrpSpPr/>
          <p:nvPr/>
        </p:nvGrpSpPr>
        <p:grpSpPr bwMode="auto">
          <a:xfrm>
            <a:off x="7716908" y="671539"/>
            <a:ext cx="3490955" cy="2071661"/>
            <a:chOff x="201" y="1293"/>
            <a:chExt cx="3818" cy="2696"/>
          </a:xfrm>
        </p:grpSpPr>
        <p:graphicFrame>
          <p:nvGraphicFramePr>
            <p:cNvPr id="14" name="Object 7"/>
            <p:cNvGraphicFramePr>
              <a:graphicFrameLocks noChangeAspect="1"/>
            </p:cNvGraphicFramePr>
            <p:nvPr/>
          </p:nvGraphicFramePr>
          <p:xfrm>
            <a:off x="1869" y="1293"/>
            <a:ext cx="385" cy="328"/>
          </p:xfrm>
          <a:graphic>
            <a:graphicData uri="http://schemas.openxmlformats.org/presentationml/2006/ole">
              <mc:AlternateContent xmlns:mc="http://schemas.openxmlformats.org/markup-compatibility/2006">
                <mc:Choice xmlns:v="urn:schemas-microsoft-com:vml" Requires="v">
                  <p:oleObj name="Clip" r:id="rId3" imgW="1307465" imgH="1083945" progId="">
                    <p:embed/>
                  </p:oleObj>
                </mc:Choice>
                <mc:Fallback>
                  <p:oleObj name="Clip" r:id="rId3" imgW="1307465" imgH="1083945"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 y="1293"/>
                          <a:ext cx="385"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reeform 8"/>
            <p:cNvSpPr/>
            <p:nvPr/>
          </p:nvSpPr>
          <p:spPr bwMode="auto">
            <a:xfrm>
              <a:off x="1375" y="2074"/>
              <a:ext cx="1289" cy="1291"/>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aphicFrame>
          <p:nvGraphicFramePr>
            <p:cNvPr id="16" name="Object 9"/>
            <p:cNvGraphicFramePr>
              <a:graphicFrameLocks noChangeAspect="1"/>
            </p:cNvGraphicFramePr>
            <p:nvPr/>
          </p:nvGraphicFramePr>
          <p:xfrm>
            <a:off x="3255" y="2437"/>
            <a:ext cx="385" cy="328"/>
          </p:xfrm>
          <a:graphic>
            <a:graphicData uri="http://schemas.openxmlformats.org/presentationml/2006/ole">
              <mc:AlternateContent xmlns:mc="http://schemas.openxmlformats.org/markup-compatibility/2006">
                <mc:Choice xmlns:v="urn:schemas-microsoft-com:vml" Requires="v">
                  <p:oleObj name="Clip" r:id="rId5" imgW="1307465" imgH="1083945" progId="">
                    <p:embed/>
                  </p:oleObj>
                </mc:Choice>
                <mc:Fallback>
                  <p:oleObj name="Clip" r:id="rId5" imgW="1307465" imgH="1083945"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 y="2437"/>
                          <a:ext cx="385"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p:cNvGraphicFramePr>
              <a:graphicFrameLocks noChangeAspect="1"/>
            </p:cNvGraphicFramePr>
            <p:nvPr/>
          </p:nvGraphicFramePr>
          <p:xfrm>
            <a:off x="1860" y="3661"/>
            <a:ext cx="385" cy="328"/>
          </p:xfrm>
          <a:graphic>
            <a:graphicData uri="http://schemas.openxmlformats.org/presentationml/2006/ole">
              <mc:AlternateContent xmlns:mc="http://schemas.openxmlformats.org/markup-compatibility/2006">
                <mc:Choice xmlns:v="urn:schemas-microsoft-com:vml" Requires="v">
                  <p:oleObj name="Clip" r:id="rId6" imgW="1307465" imgH="1083945" progId="">
                    <p:embed/>
                  </p:oleObj>
                </mc:Choice>
                <mc:Fallback>
                  <p:oleObj name="Clip" r:id="rId6" imgW="1307465" imgH="1083945"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3661"/>
                          <a:ext cx="385"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1"/>
            <p:cNvGraphicFramePr>
              <a:graphicFrameLocks noChangeAspect="1"/>
            </p:cNvGraphicFramePr>
            <p:nvPr/>
          </p:nvGraphicFramePr>
          <p:xfrm>
            <a:off x="310" y="2338"/>
            <a:ext cx="385" cy="328"/>
          </p:xfrm>
          <a:graphic>
            <a:graphicData uri="http://schemas.openxmlformats.org/presentationml/2006/ole">
              <mc:AlternateContent xmlns:mc="http://schemas.openxmlformats.org/markup-compatibility/2006">
                <mc:Choice xmlns:v="urn:schemas-microsoft-com:vml" Requires="v">
                  <p:oleObj name="Clip" r:id="rId7" imgW="1307465" imgH="1083945" progId="">
                    <p:embed/>
                  </p:oleObj>
                </mc:Choice>
                <mc:Fallback>
                  <p:oleObj name="Clip" r:id="rId7" imgW="1307465" imgH="1083945"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 y="2338"/>
                          <a:ext cx="385"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2"/>
            <p:cNvSpPr>
              <a:spLocks noChangeArrowheads="1"/>
            </p:cNvSpPr>
            <p:nvPr/>
          </p:nvSpPr>
          <p:spPr bwMode="auto">
            <a:xfrm>
              <a:off x="3130" y="2531"/>
              <a:ext cx="170" cy="129"/>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Rectangle 13"/>
            <p:cNvSpPr>
              <a:spLocks noChangeArrowheads="1"/>
            </p:cNvSpPr>
            <p:nvPr/>
          </p:nvSpPr>
          <p:spPr bwMode="auto">
            <a:xfrm>
              <a:off x="654" y="2416"/>
              <a:ext cx="170" cy="129"/>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Rectangle 14"/>
            <p:cNvSpPr>
              <a:spLocks noChangeArrowheads="1"/>
            </p:cNvSpPr>
            <p:nvPr/>
          </p:nvSpPr>
          <p:spPr bwMode="auto">
            <a:xfrm>
              <a:off x="2040" y="1604"/>
              <a:ext cx="121" cy="161"/>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2" name="Rectangle 16"/>
            <p:cNvSpPr>
              <a:spLocks noChangeArrowheads="1"/>
            </p:cNvSpPr>
            <p:nvPr/>
          </p:nvSpPr>
          <p:spPr bwMode="auto">
            <a:xfrm>
              <a:off x="1998" y="3501"/>
              <a:ext cx="121" cy="161"/>
            </a:xfrm>
            <a:prstGeom prst="rect">
              <a:avLst/>
            </a:prstGeom>
            <a:solidFill>
              <a:schemeClr val="accent1"/>
            </a:solidFill>
            <a:ln w="9525">
              <a:solidFill>
                <a:schemeClr val="tx1"/>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Line 19"/>
            <p:cNvSpPr>
              <a:spLocks noChangeShapeType="1"/>
            </p:cNvSpPr>
            <p:nvPr/>
          </p:nvSpPr>
          <p:spPr bwMode="auto">
            <a:xfrm>
              <a:off x="819" y="2482"/>
              <a:ext cx="568" cy="0"/>
            </a:xfrm>
            <a:prstGeom prst="line">
              <a:avLst/>
            </a:prstGeom>
            <a:noFill/>
            <a:ln w="9525">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4" name="Line 20"/>
            <p:cNvSpPr>
              <a:spLocks noChangeShapeType="1"/>
            </p:cNvSpPr>
            <p:nvPr/>
          </p:nvSpPr>
          <p:spPr bwMode="auto">
            <a:xfrm>
              <a:off x="2085" y="1769"/>
              <a:ext cx="0" cy="413"/>
            </a:xfrm>
            <a:prstGeom prst="line">
              <a:avLst/>
            </a:prstGeom>
            <a:noFill/>
            <a:ln w="9525">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 name="Line 21"/>
            <p:cNvSpPr>
              <a:spLocks noChangeShapeType="1"/>
            </p:cNvSpPr>
            <p:nvPr/>
          </p:nvSpPr>
          <p:spPr bwMode="auto">
            <a:xfrm flipH="1">
              <a:off x="2629" y="2588"/>
              <a:ext cx="502" cy="0"/>
            </a:xfrm>
            <a:prstGeom prst="line">
              <a:avLst/>
            </a:prstGeom>
            <a:noFill/>
            <a:ln w="9525">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6" name="Line 22"/>
            <p:cNvSpPr>
              <a:spLocks noChangeShapeType="1"/>
            </p:cNvSpPr>
            <p:nvPr/>
          </p:nvSpPr>
          <p:spPr bwMode="auto">
            <a:xfrm flipV="1">
              <a:off x="2061" y="3221"/>
              <a:ext cx="0" cy="276"/>
            </a:xfrm>
            <a:prstGeom prst="line">
              <a:avLst/>
            </a:prstGeom>
            <a:noFill/>
            <a:ln w="9525">
              <a:solidFill>
                <a:schemeClr val="tx1"/>
              </a:solidFill>
              <a:roun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7" name="Text Box 24"/>
            <p:cNvSpPr txBox="1">
              <a:spLocks noChangeArrowheads="1"/>
            </p:cNvSpPr>
            <p:nvPr/>
          </p:nvSpPr>
          <p:spPr bwMode="auto">
            <a:xfrm>
              <a:off x="2287" y="1585"/>
              <a:ext cx="1196" cy="192"/>
            </a:xfrm>
            <a:prstGeom prst="rect">
              <a:avLst/>
            </a:prstGeom>
            <a:noFill/>
            <a:ln w="9525">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1A-2F-BB-76-09-AD</a:t>
              </a:r>
            </a:p>
          </p:txBody>
        </p:sp>
        <p:sp>
          <p:nvSpPr>
            <p:cNvPr id="28" name="Line 25"/>
            <p:cNvSpPr>
              <a:spLocks noChangeShapeType="1"/>
            </p:cNvSpPr>
            <p:nvPr/>
          </p:nvSpPr>
          <p:spPr bwMode="auto">
            <a:xfrm flipH="1" flipV="1">
              <a:off x="2166" y="1671"/>
              <a:ext cx="162" cy="8"/>
            </a:xfrm>
            <a:prstGeom prst="line">
              <a:avLst/>
            </a:prstGeom>
            <a:noFill/>
            <a:ln w="9525">
              <a:solidFill>
                <a:schemeClr val="tx1"/>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9" name="Line 26"/>
            <p:cNvSpPr>
              <a:spLocks noChangeShapeType="1"/>
            </p:cNvSpPr>
            <p:nvPr/>
          </p:nvSpPr>
          <p:spPr bwMode="auto">
            <a:xfrm flipV="1">
              <a:off x="3205" y="2653"/>
              <a:ext cx="0" cy="235"/>
            </a:xfrm>
            <a:prstGeom prst="line">
              <a:avLst/>
            </a:prstGeom>
            <a:noFill/>
            <a:ln w="9525">
              <a:solidFill>
                <a:schemeClr val="tx1"/>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0" name="Text Box 27"/>
            <p:cNvSpPr txBox="1">
              <a:spLocks noChangeArrowheads="1"/>
            </p:cNvSpPr>
            <p:nvPr/>
          </p:nvSpPr>
          <p:spPr bwMode="auto">
            <a:xfrm>
              <a:off x="2822" y="2899"/>
              <a:ext cx="1197" cy="192"/>
            </a:xfrm>
            <a:prstGeom prst="rect">
              <a:avLst/>
            </a:prstGeom>
            <a:noFill/>
            <a:ln w="9525">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58-23-D7-FA-20-B0</a:t>
              </a:r>
            </a:p>
          </p:txBody>
        </p:sp>
        <p:sp>
          <p:nvSpPr>
            <p:cNvPr id="31" name="Line 28"/>
            <p:cNvSpPr>
              <a:spLocks noChangeShapeType="1"/>
            </p:cNvSpPr>
            <p:nvPr/>
          </p:nvSpPr>
          <p:spPr bwMode="auto">
            <a:xfrm flipH="1">
              <a:off x="2126" y="3570"/>
              <a:ext cx="227" cy="0"/>
            </a:xfrm>
            <a:prstGeom prst="line">
              <a:avLst/>
            </a:prstGeom>
            <a:noFill/>
            <a:ln w="9525">
              <a:solidFill>
                <a:schemeClr val="tx1"/>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2" name="Text Box 29"/>
            <p:cNvSpPr txBox="1">
              <a:spLocks noChangeArrowheads="1"/>
            </p:cNvSpPr>
            <p:nvPr/>
          </p:nvSpPr>
          <p:spPr bwMode="auto">
            <a:xfrm>
              <a:off x="2392" y="3499"/>
              <a:ext cx="1131" cy="192"/>
            </a:xfrm>
            <a:prstGeom prst="rect">
              <a:avLst/>
            </a:prstGeom>
            <a:noFill/>
            <a:ln w="9525">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0C-C4-11-6F-E3-98</a:t>
              </a:r>
            </a:p>
          </p:txBody>
        </p:sp>
        <p:sp>
          <p:nvSpPr>
            <p:cNvPr id="33" name="Line 30"/>
            <p:cNvSpPr>
              <a:spLocks noChangeShapeType="1"/>
            </p:cNvSpPr>
            <p:nvPr/>
          </p:nvSpPr>
          <p:spPr bwMode="auto">
            <a:xfrm flipV="1">
              <a:off x="737" y="2545"/>
              <a:ext cx="0" cy="235"/>
            </a:xfrm>
            <a:prstGeom prst="line">
              <a:avLst/>
            </a:prstGeom>
            <a:noFill/>
            <a:ln w="9525">
              <a:solidFill>
                <a:schemeClr val="tx1"/>
              </a:solidFill>
              <a:round/>
              <a:tailEnd type="triangle" w="med" len="med"/>
            </a:ln>
            <a:effec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4" name="Text Box 31"/>
            <p:cNvSpPr txBox="1">
              <a:spLocks noChangeArrowheads="1"/>
            </p:cNvSpPr>
            <p:nvPr/>
          </p:nvSpPr>
          <p:spPr bwMode="auto">
            <a:xfrm>
              <a:off x="201" y="2818"/>
              <a:ext cx="1152" cy="192"/>
            </a:xfrm>
            <a:prstGeom prst="rect">
              <a:avLst/>
            </a:prstGeom>
            <a:noFill/>
            <a:ln w="9525">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71-65-F7-2B-08-53</a:t>
              </a:r>
            </a:p>
          </p:txBody>
        </p:sp>
        <p:sp>
          <p:nvSpPr>
            <p:cNvPr id="35" name="Text Box 32"/>
            <p:cNvSpPr txBox="1">
              <a:spLocks noChangeArrowheads="1"/>
            </p:cNvSpPr>
            <p:nvPr/>
          </p:nvSpPr>
          <p:spPr bwMode="auto">
            <a:xfrm>
              <a:off x="1661" y="2284"/>
              <a:ext cx="723" cy="330"/>
            </a:xfrm>
            <a:prstGeom prst="rect">
              <a:avLst/>
            </a:prstGeom>
            <a:noFill/>
            <a:ln w="9525">
              <a:noFill/>
              <a:miter lim="800000"/>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LAN</a:t>
              </a:r>
            </a:p>
          </p:txBody>
        </p:sp>
      </p:gr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以太网的特殊</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MAC</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地址</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9" name="文本框 8"/>
          <p:cNvSpPr txBox="1"/>
          <p:nvPr/>
        </p:nvSpPr>
        <p:spPr>
          <a:xfrm>
            <a:off x="569362" y="1551839"/>
            <a:ext cx="11108509" cy="3980705"/>
          </a:xfrm>
          <a:prstGeom prst="rect">
            <a:avLst/>
          </a:prstGeom>
          <a:noFill/>
        </p:spPr>
        <p:txBody>
          <a:bodyPr wrap="square" rtlCol="0">
            <a:spAutoFit/>
          </a:bodyPr>
          <a:lstStyle/>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当发送方发送以太网的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MAC</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帧时，</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目的地址前</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位的最后一位为“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”：发送给一个接收方</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单站地址</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前</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位的最后一位为“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”，其余不全为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：发送给一组接收方</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组播地址</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48</a:t>
            </a:r>
            <a:r>
              <a:rPr kumimoji="0" lang="zh-CN" altLang="en-US"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位全为</a:t>
            </a:r>
            <a:r>
              <a:rPr kumimoji="0" lang="en-US" altLang="zh-CN"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 FF-FF-FF-FF-FF-FF</a:t>
            </a:r>
            <a:r>
              <a:rPr kumimoji="0" lang="zh-CN" altLang="en-US"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：发送给所有适配器来接收和处理</a:t>
            </a:r>
            <a:r>
              <a:rPr kumimoji="0" lang="en-US" altLang="zh-CN"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广播地址</a:t>
            </a:r>
            <a:endParaRPr kumimoji="0" lang="en-US" altLang="zh-CN"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当接受方接受到一个帧时，</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检查目的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MAC</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地址与自己的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MAC</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地址是否匹配</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不匹配</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丢弃</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736600" algn="l"/>
                <a:tab pos="876300" algn="l"/>
                <a:tab pos="2819400" algn="l"/>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匹配</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提取封装的数据报，沿协议栈向上传递</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39857" y="226664"/>
            <a:ext cx="620486" cy="461665"/>
          </a:xfrm>
          <a:prstGeom prst="rect">
            <a:avLst/>
          </a:prstGeom>
          <a:noFill/>
        </p:spPr>
        <p:txBody>
          <a:bodyPr wrap="square" rtlCol="0">
            <a:spAutoFit/>
          </a:bodyPr>
          <a:lstStyle/>
          <a:p>
            <a:r>
              <a:rPr lang="en-US" altLang="zh-CN" sz="2400" b="1" dirty="0">
                <a:solidFill>
                  <a:schemeClr val="bg1"/>
                </a:solidFill>
                <a:latin typeface="幼圆" panose="02010509060101010101" pitchFamily="49" charset="-122"/>
                <a:ea typeface="幼圆" panose="02010509060101010101" pitchFamily="49" charset="-122"/>
              </a:rPr>
              <a:t>01</a:t>
            </a:r>
            <a:endParaRPr lang="zh-CN" altLang="en-US" sz="2400" b="1" dirty="0">
              <a:solidFill>
                <a:schemeClr val="bg1"/>
              </a:solidFill>
              <a:latin typeface="幼圆" panose="02010509060101010101" pitchFamily="49" charset="-122"/>
              <a:ea typeface="幼圆" panose="02010509060101010101" pitchFamily="49" charset="-122"/>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Tx/>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lt"/>
              </a:rPr>
              <a:t>数据链路层提供的服务</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1484" y="2811533"/>
            <a:ext cx="3580516" cy="3952423"/>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 name="文本框 5"/>
          <p:cNvSpPr txBox="1"/>
          <p:nvPr/>
        </p:nvSpPr>
        <p:spPr>
          <a:xfrm>
            <a:off x="1210920" y="919890"/>
            <a:ext cx="5213885" cy="1384995"/>
          </a:xfrm>
          <a:prstGeom prst="rect">
            <a:avLst/>
          </a:prstGeom>
          <a:noFill/>
        </p:spPr>
        <p:txBody>
          <a:bodyPr wrap="square" rtlCol="0">
            <a:spAutoFit/>
          </a:bodyPr>
          <a:lstStyle/>
          <a:p>
            <a:r>
              <a:rPr lang="en-US" altLang="zh-CN" sz="2400" dirty="0"/>
              <a:t>1.</a:t>
            </a:r>
            <a:r>
              <a:rPr lang="zh-CN" altLang="en-US" sz="2400" dirty="0"/>
              <a:t>组帧</a:t>
            </a:r>
            <a:endParaRPr lang="en-US" altLang="zh-CN" sz="2400" dirty="0"/>
          </a:p>
          <a:p>
            <a:r>
              <a:rPr lang="zh-CN" altLang="en-US" dirty="0">
                <a:latin typeface="+mn-ea"/>
              </a:rPr>
              <a:t>将网络层的数据报用链路层的帧封装起来，需加首部和尾部。进行帧同步。</a:t>
            </a:r>
            <a:endParaRPr lang="en-US" altLang="zh-CN" dirty="0">
              <a:latin typeface="+mn-ea"/>
            </a:endParaRPr>
          </a:p>
          <a:p>
            <a:endParaRPr lang="zh-CN" altLang="en-US" sz="2400" dirty="0"/>
          </a:p>
        </p:txBody>
      </p:sp>
      <p:sp>
        <p:nvSpPr>
          <p:cNvPr id="13" name="文本框 12"/>
          <p:cNvSpPr txBox="1"/>
          <p:nvPr/>
        </p:nvSpPr>
        <p:spPr>
          <a:xfrm>
            <a:off x="1210919" y="1913857"/>
            <a:ext cx="5213885" cy="1292662"/>
          </a:xfrm>
          <a:prstGeom prst="rect">
            <a:avLst/>
          </a:prstGeom>
          <a:noFill/>
        </p:spPr>
        <p:txBody>
          <a:bodyPr wrap="square" rtlCol="0">
            <a:spAutoFit/>
          </a:bodyPr>
          <a:lstStyle/>
          <a:p>
            <a:r>
              <a:rPr lang="en-US" altLang="zh-CN" sz="2400" dirty="0"/>
              <a:t>2.</a:t>
            </a:r>
            <a:r>
              <a:rPr lang="zh-CN" altLang="en-US" sz="2400" dirty="0"/>
              <a:t>链路接入</a:t>
            </a:r>
            <a:endParaRPr lang="en-US" altLang="zh-CN" sz="2400" dirty="0"/>
          </a:p>
          <a:p>
            <a:r>
              <a:rPr lang="zh-CN" altLang="en-US" dirty="0">
                <a:latin typeface="+mn-ea"/>
              </a:rPr>
              <a:t>对于多个节点共享的单个广播链路时，需要解决信道接入问题。帧首部的</a:t>
            </a:r>
            <a:r>
              <a:rPr lang="en-US" altLang="zh-CN" dirty="0">
                <a:latin typeface="+mn-ea"/>
              </a:rPr>
              <a:t>MAC</a:t>
            </a:r>
            <a:r>
              <a:rPr lang="zh-CN" altLang="en-US" dirty="0">
                <a:latin typeface="+mn-ea"/>
              </a:rPr>
              <a:t>地址，用于标识帧的源和目的。</a:t>
            </a:r>
          </a:p>
        </p:txBody>
      </p:sp>
      <p:sp>
        <p:nvSpPr>
          <p:cNvPr id="14" name="文本框 13"/>
          <p:cNvSpPr txBox="1"/>
          <p:nvPr/>
        </p:nvSpPr>
        <p:spPr>
          <a:xfrm>
            <a:off x="1210917" y="3169330"/>
            <a:ext cx="5213885" cy="1292662"/>
          </a:xfrm>
          <a:prstGeom prst="rect">
            <a:avLst/>
          </a:prstGeom>
          <a:noFill/>
        </p:spPr>
        <p:txBody>
          <a:bodyPr wrap="square" rtlCol="0">
            <a:spAutoFit/>
          </a:bodyPr>
          <a:lstStyle/>
          <a:p>
            <a:r>
              <a:rPr lang="en-US" altLang="zh-CN" sz="2400" dirty="0"/>
              <a:t>3.</a:t>
            </a:r>
            <a:r>
              <a:rPr lang="zh-CN" altLang="en-US" sz="2400" dirty="0"/>
              <a:t>可靠交付</a:t>
            </a:r>
            <a:endParaRPr lang="en-US" altLang="zh-CN" sz="2400" dirty="0"/>
          </a:p>
          <a:p>
            <a:r>
              <a:rPr lang="zh-CN" altLang="en-US" dirty="0">
                <a:latin typeface="+mn-ea"/>
              </a:rPr>
              <a:t>保证无差错地经链路层移动每个网络层地数据报。链路层的可靠交付服务主要用于高差错率的链路，如无线链路等。</a:t>
            </a:r>
            <a:endParaRPr lang="en-US" altLang="zh-CN" dirty="0">
              <a:latin typeface="+mn-ea"/>
            </a:endParaRPr>
          </a:p>
        </p:txBody>
      </p:sp>
      <p:sp>
        <p:nvSpPr>
          <p:cNvPr id="15" name="文本框 14"/>
          <p:cNvSpPr txBox="1"/>
          <p:nvPr/>
        </p:nvSpPr>
        <p:spPr>
          <a:xfrm>
            <a:off x="1210916" y="4458127"/>
            <a:ext cx="5213885" cy="1015663"/>
          </a:xfrm>
          <a:prstGeom prst="rect">
            <a:avLst/>
          </a:prstGeom>
          <a:noFill/>
        </p:spPr>
        <p:txBody>
          <a:bodyPr wrap="square" rtlCol="0">
            <a:spAutoFit/>
          </a:bodyPr>
          <a:lstStyle/>
          <a:p>
            <a:r>
              <a:rPr lang="en-US" altLang="zh-CN" sz="2400" dirty="0"/>
              <a:t>4.</a:t>
            </a:r>
            <a:r>
              <a:rPr lang="zh-CN" altLang="en-US" sz="2400" dirty="0"/>
              <a:t>差错检测和纠正</a:t>
            </a:r>
            <a:endParaRPr lang="en-US" altLang="zh-CN" sz="2400" dirty="0"/>
          </a:p>
          <a:p>
            <a:r>
              <a:rPr lang="zh-CN" altLang="en-US" dirty="0">
                <a:latin typeface="+mn-ea"/>
              </a:rPr>
              <a:t>对于传输过程中产生的错误，链路层让发送节点在帧中包括差错检验比特，让接收节点进行差错检查。</a:t>
            </a:r>
            <a:endParaRPr lang="en-US" altLang="zh-CN" dirty="0">
              <a:latin typeface="+mn-ea"/>
            </a:endParaRPr>
          </a:p>
        </p:txBody>
      </p:sp>
      <p:sp>
        <p:nvSpPr>
          <p:cNvPr id="16" name="文本框 15"/>
          <p:cNvSpPr txBox="1"/>
          <p:nvPr/>
        </p:nvSpPr>
        <p:spPr>
          <a:xfrm>
            <a:off x="1210916" y="5544707"/>
            <a:ext cx="5841646" cy="461665"/>
          </a:xfrm>
          <a:prstGeom prst="rect">
            <a:avLst/>
          </a:prstGeom>
          <a:noFill/>
        </p:spPr>
        <p:txBody>
          <a:bodyPr wrap="square" rtlCol="0">
            <a:spAutoFit/>
          </a:bodyPr>
          <a:lstStyle/>
          <a:p>
            <a:r>
              <a:rPr lang="en-US" altLang="zh-CN" sz="2400" dirty="0"/>
              <a:t>5.</a:t>
            </a:r>
            <a:r>
              <a:rPr lang="zh-CN" altLang="en-US" sz="2400" dirty="0"/>
              <a:t>流量控制、全双工和半双工通信</a:t>
            </a:r>
            <a:r>
              <a:rPr lang="zh-CN" altLang="en-US" sz="2400"/>
              <a:t>控制等。</a:t>
            </a:r>
            <a:endParaRPr lang="en-US" altLang="zh-CN"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ARP—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地址解析协议</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10" name="矩形 9"/>
          <p:cNvSpPr/>
          <p:nvPr/>
        </p:nvSpPr>
        <p:spPr>
          <a:xfrm>
            <a:off x="550100" y="1459736"/>
            <a:ext cx="6813904" cy="2400016"/>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无论网络层采取什么协议，在实际网络的链路上传送数据帧时，最终必须使用硬件地址。</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ARP—</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完成</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IP</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地址到</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MAC</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地址的映射</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如果发送方和接收方处于同一局域网内部</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如果发送方和接收方处于两个子网</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pic>
        <p:nvPicPr>
          <p:cNvPr id="11" name="图片 10"/>
          <p:cNvPicPr>
            <a:picLocks noChangeAspect="1"/>
          </p:cNvPicPr>
          <p:nvPr/>
        </p:nvPicPr>
        <p:blipFill>
          <a:blip r:embed="rId3"/>
          <a:stretch>
            <a:fillRect/>
          </a:stretch>
        </p:blipFill>
        <p:spPr>
          <a:xfrm>
            <a:off x="948287" y="3936501"/>
            <a:ext cx="7814310" cy="2711922"/>
          </a:xfrm>
          <a:prstGeom prst="rect">
            <a:avLst/>
          </a:prstGeom>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6"/>
            <a:ext cx="7036384" cy="5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Arial" panose="020B0604020202020204" pitchFamily="34" charset="0"/>
                <a:sym typeface="+mn-lt"/>
              </a:rPr>
              <a:t>地址解析协议</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ARP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工作原理</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同一局域网内</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10" name="矩形 9"/>
          <p:cNvSpPr/>
          <p:nvPr/>
        </p:nvSpPr>
        <p:spPr>
          <a:xfrm>
            <a:off x="569361" y="1242920"/>
            <a:ext cx="11421533" cy="5059205"/>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tabLst>
                <a:tab pos="4572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ARP表</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LAN中的每个IP结点</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主机、路由器</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维护一个ARP表</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，保存在</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ARP cache</a:t>
            </a: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存储某些LAN结点的IP</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MAC地址映射关系</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&lt;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IP地址</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MAC地址</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TTL&gt;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（还有表项状态，队列号。。。）</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TTL (Time To Live)： 典型值为20min</a:t>
            </a: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A要给同一局域网内的B发送数据报</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If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B的MAC地址不在A的ARP表中</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a:t>
            </a:r>
            <a:r>
              <a:rPr kumimoji="0" lang="en-US" altLang="zh-CN" sz="2400" b="0" i="0" u="none" strike="noStrike" kern="1200" cap="none" spc="0" normalizeH="0" baseline="0" noProof="0" dirty="0" err="1">
                <a:ln>
                  <a:noFill/>
                </a:ln>
                <a:solidFill>
                  <a:schemeClr val="accent1"/>
                </a:solidFill>
                <a:effectLst/>
                <a:uLnTx/>
                <a:uFillTx/>
                <a:latin typeface="微软雅黑" panose="020B0503020204020204" pitchFamily="34" charset="-122"/>
                <a:ea typeface="微软雅黑" panose="020B0503020204020204" pitchFamily="34" charset="-122"/>
                <a:cs typeface="+mn-cs"/>
              </a:rPr>
              <a:t>广播</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ARP查询分组，其中包含B的IP地址</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用广播地址作为帧的目的地址</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所有结点</a:t>
            </a:r>
            <a:r>
              <a:rPr kumimoji="0" lang="en-US" altLang="zh-CN" sz="240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接收ARP查询分组，B</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发现</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IP</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地址与自己相同</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B</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向</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利用标准帧（单播帧）发送响应分组</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tabLst>
                <a:tab pos="279400" algn="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  A</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收到响应分组，增加</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ARP</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表项，超时后删除</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 name="矩形 5"/>
          <p:cNvSpPr/>
          <p:nvPr/>
        </p:nvSpPr>
        <p:spPr>
          <a:xfrm>
            <a:off x="6834433" y="3282328"/>
            <a:ext cx="3920940" cy="490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即插即用：无需用户配置</a:t>
            </a:r>
            <a:r>
              <a:rPr kumimoji="0" lang="en-US" altLang="zh-CN"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ARP</a:t>
            </a:r>
            <a:r>
              <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表</a:t>
            </a:r>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531111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ARP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工作原理</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发送到子网外</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4" name="文本框 13"/>
          <p:cNvSpPr txBox="1"/>
          <p:nvPr/>
        </p:nvSpPr>
        <p:spPr>
          <a:xfrm>
            <a:off x="4967926" y="743710"/>
            <a:ext cx="7105046" cy="5529719"/>
          </a:xfrm>
          <a:prstGeom prst="rect">
            <a:avLst/>
          </a:prstGeom>
          <a:noFill/>
        </p:spPr>
        <p:txBody>
          <a:bodyPr wrap="square">
            <a:spAutoFit/>
          </a:bodyPr>
          <a:lstStyle/>
          <a:p>
            <a:pPr marL="285750" marR="0" lvl="0" indent="-285750" algn="l" defTabSz="914400" rtl="0" eaLnBrk="1" fontAlgn="auto" latinLnBrk="0" hangingPunct="1">
              <a:lnSpc>
                <a:spcPts val="4300"/>
              </a:lnSpc>
              <a:spcBef>
                <a:spcPts val="0"/>
              </a:spcBef>
              <a:spcAft>
                <a:spcPts val="0"/>
              </a:spcAft>
              <a:buClrTx/>
              <a:buSzTx/>
              <a:buFont typeface="Wingdings" panose="05000000000000000000" pitchFamily="2" charset="2"/>
              <a:buChar char="v"/>
              <a:tabLst>
                <a:tab pos="254000" algn="l"/>
                <a:tab pos="266700" algn="l"/>
                <a:tab pos="317500" algn="l"/>
                <a:tab pos="342900" algn="l"/>
                <a:tab pos="1079500" algn="l"/>
                <a:tab pos="1206500" algn="l"/>
                <a:tab pos="1498600" algn="l"/>
                <a:tab pos="1625600" algn="l"/>
              </a:tabLst>
              <a:defRPr/>
            </a:pPr>
            <a:r>
              <a:rPr lang="en-US" altLang="zh-CN" sz="2400" dirty="0" err="1"/>
              <a:t>A构造IP数据报</a:t>
            </a:r>
            <a:endParaRPr lang="en-US" altLang="zh-CN" sz="2400" dirty="0"/>
          </a:p>
          <a:p>
            <a:pPr marL="0" marR="0" lvl="0" indent="0" algn="l" defTabSz="914400" rtl="0" eaLnBrk="1" fontAlgn="auto" latinLnBrk="0" hangingPunct="1">
              <a:lnSpc>
                <a:spcPts val="4300"/>
              </a:lnSpc>
              <a:spcBef>
                <a:spcPts val="0"/>
              </a:spcBef>
              <a:spcAft>
                <a:spcPts val="0"/>
              </a:spcAft>
              <a:buClrTx/>
              <a:buSzTx/>
              <a:buFontTx/>
              <a:buNone/>
              <a:tabLst>
                <a:tab pos="254000" algn="l"/>
                <a:tab pos="266700" algn="l"/>
                <a:tab pos="317500" algn="l"/>
                <a:tab pos="342900" algn="l"/>
                <a:tab pos="1079500" algn="l"/>
                <a:tab pos="1206500" algn="l"/>
                <a:tab pos="1498600" algn="l"/>
                <a:tab pos="1625600" algn="l"/>
              </a:tabLst>
              <a:defRPr/>
            </a:pPr>
            <a:r>
              <a:rPr lang="en-US" altLang="zh-CN" sz="2400" dirty="0"/>
              <a:t>    · </a:t>
            </a:r>
            <a:r>
              <a:rPr lang="en-US" altLang="zh-CN" sz="2400" dirty="0" err="1"/>
              <a:t>源IP地址</a:t>
            </a:r>
            <a:r>
              <a:rPr lang="zh-CN" altLang="en-US" sz="2400" dirty="0"/>
              <a:t>：</a:t>
            </a:r>
            <a:r>
              <a:rPr lang="en-US" altLang="zh-CN" sz="2400" dirty="0" err="1"/>
              <a:t>A的IP地址</a:t>
            </a:r>
            <a:r>
              <a:rPr lang="en-US" altLang="zh-CN" sz="2400" dirty="0"/>
              <a:t>       · </a:t>
            </a:r>
            <a:r>
              <a:rPr lang="en-US" altLang="zh-CN" sz="2400" dirty="0" err="1"/>
              <a:t>目的IP地址</a:t>
            </a:r>
            <a:r>
              <a:rPr lang="zh-CN" altLang="en-US" sz="2400" dirty="0"/>
              <a:t>：</a:t>
            </a:r>
            <a:r>
              <a:rPr lang="en-US" altLang="zh-CN" sz="2400" dirty="0" err="1"/>
              <a:t>B的IP地址</a:t>
            </a:r>
            <a:endParaRPr lang="en-US" altLang="zh-CN" sz="2400" dirty="0"/>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v"/>
              <a:tabLst>
                <a:tab pos="254000" algn="l"/>
                <a:tab pos="266700" algn="l"/>
                <a:tab pos="317500" algn="l"/>
                <a:tab pos="342900" algn="l"/>
                <a:tab pos="1079500" algn="l"/>
                <a:tab pos="1206500" algn="l"/>
                <a:tab pos="1498600" algn="l"/>
                <a:tab pos="1625600" algn="l"/>
              </a:tabLst>
              <a:defRPr/>
            </a:pPr>
            <a:r>
              <a:rPr lang="en-US" altLang="zh-CN" sz="2400" dirty="0" err="1"/>
              <a:t>A构造链路层帧</a:t>
            </a:r>
            <a:endParaRPr lang="en-US" altLang="zh-CN" sz="2400" dirty="0"/>
          </a:p>
          <a:p>
            <a:pPr marL="0" marR="0" lvl="0" indent="0" algn="l" defTabSz="914400" rtl="0" eaLnBrk="1" fontAlgn="auto" latinLnBrk="0" hangingPunct="1">
              <a:lnSpc>
                <a:spcPts val="2800"/>
              </a:lnSpc>
              <a:spcBef>
                <a:spcPts val="0"/>
              </a:spcBef>
              <a:spcAft>
                <a:spcPts val="0"/>
              </a:spcAft>
              <a:buClrTx/>
              <a:buSzTx/>
              <a:buFontTx/>
              <a:buNone/>
              <a:tabLst>
                <a:tab pos="254000" algn="l"/>
                <a:tab pos="266700" algn="l"/>
                <a:tab pos="317500" algn="l"/>
                <a:tab pos="342900" algn="l"/>
                <a:tab pos="1079500" algn="l"/>
                <a:tab pos="1206500" algn="l"/>
                <a:tab pos="1498600" algn="l"/>
                <a:tab pos="1625600" algn="l"/>
              </a:tabLst>
              <a:defRPr/>
            </a:pPr>
            <a:r>
              <a:rPr lang="en-US" altLang="zh-CN" sz="2400" dirty="0"/>
              <a:t>    · </a:t>
            </a:r>
            <a:r>
              <a:rPr lang="en-US" altLang="zh-CN" sz="2400" dirty="0" err="1"/>
              <a:t>源MAC地址</a:t>
            </a:r>
            <a:r>
              <a:rPr lang="zh-CN" altLang="en-US" sz="2400" dirty="0"/>
              <a:t>：</a:t>
            </a:r>
            <a:r>
              <a:rPr lang="en-US" altLang="zh-CN" sz="2400" dirty="0" err="1"/>
              <a:t>A的MAC地址</a:t>
            </a:r>
            <a:r>
              <a:rPr lang="en-US" altLang="zh-CN" sz="2400" dirty="0"/>
              <a:t>   </a:t>
            </a:r>
          </a:p>
          <a:p>
            <a:pPr marL="0" marR="0" lvl="0" indent="0" algn="l" defTabSz="914400" rtl="0" eaLnBrk="1" fontAlgn="auto" latinLnBrk="0" hangingPunct="1">
              <a:lnSpc>
                <a:spcPts val="2800"/>
              </a:lnSpc>
              <a:spcBef>
                <a:spcPts val="0"/>
              </a:spcBef>
              <a:spcAft>
                <a:spcPts val="0"/>
              </a:spcAft>
              <a:buClrTx/>
              <a:buSzTx/>
              <a:buFontTx/>
              <a:buNone/>
              <a:tabLst>
                <a:tab pos="254000" algn="l"/>
                <a:tab pos="266700" algn="l"/>
                <a:tab pos="317500" algn="l"/>
                <a:tab pos="342900" algn="l"/>
                <a:tab pos="1079500" algn="l"/>
                <a:tab pos="1206500" algn="l"/>
                <a:tab pos="1498600" algn="l"/>
                <a:tab pos="1625600" algn="l"/>
              </a:tabLst>
              <a:defRPr/>
            </a:pPr>
            <a:r>
              <a:rPr lang="en-US" altLang="zh-CN" sz="2400" dirty="0"/>
              <a:t>    · </a:t>
            </a:r>
            <a:r>
              <a:rPr lang="en-US" altLang="zh-CN" sz="2400" dirty="0" err="1"/>
              <a:t>目的MAC地址</a:t>
            </a:r>
            <a:r>
              <a:rPr lang="zh-CN" altLang="en-US" sz="2400" dirty="0"/>
              <a:t>：</a:t>
            </a:r>
            <a:r>
              <a:rPr lang="en-US" altLang="zh-CN" sz="2400" dirty="0" err="1"/>
              <a:t>R左接口的MAC地址</a:t>
            </a:r>
            <a:endParaRPr lang="en-US" altLang="zh-CN" sz="2400" dirty="0"/>
          </a:p>
          <a:p>
            <a:pPr marL="0" marR="0" lvl="0" indent="0" algn="l" defTabSz="914400" rtl="0" eaLnBrk="1" fontAlgn="auto" latinLnBrk="0" hangingPunct="1">
              <a:lnSpc>
                <a:spcPts val="2800"/>
              </a:lnSpc>
              <a:spcBef>
                <a:spcPts val="0"/>
              </a:spcBef>
              <a:spcAft>
                <a:spcPts val="0"/>
              </a:spcAft>
              <a:buClrTx/>
              <a:buSzTx/>
              <a:buFontTx/>
              <a:buNone/>
              <a:tabLst>
                <a:tab pos="254000" algn="l"/>
                <a:tab pos="266700" algn="l"/>
                <a:tab pos="317500" algn="l"/>
                <a:tab pos="342900" algn="l"/>
                <a:tab pos="1079500" algn="l"/>
                <a:tab pos="1206500" algn="l"/>
                <a:tab pos="1498600" algn="l"/>
                <a:tab pos="1625600" algn="l"/>
              </a:tabLst>
              <a:defRPr/>
            </a:pPr>
            <a:r>
              <a:rPr lang="en-US" altLang="zh-CN" sz="2400" dirty="0"/>
              <a:t>    · </a:t>
            </a:r>
            <a:r>
              <a:rPr lang="zh-CN" altLang="en-US" sz="2400" dirty="0"/>
              <a:t>这个帧</a:t>
            </a:r>
            <a:r>
              <a:rPr lang="en-US" altLang="zh-CN" sz="2400" dirty="0" err="1"/>
              <a:t>封装</a:t>
            </a:r>
            <a:r>
              <a:rPr lang="zh-CN" altLang="en-US" sz="2400" dirty="0"/>
              <a:t>了</a:t>
            </a:r>
            <a:r>
              <a:rPr lang="en-US" altLang="zh-CN" sz="2400" dirty="0" err="1"/>
              <a:t>A到B的IP数据报</a:t>
            </a:r>
            <a:r>
              <a:rPr lang="en-US" altLang="zh-CN" sz="2400" dirty="0"/>
              <a:t>。</a:t>
            </a:r>
          </a:p>
          <a:p>
            <a:pPr marL="0" marR="0" lvl="0" indent="0" algn="l" defTabSz="914400" rtl="0" eaLnBrk="1" fontAlgn="auto" latinLnBrk="0" hangingPunct="1">
              <a:lnSpc>
                <a:spcPts val="4300"/>
              </a:lnSpc>
              <a:spcBef>
                <a:spcPts val="0"/>
              </a:spcBef>
              <a:spcAft>
                <a:spcPts val="0"/>
              </a:spcAft>
              <a:buClrTx/>
              <a:buSzTx/>
              <a:buFontTx/>
              <a:buNone/>
              <a:tabLst>
                <a:tab pos="762000" algn="l"/>
                <a:tab pos="889000" algn="l"/>
                <a:tab pos="1181100" algn="l"/>
                <a:tab pos="1308100" algn="l"/>
              </a:tabLst>
              <a:defRPr/>
            </a:pPr>
            <a:r>
              <a:rPr lang="en-US" altLang="zh-CN" sz="2400" dirty="0"/>
              <a:t>  </a:t>
            </a:r>
            <a:r>
              <a:rPr lang="en-US" altLang="zh-CN" sz="2400" dirty="0" err="1"/>
              <a:t>帧从A发送至R</a:t>
            </a:r>
            <a:endParaRPr lang="en-US" altLang="zh-CN" sz="2400" dirty="0"/>
          </a:p>
          <a:p>
            <a:pPr marL="0" marR="0" lvl="0" indent="0" algn="l" defTabSz="914400" rtl="0" eaLnBrk="1" fontAlgn="auto" latinLnBrk="0" hangingPunct="1">
              <a:lnSpc>
                <a:spcPts val="2800"/>
              </a:lnSpc>
              <a:spcBef>
                <a:spcPts val="0"/>
              </a:spcBef>
              <a:spcAft>
                <a:spcPts val="0"/>
              </a:spcAft>
              <a:buClrTx/>
              <a:buSzTx/>
              <a:buFontTx/>
              <a:buNone/>
              <a:tabLst>
                <a:tab pos="762000" algn="l"/>
                <a:tab pos="889000" algn="l"/>
                <a:tab pos="1181100" algn="l"/>
                <a:tab pos="1308100" algn="l"/>
              </a:tabLst>
              <a:defRPr/>
            </a:pPr>
            <a:r>
              <a:rPr lang="en-US" altLang="zh-CN" sz="2400" dirty="0"/>
              <a:t>  </a:t>
            </a:r>
            <a:r>
              <a:rPr lang="en-US" altLang="zh-CN" sz="2400" dirty="0" err="1"/>
              <a:t>R接收帧，提取IP数据报，传递给上层IP协议</a:t>
            </a:r>
            <a:endParaRPr lang="en-US" altLang="zh-CN" sz="2400" dirty="0"/>
          </a:p>
          <a:p>
            <a:pPr marL="0" marR="0" lvl="0" indent="0" algn="l" defTabSz="914400" rtl="0" eaLnBrk="1" fontAlgn="auto" latinLnBrk="0" hangingPunct="1">
              <a:lnSpc>
                <a:spcPts val="4300"/>
              </a:lnSpc>
              <a:spcBef>
                <a:spcPts val="0"/>
              </a:spcBef>
              <a:spcAft>
                <a:spcPts val="0"/>
              </a:spcAft>
              <a:buClrTx/>
              <a:buSzTx/>
              <a:buFontTx/>
              <a:buNone/>
              <a:tabLst>
                <a:tab pos="342900" algn="l"/>
                <a:tab pos="4076700" algn="l"/>
                <a:tab pos="4203700" algn="l"/>
                <a:tab pos="4508500" algn="l"/>
              </a:tabLst>
              <a:defRPr/>
            </a:pPr>
            <a:r>
              <a:rPr lang="en-US" altLang="zh-CN" sz="2400" dirty="0"/>
              <a:t>  </a:t>
            </a:r>
            <a:r>
              <a:rPr lang="en-US" altLang="zh-CN" sz="2400" dirty="0" err="1"/>
              <a:t>R转发IP数据报（源和目的IP地址不变</a:t>
            </a:r>
            <a:r>
              <a:rPr lang="en-US" altLang="zh-CN" sz="2400" dirty="0"/>
              <a:t>！）</a:t>
            </a:r>
          </a:p>
          <a:p>
            <a:pPr marL="285750" marR="0" lvl="0" indent="-285750" algn="l" defTabSz="914400" rtl="0" eaLnBrk="1" fontAlgn="auto" latinLnBrk="0" hangingPunct="1">
              <a:lnSpc>
                <a:spcPts val="2800"/>
              </a:lnSpc>
              <a:spcBef>
                <a:spcPts val="0"/>
              </a:spcBef>
              <a:spcAft>
                <a:spcPts val="0"/>
              </a:spcAft>
              <a:buClrTx/>
              <a:buSzTx/>
              <a:buFont typeface="Wingdings" panose="05000000000000000000" pitchFamily="2" charset="2"/>
              <a:buChar char="v"/>
              <a:tabLst>
                <a:tab pos="342900" algn="l"/>
                <a:tab pos="4076700" algn="l"/>
                <a:tab pos="4203700" algn="l"/>
                <a:tab pos="4508500" algn="l"/>
              </a:tabLst>
              <a:defRPr/>
            </a:pPr>
            <a:r>
              <a:rPr lang="en-US" altLang="zh-CN" sz="2400" dirty="0"/>
              <a:t>R</a:t>
            </a:r>
            <a:r>
              <a:rPr lang="zh-CN" altLang="en-US" sz="2400" dirty="0"/>
              <a:t>构造</a:t>
            </a:r>
            <a:r>
              <a:rPr lang="en-US" altLang="zh-CN" sz="2400" dirty="0" err="1"/>
              <a:t>链路层帧</a:t>
            </a:r>
            <a:endParaRPr lang="en-US" altLang="zh-CN" sz="2400" dirty="0"/>
          </a:p>
          <a:p>
            <a:pPr marL="0" marR="0" lvl="0" indent="0" algn="l" defTabSz="914400" rtl="0" eaLnBrk="1" fontAlgn="auto" latinLnBrk="0" hangingPunct="1">
              <a:lnSpc>
                <a:spcPts val="2800"/>
              </a:lnSpc>
              <a:spcBef>
                <a:spcPts val="0"/>
              </a:spcBef>
              <a:spcAft>
                <a:spcPts val="0"/>
              </a:spcAft>
              <a:buClrTx/>
              <a:buSzTx/>
              <a:buFontTx/>
              <a:buNone/>
              <a:tabLst>
                <a:tab pos="254000" algn="l"/>
                <a:tab pos="266700" algn="l"/>
                <a:tab pos="317500" algn="l"/>
                <a:tab pos="342900" algn="l"/>
                <a:tab pos="1079500" algn="l"/>
                <a:tab pos="1206500" algn="l"/>
                <a:tab pos="1498600" algn="l"/>
                <a:tab pos="1625600" algn="l"/>
              </a:tabLst>
              <a:defRPr/>
            </a:pPr>
            <a:r>
              <a:rPr lang="en-US" altLang="zh-CN" sz="2400" dirty="0"/>
              <a:t>    · </a:t>
            </a:r>
            <a:r>
              <a:rPr lang="en-US" altLang="zh-CN" sz="2400" dirty="0" err="1"/>
              <a:t>源MAC地址</a:t>
            </a:r>
            <a:r>
              <a:rPr lang="zh-CN" altLang="en-US" sz="2400" dirty="0"/>
              <a:t>：</a:t>
            </a:r>
            <a:r>
              <a:rPr lang="en-US" altLang="zh-CN" sz="2400" dirty="0"/>
              <a:t>R </a:t>
            </a:r>
            <a:r>
              <a:rPr lang="en-US" altLang="zh-CN" sz="2400" dirty="0" err="1"/>
              <a:t>右接口的MAC地址</a:t>
            </a:r>
            <a:endParaRPr lang="en-US" altLang="zh-CN" sz="2400" dirty="0"/>
          </a:p>
          <a:p>
            <a:pPr marL="0" marR="0" lvl="0" indent="0" algn="l" defTabSz="914400" rtl="0" eaLnBrk="1" fontAlgn="auto" latinLnBrk="0" hangingPunct="1">
              <a:lnSpc>
                <a:spcPts val="2800"/>
              </a:lnSpc>
              <a:spcBef>
                <a:spcPts val="0"/>
              </a:spcBef>
              <a:spcAft>
                <a:spcPts val="0"/>
              </a:spcAft>
              <a:buClrTx/>
              <a:buSzTx/>
              <a:buFontTx/>
              <a:buNone/>
              <a:tabLst>
                <a:tab pos="254000" algn="l"/>
                <a:tab pos="266700" algn="l"/>
                <a:tab pos="317500" algn="l"/>
                <a:tab pos="342900" algn="l"/>
                <a:tab pos="1079500" algn="l"/>
                <a:tab pos="1206500" algn="l"/>
                <a:tab pos="1498600" algn="l"/>
                <a:tab pos="1625600" algn="l"/>
              </a:tabLst>
              <a:defRPr/>
            </a:pPr>
            <a:r>
              <a:rPr lang="en-US" altLang="zh-CN" sz="2400" dirty="0"/>
              <a:t>    · </a:t>
            </a:r>
            <a:r>
              <a:rPr lang="en-US" altLang="zh-CN" sz="2400" dirty="0" err="1"/>
              <a:t>目的MAC地址</a:t>
            </a:r>
            <a:r>
              <a:rPr lang="zh-CN" altLang="en-US" sz="2400" dirty="0"/>
              <a:t>：</a:t>
            </a:r>
            <a:r>
              <a:rPr lang="en-US" altLang="zh-CN" sz="2400" dirty="0"/>
              <a:t> </a:t>
            </a:r>
            <a:r>
              <a:rPr lang="en-US" altLang="zh-CN" sz="2400" dirty="0" err="1"/>
              <a:t>B的MAC地址</a:t>
            </a:r>
            <a:endParaRPr lang="en-US" altLang="zh-CN" sz="2400" dirty="0"/>
          </a:p>
          <a:p>
            <a:pPr marL="0" marR="0" lvl="0" indent="0" algn="l" defTabSz="914400" rtl="0" eaLnBrk="1" fontAlgn="auto" latinLnBrk="0" hangingPunct="1">
              <a:lnSpc>
                <a:spcPts val="2800"/>
              </a:lnSpc>
              <a:spcBef>
                <a:spcPts val="0"/>
              </a:spcBef>
              <a:spcAft>
                <a:spcPts val="0"/>
              </a:spcAft>
              <a:buClrTx/>
              <a:buSzTx/>
              <a:buFontTx/>
              <a:buNone/>
              <a:tabLst>
                <a:tab pos="254000" algn="l"/>
                <a:tab pos="266700" algn="l"/>
                <a:tab pos="317500" algn="l"/>
                <a:tab pos="342900" algn="l"/>
                <a:tab pos="1079500" algn="l"/>
                <a:tab pos="1206500" algn="l"/>
                <a:tab pos="1498600" algn="l"/>
                <a:tab pos="1625600" algn="l"/>
              </a:tabLst>
              <a:defRPr/>
            </a:pPr>
            <a:r>
              <a:rPr lang="en-US" altLang="zh-CN" sz="2400" dirty="0"/>
              <a:t>    · </a:t>
            </a:r>
            <a:r>
              <a:rPr lang="zh-CN" altLang="en-US" sz="2400" dirty="0"/>
              <a:t>这个帧</a:t>
            </a:r>
            <a:r>
              <a:rPr lang="en-US" altLang="zh-CN" sz="2400" dirty="0" err="1"/>
              <a:t>封装</a:t>
            </a:r>
            <a:r>
              <a:rPr lang="zh-CN" altLang="en-US" sz="2400" dirty="0"/>
              <a:t>了</a:t>
            </a:r>
            <a:r>
              <a:rPr lang="en-US" altLang="zh-CN" sz="2400" dirty="0" err="1"/>
              <a:t>A到B的IP数据报</a:t>
            </a:r>
            <a:r>
              <a:rPr lang="en-US" altLang="zh-CN" sz="2400" dirty="0"/>
              <a:t>。   </a:t>
            </a:r>
          </a:p>
        </p:txBody>
      </p:sp>
      <p:grpSp>
        <p:nvGrpSpPr>
          <p:cNvPr id="17" name="组合 16"/>
          <p:cNvGrpSpPr/>
          <p:nvPr/>
        </p:nvGrpSpPr>
        <p:grpSpPr>
          <a:xfrm>
            <a:off x="66799" y="2028076"/>
            <a:ext cx="4901127" cy="2968130"/>
            <a:chOff x="0" y="2716233"/>
            <a:chExt cx="6259398" cy="2968129"/>
          </a:xfrm>
        </p:grpSpPr>
        <p:grpSp>
          <p:nvGrpSpPr>
            <p:cNvPr id="15" name="组合 14"/>
            <p:cNvGrpSpPr/>
            <p:nvPr/>
          </p:nvGrpSpPr>
          <p:grpSpPr>
            <a:xfrm>
              <a:off x="0" y="2716233"/>
              <a:ext cx="6259398" cy="2968129"/>
              <a:chOff x="708781" y="1636257"/>
              <a:chExt cx="10774437" cy="4037648"/>
            </a:xfrm>
          </p:grpSpPr>
          <p:pic>
            <p:nvPicPr>
              <p:cNvPr id="11" name="图片 10"/>
              <p:cNvPicPr>
                <a:picLocks noChangeAspect="1"/>
              </p:cNvPicPr>
              <p:nvPr/>
            </p:nvPicPr>
            <p:blipFill>
              <a:blip r:embed="rId3"/>
              <a:stretch>
                <a:fillRect/>
              </a:stretch>
            </p:blipFill>
            <p:spPr>
              <a:xfrm>
                <a:off x="708781" y="1681937"/>
                <a:ext cx="10774437" cy="3739221"/>
              </a:xfrm>
              <a:prstGeom prst="rect">
                <a:avLst/>
              </a:prstGeom>
            </p:spPr>
          </p:pic>
          <p:sp>
            <p:nvSpPr>
              <p:cNvPr id="6" name="文本框 5"/>
              <p:cNvSpPr txBox="1"/>
              <p:nvPr/>
            </p:nvSpPr>
            <p:spPr>
              <a:xfrm>
                <a:off x="1432996" y="1636257"/>
                <a:ext cx="511678"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n-cs"/>
                  </a:rPr>
                  <a:t>A</a:t>
                </a:r>
                <a:endParaRPr kumimoji="0" lang="zh-CN" altLang="en-US" sz="4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9031854" y="4904464"/>
                <a:ext cx="490840"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n-cs"/>
                  </a:rPr>
                  <a:t>B</a:t>
                </a:r>
                <a:endParaRPr kumimoji="0" lang="zh-CN" altLang="en-US" sz="4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grpSp>
        <p:sp>
          <p:nvSpPr>
            <p:cNvPr id="16" name="文本框 15"/>
            <p:cNvSpPr txBox="1"/>
            <p:nvPr/>
          </p:nvSpPr>
          <p:spPr>
            <a:xfrm>
              <a:off x="2638859" y="3254910"/>
              <a:ext cx="490840"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n-cs"/>
                </a:rPr>
                <a:t>R</a:t>
              </a:r>
              <a:endParaRPr kumimoji="0" lang="zh-CN" altLang="en-US" sz="4400" b="0" i="0" u="none" strike="noStrike" kern="1200" cap="none" spc="0" normalizeH="0" baseline="0" noProof="0" dirty="0">
                <a:ln>
                  <a:noFill/>
                </a:ln>
                <a:solidFill>
                  <a:srgbClr val="5B9BD5"/>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ARP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工作原理总结</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endParaRPr>
          </a:p>
        </p:txBody>
      </p:sp>
      <p:sp>
        <p:nvSpPr>
          <p:cNvPr id="10" name="矩形 9"/>
          <p:cNvSpPr/>
          <p:nvPr/>
        </p:nvSpPr>
        <p:spPr>
          <a:xfrm>
            <a:off x="351006" y="936330"/>
            <a:ext cx="11489987" cy="4542141"/>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b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发送方是主机或路由器，</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要把</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数据报发送到本网络上的另一台主机：</a:t>
            </a:r>
            <a:r>
              <a:rPr kumimoji="0" lang="zh-CN" altLang="en-US"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用</a:t>
            </a:r>
            <a:r>
              <a:rPr kumimoji="0" lang="en-US" altLang="zh-CN"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ARP</a:t>
            </a:r>
            <a:r>
              <a:rPr kumimoji="0" lang="zh-CN" altLang="en-US"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找到目的主机的</a:t>
            </a:r>
            <a:r>
              <a:rPr kumimoji="0" lang="en-US" altLang="zh-CN"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MAC</a:t>
            </a:r>
            <a:r>
              <a:rPr kumimoji="0" lang="zh-CN" altLang="en-US" sz="2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地址</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b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要把</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数据报发送到另一个网络上的一台主机：</a:t>
            </a:r>
            <a:r>
              <a:rPr kumimoji="0" lang="zh-CN" altLang="en-US"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用</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ARP</a:t>
            </a:r>
            <a:r>
              <a:rPr kumimoji="0" lang="zh-CN" altLang="en-US"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找到本网络上的路由器</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MAC</a:t>
            </a:r>
            <a:r>
              <a:rPr kumimoji="0" lang="zh-CN" altLang="en-US"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地址，路由器根据转发表和目的</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IP</a:t>
            </a:r>
            <a:r>
              <a:rPr kumimoji="0" lang="zh-CN" altLang="en-US"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地址，选择正确的接口转发，然后由适配器重新封装数据帧（用</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ARP</a:t>
            </a:r>
            <a:r>
              <a:rPr kumimoji="0" lang="zh-CN" altLang="en-US"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找到目的主机的</a:t>
            </a:r>
            <a:r>
              <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MAC</a:t>
            </a:r>
            <a:r>
              <a:rPr kumimoji="0" lang="zh-CN" altLang="en-US"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rPr>
              <a:t>地址），发送到另一个子网上。</a:t>
            </a:r>
            <a:endParaRPr kumimoji="0" lang="en-US" altLang="zh-CN" sz="2400" b="0" i="0" u="none" strike="noStrike" kern="1200" cap="none" spc="0" normalizeH="0" baseline="0" noProof="0" dirty="0">
              <a:ln>
                <a:noFill/>
              </a:ln>
              <a:solidFill>
                <a:schemeClr val="accent6"/>
              </a:solidFill>
              <a:effectLst/>
              <a:uLnTx/>
              <a:uFillTx/>
              <a:latin typeface="微软雅黑" panose="020B0503020204020204" pitchFamily="34" charset="-122"/>
              <a:ea typeface="微软雅黑" panose="020B0503020204020204" pitchFamily="34" charset="-122"/>
              <a:cs typeface="+mn-cs"/>
            </a:endParaRPr>
          </a:p>
          <a:p>
            <a:pPr marL="0" marR="0" lvl="0" indent="0" algn="l" defTabSz="1216660" rtl="0" eaLnBrk="1" fontAlgn="auto" latinLnBrk="0" hangingPunct="1">
              <a:lnSpc>
                <a:spcPct val="120000"/>
              </a:lnSpc>
              <a:spcBef>
                <a:spcPct val="20000"/>
              </a:spcBef>
              <a:spcAft>
                <a:spcPts val="0"/>
              </a:spcAft>
              <a:buClrTx/>
              <a:buSzTx/>
              <a:buFontTx/>
              <a:buNone/>
              <a:defRPr/>
            </a:pPr>
            <a:b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从</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地址到</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MAC</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的解析是</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自动进行</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的，主机的用户并不知道这种地址解析过程，只要主机或路由器和本网络上的另一个已知</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地址的主机或路由器进行通信，</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ARP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就会自动地将这个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地址解析为数据链路层所需要的硬件地址。</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A5CFE5"/>
        </a:solidFill>
        <a:effectLst/>
      </p:bgPr>
    </p:bg>
    <p:spTree>
      <p:nvGrpSpPr>
        <p:cNvPr id="1" name=""/>
        <p:cNvGrpSpPr/>
        <p:nvPr/>
      </p:nvGrpSpPr>
      <p:grpSpPr>
        <a:xfrm>
          <a:off x="0" y="0"/>
          <a:ext cx="0" cy="0"/>
          <a:chOff x="0" y="0"/>
          <a:chExt cx="0" cy="0"/>
        </a:xfrm>
      </p:grpSpPr>
      <p:sp>
        <p:nvSpPr>
          <p:cNvPr id="7" name="文本框 6"/>
          <p:cNvSpPr txBox="1"/>
          <p:nvPr/>
        </p:nvSpPr>
        <p:spPr>
          <a:xfrm>
            <a:off x="4443246" y="2668173"/>
            <a:ext cx="638803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以 太 网</a:t>
            </a:r>
          </a:p>
        </p:txBody>
      </p:sp>
      <p:sp>
        <p:nvSpPr>
          <p:cNvPr id="8" name="等腰三角形 7"/>
          <p:cNvSpPr/>
          <p:nvPr/>
        </p:nvSpPr>
        <p:spPr>
          <a:xfrm rot="17411441">
            <a:off x="8446457" y="2611998"/>
            <a:ext cx="157387" cy="397133"/>
          </a:xfrm>
          <a:prstGeom prst="triangl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等腰三角形 8"/>
          <p:cNvSpPr/>
          <p:nvPr/>
        </p:nvSpPr>
        <p:spPr>
          <a:xfrm rot="13615302">
            <a:off x="8195808" y="2386956"/>
            <a:ext cx="105790" cy="511888"/>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5" name="图片 14"/>
          <p:cNvPicPr>
            <a:picLocks noChangeAspect="1"/>
          </p:cNvPicPr>
          <p:nvPr/>
        </p:nvPicPr>
        <p:blipFill>
          <a:blip r:embed="rId2" cstate="print"/>
          <a:srcRect/>
          <a:stretch>
            <a:fillRect/>
          </a:stretch>
        </p:blipFill>
        <p:spPr>
          <a:xfrm>
            <a:off x="3139729" y="1771197"/>
            <a:ext cx="3365284" cy="2901948"/>
          </a:xfrm>
          <a:custGeom>
            <a:avLst/>
            <a:gdLst>
              <a:gd name="connsiteX0" fmla="*/ 0 w 3365284"/>
              <a:gd name="connsiteY0" fmla="*/ 0 h 2901948"/>
              <a:gd name="connsiteX1" fmla="*/ 3365284 w 3365284"/>
              <a:gd name="connsiteY1" fmla="*/ 0 h 2901948"/>
              <a:gd name="connsiteX2" fmla="*/ 3365284 w 3365284"/>
              <a:gd name="connsiteY2" fmla="*/ 624244 h 2901948"/>
              <a:gd name="connsiteX3" fmla="*/ 1524908 w 3365284"/>
              <a:gd name="connsiteY3" fmla="*/ 624244 h 2901948"/>
              <a:gd name="connsiteX4" fmla="*/ 1524908 w 3365284"/>
              <a:gd name="connsiteY4" fmla="*/ 2289173 h 2901948"/>
              <a:gd name="connsiteX5" fmla="*/ 3365284 w 3365284"/>
              <a:gd name="connsiteY5" fmla="*/ 2289173 h 2901948"/>
              <a:gd name="connsiteX6" fmla="*/ 3365284 w 3365284"/>
              <a:gd name="connsiteY6" fmla="*/ 2901948 h 2901948"/>
              <a:gd name="connsiteX7" fmla="*/ 0 w 3365284"/>
              <a:gd name="connsiteY7" fmla="*/ 2901948 h 290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284" h="2901948">
                <a:moveTo>
                  <a:pt x="0" y="0"/>
                </a:moveTo>
                <a:lnTo>
                  <a:pt x="3365284" y="0"/>
                </a:lnTo>
                <a:lnTo>
                  <a:pt x="3365284" y="624244"/>
                </a:lnTo>
                <a:lnTo>
                  <a:pt x="1524908" y="624244"/>
                </a:lnTo>
                <a:lnTo>
                  <a:pt x="1524908" y="2289173"/>
                </a:lnTo>
                <a:lnTo>
                  <a:pt x="3365284" y="2289173"/>
                </a:lnTo>
                <a:lnTo>
                  <a:pt x="3365284" y="2901948"/>
                </a:lnTo>
                <a:lnTo>
                  <a:pt x="0" y="2901948"/>
                </a:lnTo>
                <a:close/>
              </a:path>
            </a:pathLst>
          </a:custGeom>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ja-JP" sz="4400" b="0" i="0" u="none" strike="noStrike" kern="1200" cap="none" spc="0" normalizeH="0" baseline="0" noProof="0" dirty="0">
                <a:ln>
                  <a:noFill/>
                </a:ln>
                <a:solidFill>
                  <a:prstClr val="black"/>
                </a:solidFill>
                <a:effectLst/>
                <a:uLnTx/>
                <a:uFillTx/>
                <a:latin typeface="Calibri Light" panose="020F0302020204030204"/>
                <a:ea typeface="MS PGothic" panose="020B0600070205080204" pitchFamily="34" charset="-128"/>
                <a:cs typeface="+mj-cs"/>
              </a:rPr>
              <a:t>IEEE 802 </a:t>
            </a:r>
            <a:r>
              <a:rPr kumimoji="0" lang="en-US" altLang="zh-CN" sz="4400" b="0" i="0" u="none" strike="noStrike" kern="1200" cap="none" spc="0" normalizeH="0" baseline="0" noProof="0" dirty="0">
                <a:ln>
                  <a:noFill/>
                </a:ln>
                <a:solidFill>
                  <a:prstClr val="black"/>
                </a:solidFill>
                <a:effectLst/>
                <a:uLnTx/>
                <a:uFillTx/>
                <a:latin typeface="Calibri Light" panose="020F0302020204030204"/>
                <a:ea typeface="宋体" panose="02010600030101010101" pitchFamily="2" charset="-122"/>
                <a:cs typeface="+mj-cs"/>
              </a:rPr>
              <a:t>LAN</a:t>
            </a:r>
            <a:r>
              <a:rPr kumimoji="0" lang="zh-CN" altLang="en-US" sz="4400" b="0" i="0" u="none" strike="noStrike" kern="1200" cap="none" spc="0" normalizeH="0" baseline="0" noProof="0" dirty="0">
                <a:ln>
                  <a:noFill/>
                </a:ln>
                <a:solidFill>
                  <a:prstClr val="black"/>
                </a:solidFill>
                <a:effectLst/>
                <a:uLnTx/>
                <a:uFillTx/>
                <a:latin typeface="Calibri Light" panose="020F0302020204030204"/>
                <a:ea typeface="宋体" panose="02010600030101010101" pitchFamily="2" charset="-122"/>
                <a:cs typeface="+mj-cs"/>
              </a:rPr>
              <a:t>标准</a:t>
            </a:r>
          </a:p>
        </p:txBody>
      </p:sp>
      <p:pic>
        <p:nvPicPr>
          <p:cNvPr id="15" name="Picture 4"/>
          <p:cNvPicPr>
            <a:picLocks noChangeAspect="1" noChangeArrowheads="1"/>
          </p:cNvPicPr>
          <p:nvPr/>
        </p:nvPicPr>
        <p:blipFill>
          <a:blip r:embed="rId3"/>
          <a:srcRect/>
          <a:stretch>
            <a:fillRect/>
          </a:stretch>
        </p:blipFill>
        <p:spPr bwMode="auto">
          <a:xfrm>
            <a:off x="486860" y="927890"/>
            <a:ext cx="7159625" cy="5594350"/>
          </a:xfrm>
          <a:prstGeom prst="rect">
            <a:avLst/>
          </a:prstGeom>
          <a:noFill/>
          <a:ln w="9525">
            <a:noFill/>
            <a:miter lim="800000"/>
            <a:headEnd/>
            <a:tailEnd/>
          </a:ln>
          <a:effectLst/>
        </p:spPr>
      </p:pic>
      <p:cxnSp>
        <p:nvCxnSpPr>
          <p:cNvPr id="18" name="直接箭头连接符 17"/>
          <p:cNvCxnSpPr/>
          <p:nvPr/>
        </p:nvCxnSpPr>
        <p:spPr>
          <a:xfrm>
            <a:off x="407856" y="2017336"/>
            <a:ext cx="452487"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9" name="文本框 18"/>
          <p:cNvSpPr txBox="1"/>
          <p:nvPr/>
        </p:nvSpPr>
        <p:spPr>
          <a:xfrm>
            <a:off x="7646485" y="1047040"/>
            <a:ext cx="2846896" cy="4503797"/>
          </a:xfrm>
          <a:prstGeom prst="rect">
            <a:avLst/>
          </a:prstGeom>
          <a:noFill/>
        </p:spPr>
        <p:txBody>
          <a:bodyPr wrap="square" rtlCol="0">
            <a:spAutoFit/>
          </a:bodyPr>
          <a:lstStyle/>
          <a:p>
            <a:pPr marL="0" marR="0" lvl="0" indent="0" algn="l" defTabSz="914400" rtl="0" eaLnBrk="1" fontAlgn="auto" latinLnBrk="0" hangingPunct="1">
              <a:lnSpc>
                <a:spcPts val="3400"/>
              </a:lnSpc>
              <a:spcBef>
                <a:spcPts val="0"/>
              </a:spcBef>
              <a:spcAft>
                <a:spcPts val="0"/>
              </a:spcAft>
              <a:buClrTx/>
              <a:buSzTx/>
              <a:buFontTx/>
              <a:buNone/>
              <a:tabLst>
                <a:tab pos="1422400" algn="l"/>
                <a:tab pos="35560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0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造价低廉</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1422400" algn="l"/>
                <a:tab pos="35560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应用最广泛的LAN技术</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1422400" algn="l"/>
                <a:tab pos="35560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比令牌局域网和ATM等，简单、便宜</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1422400" algn="l"/>
                <a:tab pos="35560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  满足网络速率需求：10 Mbps – 10 Gbps</a:t>
            </a:r>
          </a:p>
          <a:p>
            <a:pPr marL="342900" marR="0" lvl="0" indent="-342900" algn="l" defTabSz="914400" rtl="0" eaLnBrk="1" fontAlgn="auto" latinLnBrk="0" hangingPunct="1">
              <a:lnSpc>
                <a:spcPts val="3400"/>
              </a:lnSpc>
              <a:spcBef>
                <a:spcPts val="0"/>
              </a:spcBef>
              <a:spcAft>
                <a:spcPts val="0"/>
              </a:spcAft>
              <a:buClrTx/>
              <a:buSzTx/>
              <a:buFont typeface="Wingdings" panose="05000000000000000000" pitchFamily="2" charset="2"/>
              <a:buChar char="v"/>
              <a:tabLst>
                <a:tab pos="1422400" algn="l"/>
                <a:tab pos="3556000" algn="l"/>
              </a:tabLst>
              <a:defRPr/>
            </a:pP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以太网是迄今为止，世界上最为成功的局域网产品！</a:t>
            </a:r>
          </a:p>
        </p:txBody>
      </p:sp>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087428" y="3360658"/>
            <a:ext cx="9144000" cy="3111063"/>
          </a:xfrm>
          <a:prstGeom prst="rect">
            <a:avLst/>
          </a:prstGeom>
        </p:spPr>
      </p:pic>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9" name="文本框 8"/>
          <p:cNvSpPr txBox="1"/>
          <p:nvPr/>
        </p:nvSpPr>
        <p:spPr>
          <a:xfrm>
            <a:off x="821807" y="1020331"/>
            <a:ext cx="27490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物理拓扑结构</a:t>
            </a:r>
          </a:p>
        </p:txBody>
      </p:sp>
      <p:sp>
        <p:nvSpPr>
          <p:cNvPr id="10" name="矩形 9"/>
          <p:cNvSpPr/>
          <p:nvPr/>
        </p:nvSpPr>
        <p:spPr>
          <a:xfrm>
            <a:off x="996099" y="1574437"/>
            <a:ext cx="7365476" cy="2042995"/>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ts val="3100"/>
              </a:lnSpc>
              <a:spcBef>
                <a:spcPts val="0"/>
              </a:spcBef>
              <a:spcAft>
                <a:spcPts val="0"/>
              </a:spcAft>
              <a:buClrTx/>
              <a:buSzTx/>
              <a:buFontTx/>
              <a:buNone/>
              <a:tabLst>
                <a:tab pos="457200" algn="l"/>
                <a:tab pos="2095500" algn="l"/>
                <a:tab pos="4457700" algn="l"/>
              </a:tabLst>
              <a:defRPr/>
            </a:pP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总线</a:t>
            </a: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(bus): </a:t>
            </a: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早期以太网</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100"/>
              </a:lnSpc>
              <a:spcBef>
                <a:spcPts val="0"/>
              </a:spcBef>
              <a:spcAft>
                <a:spcPts val="0"/>
              </a:spcAft>
              <a:buClrTx/>
              <a:buSzTx/>
              <a:buFontTx/>
              <a:buNone/>
              <a:tabLst>
                <a:tab pos="457200" algn="l"/>
                <a:tab pos="2095500" algn="l"/>
                <a:tab pos="4457700" algn="l"/>
              </a:tabLst>
              <a:defRPr/>
            </a:pP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所有结点在同一冲突域</a:t>
            </a: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可能彼此冲突</a:t>
            </a: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1" fontAlgn="auto" latinLnBrk="0" hangingPunct="1">
              <a:lnSpc>
                <a:spcPts val="3400"/>
              </a:lnSpc>
              <a:spcBef>
                <a:spcPts val="0"/>
              </a:spcBef>
              <a:spcAft>
                <a:spcPts val="0"/>
              </a:spcAft>
              <a:buClrTx/>
              <a:buSzTx/>
              <a:buFontTx/>
              <a:buNone/>
              <a:tabLst>
                <a:tab pos="457200" algn="l"/>
                <a:tab pos="2095500" algn="l"/>
                <a:tab pos="4457700" algn="l"/>
              </a:tabLst>
              <a:defRPr/>
            </a:pP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星型</a:t>
            </a: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(star): </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目前主流</a:t>
            </a: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以太网</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拓扑</a:t>
            </a: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，也叫交换式以太网</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457200" algn="l"/>
                <a:tab pos="2095500" algn="l"/>
                <a:tab pos="4457700" algn="l"/>
              </a:tabLst>
              <a:defRPr/>
            </a:pP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中心交换机</a:t>
            </a: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(switch)</a:t>
            </a:r>
          </a:p>
          <a:p>
            <a:pPr marL="0" marR="0" lvl="0" indent="0" algn="l" defTabSz="914400" rtl="0" eaLnBrk="1" fontAlgn="auto" latinLnBrk="0" hangingPunct="1">
              <a:lnSpc>
                <a:spcPts val="3400"/>
              </a:lnSpc>
              <a:spcBef>
                <a:spcPts val="0"/>
              </a:spcBef>
              <a:spcAft>
                <a:spcPts val="0"/>
              </a:spcAft>
              <a:buClrTx/>
              <a:buSzTx/>
              <a:buFontTx/>
              <a:buNone/>
              <a:tabLst>
                <a:tab pos="457200" algn="l"/>
                <a:tab pos="2095500" algn="l"/>
                <a:tab pos="4457700" algn="l"/>
              </a:tabLst>
              <a:defRPr/>
            </a:pPr>
            <a:r>
              <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每个结点一个单独冲突域</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Calibri Light" panose="020F0302020204030204"/>
                <a:ea typeface="MS PGothic" panose="020B0600070205080204" pitchFamily="34" charset="-128"/>
                <a:cs typeface="+mj-cs"/>
              </a:rPr>
              <a:t>以太网</a:t>
            </a:r>
            <a:endParaRPr kumimoji="0" lang="zh-CN" altLang="en-US" sz="3600" b="0" i="0" u="none" strike="noStrike" kern="1200" cap="none" spc="0" normalizeH="0" baseline="0" noProof="0" dirty="0">
              <a:ln>
                <a:noFill/>
              </a:ln>
              <a:solidFill>
                <a:prstClr val="black"/>
              </a:solidFill>
              <a:effectLst/>
              <a:uLnTx/>
              <a:uFillTx/>
              <a:latin typeface="Calibri Light" panose="020F0302020204030204"/>
              <a:ea typeface="宋体" panose="02010600030101010101" pitchFamily="2" charset="-122"/>
              <a:cs typeface="+mj-cs"/>
            </a:endParaRPr>
          </a:p>
        </p:txBody>
      </p:sp>
      <p:sp>
        <p:nvSpPr>
          <p:cNvPr id="14" name="文本框 13"/>
          <p:cNvSpPr txBox="1"/>
          <p:nvPr/>
        </p:nvSpPr>
        <p:spPr>
          <a:xfrm>
            <a:off x="6378804" y="5283563"/>
            <a:ext cx="119092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交换机</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Calibri Light" panose="020F0302020204030204"/>
                <a:ea typeface="MS PGothic" panose="020B0600070205080204" pitchFamily="34" charset="-128"/>
                <a:cs typeface="+mj-cs"/>
              </a:rPr>
              <a:t>以太网的特点</a:t>
            </a:r>
            <a:endParaRPr kumimoji="0" lang="zh-CN" altLang="en-US" sz="3600" b="0" i="0" u="none" strike="noStrike" kern="1200" cap="none" spc="0" normalizeH="0" baseline="0" noProof="0" dirty="0">
              <a:ln>
                <a:noFill/>
              </a:ln>
              <a:solidFill>
                <a:prstClr val="black"/>
              </a:solidFill>
              <a:effectLst/>
              <a:uLnTx/>
              <a:uFillTx/>
              <a:latin typeface="Calibri Light" panose="020F0302020204030204"/>
              <a:ea typeface="宋体" panose="02010600030101010101" pitchFamily="2" charset="-122"/>
              <a:cs typeface="+mj-cs"/>
            </a:endParaRPr>
          </a:p>
        </p:txBody>
      </p:sp>
      <p:sp>
        <p:nvSpPr>
          <p:cNvPr id="11" name="文本框 10"/>
          <p:cNvSpPr txBox="1"/>
          <p:nvPr/>
        </p:nvSpPr>
        <p:spPr>
          <a:xfrm>
            <a:off x="1208989" y="1300898"/>
            <a:ext cx="9914640" cy="3641510"/>
          </a:xfrm>
          <a:prstGeom prst="rect">
            <a:avLst/>
          </a:prstGeom>
          <a:noFill/>
        </p:spPr>
        <p:txBody>
          <a:bodyPr wrap="square">
            <a:spAutoFit/>
          </a:bodyPr>
          <a:lstStyle/>
          <a:p>
            <a:pPr marL="0" marR="0" lvl="0" indent="0" algn="l" defTabSz="914400" rtl="0" eaLnBrk="1" fontAlgn="auto" latinLnBrk="0" hangingPunct="1">
              <a:lnSpc>
                <a:spcPts val="3700"/>
              </a:lnSpc>
              <a:spcBef>
                <a:spcPts val="0"/>
              </a:spcBef>
              <a:spcAft>
                <a:spcPts val="0"/>
              </a:spcAft>
              <a:buClrTx/>
              <a:buSzTx/>
              <a:buFontTx/>
              <a:buNone/>
              <a:tabLst>
                <a:tab pos="342900" algn="l"/>
                <a:tab pos="457200" algn="l"/>
                <a:tab pos="736600" algn="l"/>
                <a:tab pos="927100" algn="l"/>
              </a:tabLst>
              <a:defRPr/>
            </a:pPr>
            <a:r>
              <a:rPr kumimoji="0" lang="en-US" altLang="zh-CN" sz="2000" b="0" i="0" u="none" strike="noStrike" kern="1200" cap="none" spc="0" normalizeH="0" baseline="0" noProof="0" dirty="0">
                <a:ln>
                  <a:noFill/>
                </a:ln>
                <a:solidFill>
                  <a:srgbClr val="6699FF"/>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000" b="0" i="0" u="none" strike="noStrike" kern="1200" cap="none" spc="0" normalizeH="0" baseline="0" noProof="0" dirty="0" err="1">
                <a:ln>
                  <a:noFill/>
                </a:ln>
                <a:solidFill>
                  <a:srgbClr val="CC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无连接</a:t>
            </a:r>
            <a:r>
              <a:rPr kumimoji="0" lang="en-US" altLang="zh-CN" sz="2000" b="0"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(connectionless):</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发送帧的网卡与接收帧的网卡间没有“握手”过程</a:t>
            </a:r>
            <a:endParaRPr kumimoji="0"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3800"/>
              </a:lnSpc>
              <a:spcBef>
                <a:spcPts val="0"/>
              </a:spcBef>
              <a:spcAft>
                <a:spcPts val="0"/>
              </a:spcAft>
              <a:buClrTx/>
              <a:buSzTx/>
              <a:buFontTx/>
              <a:buNone/>
              <a:tabLst>
                <a:tab pos="342900" algn="l"/>
                <a:tab pos="457200" algn="l"/>
                <a:tab pos="736600" algn="l"/>
                <a:tab pos="927100" algn="l"/>
              </a:tabLst>
              <a:defRPr/>
            </a:pPr>
            <a:r>
              <a:rPr kumimoji="0" lang="en-US" altLang="zh-CN" sz="2000" b="0" i="0" u="none" strike="noStrike" kern="1200" cap="none" spc="0" normalizeH="0" baseline="0" noProof="0" dirty="0">
                <a:ln>
                  <a:noFill/>
                </a:ln>
                <a:solidFill>
                  <a:srgbClr val="6699FF"/>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000" b="0" i="0" u="none" strike="noStrike" kern="1200" cap="none" spc="0" normalizeH="0" baseline="0" noProof="0" dirty="0" err="1">
                <a:ln>
                  <a:noFill/>
                </a:ln>
                <a:solidFill>
                  <a:srgbClr val="CC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不可靠</a:t>
            </a:r>
            <a:r>
              <a:rPr kumimoji="0" lang="en-US" altLang="zh-CN" sz="2000" b="0"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(unreliable):</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接收网卡不向发送网卡进行确认</a:t>
            </a:r>
            <a:r>
              <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，因此也不需要对发送的数据帧进行编号</a:t>
            </a:r>
            <a:endParaRPr kumimoji="0"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3300"/>
              </a:lnSpc>
              <a:spcBef>
                <a:spcPts val="0"/>
              </a:spcBef>
              <a:spcAft>
                <a:spcPts val="0"/>
              </a:spcAft>
              <a:buClrTx/>
              <a:buSzTx/>
              <a:buFontTx/>
              <a:buNone/>
              <a:tabLst>
                <a:tab pos="342900" algn="l"/>
                <a:tab pos="457200" algn="l"/>
                <a:tab pos="736600" algn="l"/>
                <a:tab pos="927100" algn="l"/>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差错帧直接丢弃，丢弃帧中的数据恢复依靠高层协议</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(e.g., TCP)，</a:t>
            </a: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否则，发生数据丢失</a:t>
            </a:r>
            <a:endPar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3600"/>
              </a:lnSpc>
              <a:spcBef>
                <a:spcPts val="0"/>
              </a:spcBef>
              <a:spcAft>
                <a:spcPts val="0"/>
              </a:spcAft>
              <a:buClrTx/>
              <a:buSzTx/>
              <a:buFontTx/>
              <a:buNone/>
              <a:tabLst>
                <a:tab pos="342900" algn="l"/>
                <a:tab pos="457200" algn="l"/>
                <a:tab pos="736600" algn="l"/>
                <a:tab pos="927100" algn="l"/>
              </a:tabLst>
              <a:defRPr/>
            </a:pPr>
            <a:r>
              <a:rPr kumimoji="0" lang="en-US" altLang="zh-CN" sz="2000" b="0" i="0" u="none" strike="noStrike" kern="1200" cap="none" spc="0" normalizeH="0" baseline="0" noProof="0" dirty="0">
                <a:ln>
                  <a:noFill/>
                </a:ln>
                <a:solidFill>
                  <a:srgbClr val="6699FF"/>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2000" b="0" i="0" u="none" strike="noStrike" kern="1200" cap="none" spc="0" normalizeH="0" baseline="0" noProof="0" dirty="0" err="1">
                <a:ln>
                  <a:noFill/>
                </a:ln>
                <a:solidFill>
                  <a:srgbClr val="CC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以太网的MAC协议</a:t>
            </a:r>
            <a:r>
              <a:rPr kumimoji="0" lang="en-US" altLang="zh-CN" sz="2000" b="0" i="0" u="none" strike="noStrike" kern="120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采用二进制指数退避算法的CSMA</a:t>
            </a:r>
            <a:r>
              <a:rPr kumimoji="0"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/CD</a:t>
            </a:r>
          </a:p>
          <a:p>
            <a:pPr marL="0" marR="0" lvl="0" indent="0" algn="l" defTabSz="914400" rtl="0" eaLnBrk="1" fontAlgn="auto" latinLnBrk="0" hangingPunct="1">
              <a:lnSpc>
                <a:spcPts val="3300"/>
              </a:lnSpc>
              <a:spcBef>
                <a:spcPts val="0"/>
              </a:spcBef>
              <a:spcAft>
                <a:spcPts val="0"/>
              </a:spcAft>
              <a:buClrTx/>
              <a:buSzTx/>
              <a:buFontTx/>
              <a:buNone/>
              <a:tabLst>
                <a:tab pos="2413000" algn="l"/>
                <a:tab pos="2921000" algn="l"/>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0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发送端网卡将IP数据报</a:t>
            </a:r>
            <a:r>
              <a:rPr kumimoji="0"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或其他网络层协议分组</a:t>
            </a:r>
            <a:r>
              <a:rPr kumimoji="0"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封装到以太网帧中</a:t>
            </a:r>
            <a:r>
              <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传送。</a:t>
            </a:r>
            <a:endParaRPr kumimoji="0" lang="en-US" altLang="zh-CN"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600"/>
              </a:lnSpc>
              <a:spcBef>
                <a:spcPts val="0"/>
              </a:spcBef>
              <a:spcAft>
                <a:spcPts val="0"/>
              </a:spcAft>
              <a:buClrTx/>
              <a:buSzTx/>
              <a:buFontTx/>
              <a:buNone/>
              <a:tabLst>
                <a:tab pos="342900" algn="l"/>
                <a:tab pos="457200" algn="l"/>
                <a:tab pos="736600" algn="l"/>
                <a:tab pos="927100" algn="l"/>
              </a:tabLst>
              <a:defRPr/>
            </a:pPr>
            <a:endParaRPr kumimoji="0" lang="en-US" altLang="zh-CN" sz="20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左大括号 6"/>
          <p:cNvSpPr/>
          <p:nvPr/>
        </p:nvSpPr>
        <p:spPr>
          <a:xfrm>
            <a:off x="1023997" y="1557249"/>
            <a:ext cx="235268" cy="11783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126775" y="1823258"/>
            <a:ext cx="11772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使以太网更加简单</a:t>
            </a:r>
          </a:p>
        </p:txBody>
      </p:sp>
      <p:pic>
        <p:nvPicPr>
          <p:cNvPr id="14" name="图片 13">
            <a:extLst>
              <a:ext uri="{FF2B5EF4-FFF2-40B4-BE49-F238E27FC236}">
                <a16:creationId xmlns:a16="http://schemas.microsoft.com/office/drawing/2014/main" id="{BFFC626D-5958-4E9E-BB77-6E45A22B6E75}"/>
              </a:ext>
            </a:extLst>
          </p:cNvPr>
          <p:cNvPicPr>
            <a:picLocks noChangeAspect="1"/>
          </p:cNvPicPr>
          <p:nvPr/>
        </p:nvPicPr>
        <p:blipFill>
          <a:blip r:embed="rId3"/>
          <a:stretch>
            <a:fillRect/>
          </a:stretch>
        </p:blipFill>
        <p:spPr>
          <a:xfrm>
            <a:off x="877095" y="4893127"/>
            <a:ext cx="9839921" cy="1143281"/>
          </a:xfrm>
          <a:prstGeom prst="rect">
            <a:avLst/>
          </a:prstGeom>
        </p:spPr>
      </p:pic>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以太网帧的格式</a:t>
            </a:r>
          </a:p>
        </p:txBody>
      </p:sp>
      <p:sp>
        <p:nvSpPr>
          <p:cNvPr id="26" name="TextBox 1"/>
          <p:cNvSpPr txBox="1"/>
          <p:nvPr/>
        </p:nvSpPr>
        <p:spPr>
          <a:xfrm>
            <a:off x="428824" y="1540707"/>
            <a:ext cx="11334352" cy="5196102"/>
          </a:xfrm>
          <a:prstGeom prst="rect">
            <a:avLst/>
          </a:prstGeom>
          <a:noFill/>
        </p:spPr>
        <p:txBody>
          <a:bodyPr wrap="square" lIns="0" tIns="0" rIns="0" rtlCol="0">
            <a:spAutoFit/>
          </a:bodyPr>
          <a:lstStyle/>
          <a:p>
            <a:pPr marL="0" marR="0" lvl="0" indent="0" algn="l" defTabSz="914400" rtl="0" eaLnBrk="1" fontAlgn="auto" latinLnBrk="0" hangingPunct="1">
              <a:lnSpc>
                <a:spcPts val="29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前导码</a:t>
            </a:r>
            <a:r>
              <a:rPr kumimoji="0" lang="zh-CN"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8B):</a:t>
            </a:r>
            <a:r>
              <a:rPr kumimoji="0" lang="zh-CN" altLang="en-US"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不特殊说明，讨论时不算入帧长度</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4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009999"/>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7个字节的10101010，第8字节为10101011</a:t>
            </a:r>
            <a:r>
              <a:rPr kumimoji="0" lang="zh-CN" altLang="en-US"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用于发送端与接收端的时钟同步</a:t>
            </a:r>
            <a:endPar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4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9999"/>
                </a:solidFill>
                <a:effectLst/>
                <a:uLnTx/>
                <a:uFillTx/>
                <a:latin typeface="Wingdings" panose="05000000000000000000" pitchFamily="18" charset="0"/>
                <a:ea typeface="宋体" panose="02010600030101010101" pitchFamily="2" charset="-122"/>
                <a:cs typeface="Wingdings" panose="05000000000000000000" pitchFamily="18" charset="0"/>
              </a:rPr>
              <a:t> </a:t>
            </a:r>
            <a:r>
              <a:rPr kumimoji="0"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为什么末尾没有定界符？</a:t>
            </a:r>
            <a:r>
              <a:rPr kumimoji="0" lang="en-US" altLang="zh-CN" sz="240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各个帧之间必须有间隙，连续比特流都属于一个帧</a:t>
            </a:r>
            <a:endParaRPr kumimoji="0" lang="en-US" altLang="zh-CN" sz="240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4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目的MAC地址、源MAC地址(各6B)</a:t>
            </a:r>
          </a:p>
          <a:p>
            <a:pPr marL="0" marR="0" lvl="0" indent="0" algn="l" defTabSz="914400" rtl="0" eaLnBrk="1" fontAlgn="auto" latinLnBrk="0" hangingPunct="1">
              <a:lnSpc>
                <a:spcPts val="3400"/>
              </a:lnSpc>
              <a:spcBef>
                <a:spcPts val="0"/>
              </a:spcBef>
              <a:spcAft>
                <a:spcPts val="0"/>
              </a:spcAft>
              <a:buClrTx/>
              <a:buSzTx/>
              <a:buFontTx/>
              <a:buNone/>
              <a:tabLst>
                <a:tab pos="342900" algn="l"/>
                <a:tab pos="457200" algn="l"/>
                <a:tab pos="749300" algn="l"/>
                <a:tab pos="2540000" algn="l"/>
              </a:tabLst>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类型(Type)(2B):</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指示帧中封装的是哪种高层协议的分组</a:t>
            </a:r>
          </a:p>
          <a:p>
            <a:pPr marL="0" marR="0" lvl="0" indent="0" algn="l" defTabSz="914400" rtl="0" eaLnBrk="1" fontAlgn="auto" latinLnBrk="0" hangingPunct="1">
              <a:lnSpc>
                <a:spcPts val="2800"/>
              </a:lnSpc>
              <a:spcBef>
                <a:spcPts val="0"/>
              </a:spcBef>
              <a:spcAft>
                <a:spcPts val="0"/>
              </a:spcAft>
              <a:buClrTx/>
              <a:buSzTx/>
              <a:buFontTx/>
              <a:buNone/>
              <a:tabLst>
                <a:tab pos="342900" algn="l"/>
                <a:tab pos="457200" algn="l"/>
                <a:tab pos="749300" algn="l"/>
                <a:tab pos="2540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(如，IP数据报、Novell</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IPX数据报、AppleTalk数据报等)</a:t>
            </a:r>
          </a:p>
          <a:p>
            <a:pPr marL="342900" marR="0" lvl="0" indent="-342900" algn="l" defTabSz="914400" rtl="0" eaLnBrk="1" fontAlgn="auto" latinLnBrk="0" hangingPunct="1">
              <a:lnSpc>
                <a:spcPts val="3400"/>
              </a:lnSpc>
              <a:spcBef>
                <a:spcPts val="0"/>
              </a:spcBef>
              <a:spcAft>
                <a:spcPts val="0"/>
              </a:spcAft>
              <a:buClrTx/>
              <a:buSzTx/>
              <a:buFont typeface="Wingdings" panose="05000000000000000000" pitchFamily="2" charset="2"/>
              <a:buChar char="v"/>
              <a:tabLst>
                <a:tab pos="342900" algn="l"/>
                <a:tab pos="457200" algn="l"/>
                <a:tab pos="749300" algn="l"/>
                <a:tab pos="2540000" algn="l"/>
              </a:tabLst>
              <a:defRPr/>
            </a:pPr>
            <a:r>
              <a:rPr kumimoji="0" lang="en-US" altLang="zh-CN" sz="2400" b="0"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(Data)(46-1500B):</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上层协议载荷</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3400"/>
              </a:lnSpc>
              <a:spcBef>
                <a:spcPts val="0"/>
              </a:spcBef>
              <a:spcAft>
                <a:spcPts val="0"/>
              </a:spcAft>
              <a:buClrTx/>
              <a:buSzTx/>
              <a:buFontTx/>
              <a:buNone/>
              <a:tabLst>
                <a:tab pos="342900" algn="l"/>
                <a:tab pos="457200" algn="l"/>
                <a:tab pos="749300" algn="l"/>
                <a:tab pos="2540000" algn="l"/>
              </a:tabLst>
              <a:defRPr/>
            </a:pP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46B</a:t>
            </a:r>
            <a:r>
              <a:rPr kumimoji="0" lang="zh-CN" altLang="en-US"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是根据</a:t>
            </a:r>
            <a:r>
              <a:rPr kumimoji="0" lang="en-US" altLang="zh-CN"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CSMA/CD</a:t>
            </a:r>
            <a:r>
              <a:rPr kumimoji="0" lang="zh-CN" altLang="en-US"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协议工作特点算出来的</a:t>
            </a:r>
            <a:r>
              <a:rPr kumimoji="0" lang="en-US" altLang="zh-CN"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能够保证在任何情况下都能发现传输过程中出现的冲突</a:t>
            </a:r>
            <a:endParaRPr kumimoji="0" lang="en-US" altLang="zh-CN"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342900" algn="l"/>
                <a:tab pos="457200" algn="l"/>
                <a:tab pos="749300" algn="l"/>
                <a:tab pos="2540000" algn="l"/>
              </a:tabLst>
              <a:defRPr/>
            </a:pPr>
            <a:r>
              <a:rPr kumimoji="0" lang="zh-CN" altLang="en-US"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1500B</a:t>
            </a:r>
            <a:r>
              <a:rPr kumimoji="0" lang="zh-CN" altLang="en-US"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是最大传输单元</a:t>
            </a:r>
            <a:r>
              <a:rPr kumimoji="0" lang="en-US" altLang="zh-CN"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MTU</a:t>
            </a:r>
            <a:r>
              <a:rPr kumimoji="0" lang="zh-CN" altLang="en-US"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的限制）</a:t>
            </a:r>
            <a:endParaRPr kumimoji="0" lang="en-US" altLang="zh-CN" sz="1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tab pos="342900" algn="l"/>
                <a:tab pos="457200" algn="l"/>
                <a:tab pos="749300" algn="l"/>
                <a:tab pos="2540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5" b="0" i="0" u="none" strike="noStrike" kern="1200" cap="none" spc="0" normalizeH="0" baseline="0" noProof="0" dirty="0">
                <a:ln>
                  <a:noFill/>
                </a:ln>
                <a:solidFill>
                  <a:schemeClr val="accent6"/>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根据</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R=10Mbps，RTT</a:t>
            </a:r>
            <a:r>
              <a:rPr kumimoji="0" lang="en-US" altLang="zh-CN" sz="133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max</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=512μs，</a:t>
            </a:r>
            <a:r>
              <a:rPr kumimoji="0" lang="zh-CN" altLang="en-US"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在临界条件下</a:t>
            </a:r>
            <a:r>
              <a:rPr lang="zh-CN" altLang="en-US" sz="2005"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，最小分组传输时间</a:t>
            </a:r>
            <a:r>
              <a:rPr kumimoji="0" lang="en-US" altLang="zh-CN" sz="2005" b="0" i="0" u="none" strike="noStrike" kern="1200" cap="none" spc="0" normalizeH="0" baseline="0" noProof="0" dirty="0" err="1">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1335" b="0" i="0" u="none" strike="noStrike" kern="1200" cap="none" spc="0" normalizeH="0" baseline="0" noProof="0" dirty="0" err="1">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min</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 R = RTT</a:t>
            </a:r>
            <a:r>
              <a:rPr kumimoji="0" lang="en-US" altLang="zh-CN" sz="133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max</a:t>
            </a:r>
          </a:p>
          <a:p>
            <a:pPr marL="0" marR="0" lvl="0" indent="0" algn="l" defTabSz="914400" rtl="0" eaLnBrk="1" fontAlgn="auto" latinLnBrk="0" hangingPunct="1">
              <a:lnSpc>
                <a:spcPts val="2800"/>
              </a:lnSpc>
              <a:spcBef>
                <a:spcPts val="0"/>
              </a:spcBef>
              <a:spcAft>
                <a:spcPts val="0"/>
              </a:spcAft>
              <a:buClrTx/>
              <a:buSzTx/>
              <a:buFontTx/>
              <a:buNone/>
              <a:tabLst>
                <a:tab pos="342900" algn="l"/>
                <a:tab pos="457200" algn="l"/>
                <a:tab pos="749300" algn="l"/>
                <a:tab pos="2540000" algn="l"/>
              </a:tabLst>
              <a:defRPr/>
            </a:pPr>
            <a:r>
              <a:rPr kumimoji="0" lang="en-US" altLang="zh-CN" sz="1800" b="0" i="0" u="none" strike="noStrike" kern="1200" cap="none" spc="0" normalizeH="0" baseline="0" noProof="0" dirty="0">
                <a:ln>
                  <a:noFill/>
                </a:ln>
                <a:solidFill>
                  <a:schemeClr val="accent6"/>
                </a:solidFill>
                <a:effectLst/>
                <a:uLnTx/>
                <a:uFillTx/>
                <a:latin typeface="Calibri" panose="020F0502020204030204"/>
                <a:ea typeface="宋体" panose="02010600030101010101" pitchFamily="2" charset="-122"/>
                <a:cs typeface="+mn-cs"/>
              </a:rPr>
              <a:t>		</a:t>
            </a:r>
            <a:r>
              <a:rPr kumimoji="0" lang="en-US" altLang="zh-CN" sz="2005" b="0" i="0" u="none" strike="noStrike" kern="1200" cap="none" spc="0" normalizeH="0" baseline="0" noProof="0" dirty="0">
                <a:ln>
                  <a:noFill/>
                </a:ln>
                <a:solidFill>
                  <a:schemeClr val="accent6"/>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得出最小分组</a:t>
            </a:r>
            <a:r>
              <a:rPr kumimoji="0" lang="en-US" altLang="zh-CN" sz="2005" b="0" i="0" u="none" strike="noStrike" kern="1200" cap="none" spc="0" normalizeH="0" baseline="0" noProof="0" dirty="0" err="1">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1330" b="0" i="0" u="none" strike="noStrike" kern="1200" cap="none" spc="0" normalizeH="0" baseline="0" noProof="0" dirty="0" err="1">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min</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=512bits=64B，Data</a:t>
            </a:r>
            <a:r>
              <a:rPr kumimoji="0" lang="en-US" altLang="zh-CN" sz="1330"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min</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=L</a:t>
            </a:r>
            <a:r>
              <a:rPr kumimoji="0" lang="en-US" altLang="zh-CN" sz="1330"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min</a:t>
            </a:r>
            <a:r>
              <a:rPr kumimoji="0" lang="en-US" altLang="zh-CN" sz="2005"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-18=46B</a:t>
            </a:r>
          </a:p>
          <a:p>
            <a:pPr marL="0" marR="0" lvl="0" indent="0" algn="l" defTabSz="914400" rtl="0" eaLnBrk="1" fontAlgn="auto" latinLnBrk="0" hangingPunct="1">
              <a:lnSpc>
                <a:spcPts val="3100"/>
              </a:lnSpc>
              <a:spcBef>
                <a:spcPts val="0"/>
              </a:spcBef>
              <a:spcAft>
                <a:spcPts val="0"/>
              </a:spcAft>
              <a:buClrTx/>
              <a:buSzTx/>
              <a:buFontTx/>
              <a:buNone/>
              <a:tabLst>
                <a:tab pos="342900" algn="l"/>
                <a:tab pos="457200" algn="l"/>
                <a:tab pos="749300" algn="l"/>
                <a:tab pos="2540000" algn="l"/>
              </a:tabLst>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CRC(4B):</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循环冗余校验码</a:t>
            </a:r>
          </a:p>
        </p:txBody>
      </p:sp>
      <p:pic>
        <p:nvPicPr>
          <p:cNvPr id="7" name="图片 6">
            <a:extLst>
              <a:ext uri="{FF2B5EF4-FFF2-40B4-BE49-F238E27FC236}">
                <a16:creationId xmlns:a16="http://schemas.microsoft.com/office/drawing/2014/main" id="{316EF444-5363-40E9-B5DD-7FF3FBF21A1B}"/>
              </a:ext>
            </a:extLst>
          </p:cNvPr>
          <p:cNvPicPr>
            <a:picLocks noChangeAspect="1"/>
          </p:cNvPicPr>
          <p:nvPr/>
        </p:nvPicPr>
        <p:blipFill>
          <a:blip r:embed="rId3"/>
          <a:stretch>
            <a:fillRect/>
          </a:stretch>
        </p:blipFill>
        <p:spPr>
          <a:xfrm>
            <a:off x="2300682" y="588133"/>
            <a:ext cx="7927488" cy="973738"/>
          </a:xfrm>
          <a:prstGeom prst="rect">
            <a:avLst/>
          </a:prstGeom>
        </p:spPr>
      </p:pic>
      <p:pic>
        <p:nvPicPr>
          <p:cNvPr id="9" name="图片 8">
            <a:extLst>
              <a:ext uri="{FF2B5EF4-FFF2-40B4-BE49-F238E27FC236}">
                <a16:creationId xmlns:a16="http://schemas.microsoft.com/office/drawing/2014/main" id="{D851B239-701C-4E74-BA9E-012FEDD92D9A}"/>
              </a:ext>
            </a:extLst>
          </p:cNvPr>
          <p:cNvPicPr>
            <a:picLocks noChangeAspect="1"/>
          </p:cNvPicPr>
          <p:nvPr/>
        </p:nvPicPr>
        <p:blipFill>
          <a:blip r:embed="rId4"/>
          <a:stretch>
            <a:fillRect/>
          </a:stretch>
        </p:blipFill>
        <p:spPr>
          <a:xfrm>
            <a:off x="342716" y="1421979"/>
            <a:ext cx="11506567" cy="398742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10" name="矩形 9"/>
          <p:cNvSpPr/>
          <p:nvPr/>
        </p:nvSpPr>
        <p:spPr>
          <a:xfrm>
            <a:off x="569361" y="988664"/>
            <a:ext cx="9998085" cy="4181081"/>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ts val="3600"/>
              </a:lnSpc>
              <a:spcBef>
                <a:spcPts val="0"/>
              </a:spcBef>
              <a:spcAft>
                <a:spcPts val="0"/>
              </a:spcAft>
              <a:buClrTx/>
              <a:buSzTx/>
              <a:buFontTx/>
              <a:buNone/>
              <a:tabLst>
                <a:tab pos="457200" algn="l"/>
                <a:tab pos="736600" algn="l"/>
                <a:tab pos="1041400" algn="l"/>
              </a:tabLst>
              <a:defRPr/>
            </a:pPr>
            <a:r>
              <a:rPr kumimoji="0" lang="en-US" altLang="zh-CN" sz="2400" b="0" i="0" u="none" strike="noStrike" kern="1200" cap="none" spc="0" normalizeH="0" baseline="0" noProof="0" dirty="0">
                <a:ln>
                  <a:noFill/>
                </a:ln>
                <a:solidFill>
                  <a:srgbClr val="6699FF"/>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zh-CN" altLang="en-US" sz="24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a:t>
            </a:r>
            <a:r>
              <a:rPr kumimoji="0" lang="en-US" altLang="zh-CN" sz="24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802.3</a:t>
            </a:r>
            <a:r>
              <a:rPr kumimoji="0" lang="zh-CN" altLang="en-US" sz="24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中规定了</a:t>
            </a:r>
            <a:r>
              <a:rPr kumimoji="0" lang="en-US" altLang="zh-CN" sz="2400" b="0" i="0" u="none" strike="noStrike" kern="1200" cap="none" spc="0" normalizeH="0" baseline="0" noProof="0" dirty="0" err="1">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许多不同的以太网标准</a:t>
            </a:r>
            <a:endParaRPr kumimoji="0" lang="en-US" altLang="zh-CN" sz="24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700"/>
              </a:lnSpc>
              <a:spcBef>
                <a:spcPts val="0"/>
              </a:spcBef>
              <a:spcAft>
                <a:spcPts val="0"/>
              </a:spcAft>
              <a:buClrTx/>
              <a:buSzTx/>
              <a:buFontTx/>
              <a:buNone/>
              <a:tabLst>
                <a:tab pos="457200" algn="l"/>
                <a:tab pos="736600" algn="l"/>
                <a:tab pos="1041400" algn="l"/>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相同的MAC协议和帧格式</a:t>
            </a:r>
            <a:endPar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600"/>
              </a:lnSpc>
              <a:spcBef>
                <a:spcPts val="0"/>
              </a:spcBef>
              <a:spcAft>
                <a:spcPts val="0"/>
              </a:spcAft>
              <a:buClrTx/>
              <a:buSzTx/>
              <a:buFontTx/>
              <a:buNone/>
              <a:tabLst>
                <a:tab pos="457200" algn="l"/>
                <a:tab pos="736600" algn="l"/>
                <a:tab pos="1041400" algn="l"/>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不同速率</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Mbps,</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Mbps,</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Mbps,1Gbps,</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10G</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bps</a:t>
            </a:r>
          </a:p>
          <a:p>
            <a:pPr marL="0" marR="0" lvl="0" indent="0" algn="l" defTabSz="914400" rtl="0" eaLnBrk="1" fontAlgn="auto" latinLnBrk="0" hangingPunct="1">
              <a:lnSpc>
                <a:spcPts val="3700"/>
              </a:lnSpc>
              <a:spcBef>
                <a:spcPts val="0"/>
              </a:spcBef>
              <a:spcAft>
                <a:spcPts val="0"/>
              </a:spcAft>
              <a:buClrTx/>
              <a:buSzTx/>
              <a:buFontTx/>
              <a:buNone/>
              <a:tabLst>
                <a:tab pos="457200" algn="l"/>
                <a:tab pos="736600" algn="l"/>
                <a:tab pos="1041400" algn="l"/>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a:ln>
                  <a:noFill/>
                </a:ln>
                <a:solidFill>
                  <a:srgbClr val="009999"/>
                </a:solidFill>
                <a:effectLst/>
                <a:uLnTx/>
                <a:uFillTx/>
                <a:latin typeface="微软雅黑" panose="020B0503020204020204" pitchFamily="34" charset="-122"/>
                <a:ea typeface="微软雅黑" panose="020B0503020204020204" pitchFamily="34" charset="-122"/>
                <a:cs typeface="Wingdings" panose="05000000000000000000"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不同物理介质</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err="1">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光纤</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，粗电缆，细电缆，双绞线</a:t>
            </a:r>
            <a:endPar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700"/>
              </a:lnSpc>
              <a:spcBef>
                <a:spcPts val="0"/>
              </a:spcBef>
              <a:spcAft>
                <a:spcPts val="0"/>
              </a:spcAft>
              <a:buClrTx/>
              <a:buSzTx/>
              <a:buFontTx/>
              <a:buNone/>
              <a:tabLst>
                <a:tab pos="457200" algn="l"/>
                <a:tab pos="736600" algn="l"/>
                <a:tab pos="1041400" algn="l"/>
              </a:tabLst>
              <a:defRPr/>
            </a:pP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高速以太网：数据传输速率≥</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100Mbps</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100Base-T  </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吉比特以太网（千兆以太网）</a:t>
            </a:r>
            <a:endPar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700"/>
              </a:lnSpc>
              <a:spcBef>
                <a:spcPts val="0"/>
              </a:spcBef>
              <a:spcAft>
                <a:spcPts val="0"/>
              </a:spcAft>
              <a:buClrTx/>
              <a:buSzTx/>
              <a:buFontTx/>
              <a:buNone/>
              <a:tabLst>
                <a:tab pos="457200" algn="l"/>
                <a:tab pos="736600" algn="l"/>
                <a:tab pos="1041400" algn="l"/>
              </a:tabLst>
              <a:defRPr/>
            </a:pP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sz="1800" b="0" i="0" u="none" strike="noStrike" kern="1200" cap="none" spc="0" normalizeH="0" baseline="0" noProof="0" dirty="0" err="1">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eg</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10Base-F</a:t>
            </a:r>
          </a:p>
          <a:p>
            <a:pPr marL="0" marR="0" lvl="0" indent="0" algn="l" defTabSz="914400" rtl="0" eaLnBrk="1" fontAlgn="auto" latinLnBrk="0" hangingPunct="1">
              <a:lnSpc>
                <a:spcPts val="3700"/>
              </a:lnSpc>
              <a:spcBef>
                <a:spcPts val="0"/>
              </a:spcBef>
              <a:spcAft>
                <a:spcPts val="0"/>
              </a:spcAft>
              <a:buClrTx/>
              <a:buSzTx/>
              <a:buFontTx/>
              <a:buNone/>
              <a:tabLst>
                <a:tab pos="457200" algn="l"/>
                <a:tab pos="736600" algn="l"/>
                <a:tab pos="1041400" algn="l"/>
              </a:tabLst>
              <a:defRPr/>
            </a:pP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10</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：数据传输速率</a:t>
            </a: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10Mbps</a:t>
            </a:r>
          </a:p>
          <a:p>
            <a:pPr marL="0" marR="0" lvl="0" indent="0" algn="l" defTabSz="914400" rtl="0" eaLnBrk="1" fontAlgn="auto" latinLnBrk="0" hangingPunct="1">
              <a:lnSpc>
                <a:spcPts val="3700"/>
              </a:lnSpc>
              <a:spcBef>
                <a:spcPts val="0"/>
              </a:spcBef>
              <a:spcAft>
                <a:spcPts val="0"/>
              </a:spcAft>
              <a:buClrTx/>
              <a:buSzTx/>
              <a:buFontTx/>
              <a:buNone/>
              <a:tabLst>
                <a:tab pos="457200" algn="l"/>
                <a:tab pos="736600" algn="l"/>
                <a:tab pos="1041400" algn="l"/>
              </a:tabLst>
              <a:defRPr/>
            </a:pP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Base</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：电缆上的信号是基带信号，采用曼彻斯特编码</a:t>
            </a:r>
            <a:endPar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700"/>
              </a:lnSpc>
              <a:spcBef>
                <a:spcPts val="0"/>
              </a:spcBef>
              <a:spcAft>
                <a:spcPts val="0"/>
              </a:spcAft>
              <a:buClrTx/>
              <a:buSzTx/>
              <a:buFontTx/>
              <a:buNone/>
              <a:tabLst>
                <a:tab pos="457200" algn="l"/>
                <a:tab pos="736600" algn="l"/>
                <a:tab pos="1041400" algn="l"/>
              </a:tabLst>
              <a:defRPr/>
            </a:pPr>
            <a:r>
              <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F</a:t>
            </a:r>
            <a:r>
              <a:rPr kumimoji="0" lang="zh-CN" altLang="en-US"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：光纤</a:t>
            </a:r>
            <a:endParaRPr kumimoji="0" lang="en-US" altLang="zh-CN" sz="1800" b="0" i="0" u="none" strike="noStrike" kern="1200" cap="none" spc="0" normalizeH="0" baseline="0" noProof="0" dirty="0">
              <a:ln>
                <a:noFill/>
              </a:ln>
              <a:solidFill>
                <a:srgbClr val="1637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400" b="0" i="0" u="none" strike="noStrike" kern="1200" cap="none" spc="0" normalizeH="0" baseline="0" noProof="0" dirty="0">
                <a:ln>
                  <a:noFill/>
                </a:ln>
                <a:solidFill>
                  <a:prstClr val="black"/>
                </a:solidFill>
                <a:effectLst/>
                <a:uLnTx/>
                <a:uFillTx/>
                <a:latin typeface="Calibri Light" panose="020F0302020204030204"/>
                <a:ea typeface="MS PGothic" panose="020B0600070205080204" pitchFamily="34" charset="-128"/>
                <a:cs typeface="+mj-cs"/>
              </a:rPr>
              <a:t>以太网</a:t>
            </a:r>
            <a:r>
              <a:rPr kumimoji="0" lang="zh-CN" altLang="en-US" sz="4400" b="0" i="0" u="none" strike="noStrike" kern="1200" cap="none" spc="0" normalizeH="0" baseline="0" noProof="0" dirty="0">
                <a:ln>
                  <a:noFill/>
                </a:ln>
                <a:solidFill>
                  <a:prstClr val="black"/>
                </a:solidFill>
                <a:effectLst/>
                <a:uLnTx/>
                <a:uFillTx/>
                <a:latin typeface="Calibri Light" panose="020F0302020204030204"/>
                <a:ea typeface="宋体" panose="02010600030101010101" pitchFamily="2" charset="-122"/>
                <a:cs typeface="+mj-cs"/>
              </a:rPr>
              <a:t>标准</a:t>
            </a:r>
          </a:p>
        </p:txBody>
      </p:sp>
      <p:pic>
        <p:nvPicPr>
          <p:cNvPr id="11" name="Picture 4" descr="4-13"/>
          <p:cNvPicPr>
            <a:picLocks noChangeAspect="1" noChangeArrowheads="1"/>
          </p:cNvPicPr>
          <p:nvPr/>
        </p:nvPicPr>
        <p:blipFill>
          <a:blip r:embed="rId3"/>
          <a:srcRect/>
          <a:stretch>
            <a:fillRect/>
          </a:stretch>
        </p:blipFill>
        <p:spPr bwMode="auto">
          <a:xfrm>
            <a:off x="877095" y="4841130"/>
            <a:ext cx="6133020" cy="1224320"/>
          </a:xfrm>
          <a:prstGeom prst="rect">
            <a:avLst/>
          </a:prstGeom>
          <a:noFill/>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39857" y="226664"/>
            <a:ext cx="620486" cy="461665"/>
          </a:xfrm>
          <a:prstGeom prst="rect">
            <a:avLst/>
          </a:prstGeom>
          <a:noFill/>
        </p:spPr>
        <p:txBody>
          <a:bodyPr wrap="square" rtlCol="0">
            <a:spAutoFit/>
          </a:bodyPr>
          <a:lstStyle/>
          <a:p>
            <a:r>
              <a:rPr lang="en-US" altLang="zh-CN" sz="2400" b="1" dirty="0">
                <a:solidFill>
                  <a:schemeClr val="bg1"/>
                </a:solidFill>
                <a:latin typeface="幼圆" panose="02010509060101010101" pitchFamily="49" charset="-122"/>
                <a:ea typeface="幼圆" panose="02010509060101010101" pitchFamily="49" charset="-122"/>
              </a:rPr>
              <a:t>02</a:t>
            </a:r>
            <a:endParaRPr lang="zh-CN" altLang="en-US" sz="2400" b="1" dirty="0">
              <a:solidFill>
                <a:schemeClr val="bg1"/>
              </a:solidFill>
              <a:latin typeface="幼圆" panose="02010509060101010101" pitchFamily="49" charset="-122"/>
              <a:ea typeface="幼圆" panose="02010509060101010101" pitchFamily="49" charset="-122"/>
            </a:endParaRPr>
          </a:p>
        </p:txBody>
      </p:sp>
      <p:sp>
        <p:nvSpPr>
          <p:cNvPr id="7" name="矩形 2"/>
          <p:cNvSpPr>
            <a:spLocks noChangeArrowheads="1"/>
          </p:cNvSpPr>
          <p:nvPr/>
        </p:nvSpPr>
        <p:spPr bwMode="auto">
          <a:xfrm>
            <a:off x="992549" y="24315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链路层实现的简要说明</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pic>
        <p:nvPicPr>
          <p:cNvPr id="30" name="图片 29"/>
          <p:cNvPicPr>
            <a:picLocks noChangeAspect="1"/>
          </p:cNvPicPr>
          <p:nvPr/>
        </p:nvPicPr>
        <p:blipFill>
          <a:blip r:embed="rId3"/>
          <a:stretch>
            <a:fillRect/>
          </a:stretch>
        </p:blipFill>
        <p:spPr>
          <a:xfrm>
            <a:off x="6576912" y="1014412"/>
            <a:ext cx="4972050" cy="4829175"/>
          </a:xfrm>
          <a:prstGeom prst="rect">
            <a:avLst/>
          </a:prstGeom>
        </p:spPr>
      </p:pic>
      <p:sp>
        <p:nvSpPr>
          <p:cNvPr id="31" name="文本框 30"/>
          <p:cNvSpPr txBox="1"/>
          <p:nvPr/>
        </p:nvSpPr>
        <p:spPr>
          <a:xfrm>
            <a:off x="550098" y="1415134"/>
            <a:ext cx="4634743" cy="1754326"/>
          </a:xfrm>
          <a:prstGeom prst="rect">
            <a:avLst/>
          </a:prstGeom>
          <a:noFill/>
        </p:spPr>
        <p:txBody>
          <a:bodyPr wrap="square" rtlCol="0">
            <a:spAutoFit/>
          </a:bodyPr>
          <a:lstStyle/>
          <a:p>
            <a:r>
              <a:rPr lang="zh-CN" altLang="en-US" dirty="0"/>
              <a:t>右图为一个典型的主机体系结构。</a:t>
            </a:r>
            <a:endParaRPr lang="en-US" altLang="zh-CN" dirty="0"/>
          </a:p>
          <a:p>
            <a:r>
              <a:rPr lang="zh-CN" altLang="en-US" dirty="0"/>
              <a:t>链路层主体部分在网络适配器当中实现，其中的控制器通常是一个实现了许多链路层服务的专用芯片。</a:t>
            </a:r>
            <a:endParaRPr lang="en-US" altLang="zh-CN" dirty="0"/>
          </a:p>
          <a:p>
            <a:r>
              <a:rPr lang="zh-CN" altLang="en-US" dirty="0"/>
              <a:t>此外，还有一部分链路层是在</a:t>
            </a:r>
            <a:r>
              <a:rPr lang="en-US" altLang="zh-CN" dirty="0"/>
              <a:t>CPU</a:t>
            </a:r>
            <a:r>
              <a:rPr lang="zh-CN" altLang="en-US" dirty="0"/>
              <a:t>中的软件实现的。因此链路层是硬件和软件的结合体。</a:t>
            </a:r>
          </a:p>
        </p:txBody>
      </p:sp>
      <p:sp>
        <p:nvSpPr>
          <p:cNvPr id="33" name="文本框 32"/>
          <p:cNvSpPr txBox="1"/>
          <p:nvPr/>
        </p:nvSpPr>
        <p:spPr>
          <a:xfrm>
            <a:off x="596568" y="3965538"/>
            <a:ext cx="4541804" cy="1477328"/>
          </a:xfrm>
          <a:prstGeom prst="rect">
            <a:avLst/>
          </a:prstGeom>
          <a:noFill/>
        </p:spPr>
        <p:txBody>
          <a:bodyPr wrap="square" rtlCol="0">
            <a:spAutoFit/>
          </a:bodyPr>
          <a:lstStyle/>
          <a:p>
            <a:r>
              <a:rPr lang="zh-CN" altLang="en-US" dirty="0"/>
              <a:t>在发送端，控制器取得数据报，进行封装，之后将帧传入通信链路当中。增加差错检测比特等。</a:t>
            </a:r>
            <a:endParaRPr lang="en-US" altLang="zh-CN" dirty="0"/>
          </a:p>
          <a:p>
            <a:r>
              <a:rPr lang="zh-CN" altLang="en-US" dirty="0"/>
              <a:t>接收端接取整个帧，向上层交付。进行检测差错。</a:t>
            </a:r>
          </a:p>
        </p:txBody>
      </p:sp>
      <p:pic>
        <p:nvPicPr>
          <p:cNvPr id="35" name="图片 34"/>
          <p:cNvPicPr>
            <a:picLocks noChangeAspect="1"/>
          </p:cNvPicPr>
          <p:nvPr/>
        </p:nvPicPr>
        <p:blipFill>
          <a:blip r:embed="rId4"/>
          <a:stretch>
            <a:fillRect/>
          </a:stretch>
        </p:blipFill>
        <p:spPr>
          <a:xfrm>
            <a:off x="5389123" y="1014412"/>
            <a:ext cx="6429983" cy="429689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0"/>
                                        </p:tgtEl>
                                      </p:cBhvr>
                                    </p:animEffect>
                                    <p:set>
                                      <p:cBhvr>
                                        <p:cTn id="17" dur="1" fill="hold">
                                          <p:stCondLst>
                                            <p:cond delay="499"/>
                                          </p:stCondLst>
                                        </p:cTn>
                                        <p:tgtEl>
                                          <p:spTgt spid="3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A5CFE5"/>
        </a:solidFill>
        <a:effectLst/>
      </p:bgPr>
    </p:bg>
    <p:spTree>
      <p:nvGrpSpPr>
        <p:cNvPr id="1" name=""/>
        <p:cNvGrpSpPr/>
        <p:nvPr/>
      </p:nvGrpSpPr>
      <p:grpSpPr>
        <a:xfrm>
          <a:off x="0" y="0"/>
          <a:ext cx="0" cy="0"/>
          <a:chOff x="0" y="0"/>
          <a:chExt cx="0" cy="0"/>
        </a:xfrm>
      </p:grpSpPr>
      <p:sp>
        <p:nvSpPr>
          <p:cNvPr id="7" name="文本框 6"/>
          <p:cNvSpPr txBox="1"/>
          <p:nvPr/>
        </p:nvSpPr>
        <p:spPr>
          <a:xfrm>
            <a:off x="3343789" y="2744373"/>
            <a:ext cx="712939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链路层交换机</a:t>
            </a:r>
          </a:p>
        </p:txBody>
      </p:sp>
      <p:sp>
        <p:nvSpPr>
          <p:cNvPr id="8" name="等腰三角形 7"/>
          <p:cNvSpPr/>
          <p:nvPr/>
        </p:nvSpPr>
        <p:spPr>
          <a:xfrm rot="17411441">
            <a:off x="9537032" y="2688198"/>
            <a:ext cx="157387" cy="397133"/>
          </a:xfrm>
          <a:prstGeom prst="triangl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等腰三角形 8"/>
          <p:cNvSpPr/>
          <p:nvPr/>
        </p:nvSpPr>
        <p:spPr>
          <a:xfrm rot="13615302">
            <a:off x="9286383" y="2463156"/>
            <a:ext cx="105790" cy="511888"/>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5" name="图片 14"/>
          <p:cNvPicPr>
            <a:picLocks noChangeAspect="1"/>
          </p:cNvPicPr>
          <p:nvPr/>
        </p:nvPicPr>
        <p:blipFill>
          <a:blip r:embed="rId2" cstate="print"/>
          <a:srcRect/>
          <a:stretch>
            <a:fillRect/>
          </a:stretch>
        </p:blipFill>
        <p:spPr>
          <a:xfrm>
            <a:off x="2040272" y="1847397"/>
            <a:ext cx="3365284" cy="2901948"/>
          </a:xfrm>
          <a:custGeom>
            <a:avLst/>
            <a:gdLst>
              <a:gd name="connsiteX0" fmla="*/ 0 w 3365284"/>
              <a:gd name="connsiteY0" fmla="*/ 0 h 2901948"/>
              <a:gd name="connsiteX1" fmla="*/ 3365284 w 3365284"/>
              <a:gd name="connsiteY1" fmla="*/ 0 h 2901948"/>
              <a:gd name="connsiteX2" fmla="*/ 3365284 w 3365284"/>
              <a:gd name="connsiteY2" fmla="*/ 624244 h 2901948"/>
              <a:gd name="connsiteX3" fmla="*/ 1524908 w 3365284"/>
              <a:gd name="connsiteY3" fmla="*/ 624244 h 2901948"/>
              <a:gd name="connsiteX4" fmla="*/ 1524908 w 3365284"/>
              <a:gd name="connsiteY4" fmla="*/ 2289173 h 2901948"/>
              <a:gd name="connsiteX5" fmla="*/ 3365284 w 3365284"/>
              <a:gd name="connsiteY5" fmla="*/ 2289173 h 2901948"/>
              <a:gd name="connsiteX6" fmla="*/ 3365284 w 3365284"/>
              <a:gd name="connsiteY6" fmla="*/ 2901948 h 2901948"/>
              <a:gd name="connsiteX7" fmla="*/ 0 w 3365284"/>
              <a:gd name="connsiteY7" fmla="*/ 2901948 h 290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284" h="2901948">
                <a:moveTo>
                  <a:pt x="0" y="0"/>
                </a:moveTo>
                <a:lnTo>
                  <a:pt x="3365284" y="0"/>
                </a:lnTo>
                <a:lnTo>
                  <a:pt x="3365284" y="624244"/>
                </a:lnTo>
                <a:lnTo>
                  <a:pt x="1524908" y="624244"/>
                </a:lnTo>
                <a:lnTo>
                  <a:pt x="1524908" y="2289173"/>
                </a:lnTo>
                <a:lnTo>
                  <a:pt x="3365284" y="2289173"/>
                </a:lnTo>
                <a:lnTo>
                  <a:pt x="3365284" y="2901948"/>
                </a:lnTo>
                <a:lnTo>
                  <a:pt x="0" y="2901948"/>
                </a:lnTo>
                <a:close/>
              </a:path>
            </a:pathLst>
          </a:custGeom>
        </p:spPr>
      </p:pic>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10" name="矩形 9"/>
          <p:cNvSpPr/>
          <p:nvPr/>
        </p:nvSpPr>
        <p:spPr>
          <a:xfrm>
            <a:off x="421296" y="1011618"/>
            <a:ext cx="5635715" cy="4231928"/>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ts val="4200"/>
              </a:lnSpc>
              <a:spcBef>
                <a:spcPts val="0"/>
              </a:spcBef>
              <a:spcAft>
                <a:spcPts val="0"/>
              </a:spcAft>
              <a:buClrTx/>
              <a:buSzTx/>
              <a:buFontTx/>
              <a:buNone/>
              <a:tabLst>
                <a:tab pos="457200" algn="l"/>
                <a:tab pos="749300" algn="l"/>
                <a:tab pos="1397000" algn="l"/>
              </a:tabLst>
              <a:defRPr/>
            </a:pPr>
            <a:r>
              <a:rPr kumimoji="0" lang="en-US" altLang="zh-CN" sz="32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3200" b="0"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链路层设备</a:t>
            </a:r>
            <a:endParaRPr kumimoji="0" lang="en-US" altLang="zh-CN" sz="32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4000"/>
              </a:lnSpc>
              <a:spcBef>
                <a:spcPts val="0"/>
              </a:spcBef>
              <a:spcAft>
                <a:spcPts val="0"/>
              </a:spcAft>
              <a:buClrTx/>
              <a:buSzTx/>
              <a:buFontTx/>
              <a:buNone/>
              <a:tabLst>
                <a:tab pos="457200" algn="l"/>
                <a:tab pos="749300" algn="l"/>
                <a:tab pos="1397000" algn="l"/>
              </a:tabLst>
              <a:defRPr/>
            </a:pPr>
            <a:r>
              <a:rPr kumimoji="0" lang="en-US" altLang="zh-CN" sz="3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009999"/>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存储-转发以太网帧</a:t>
            </a:r>
            <a:endParaRPr kumimoji="0"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4000"/>
              </a:lnSpc>
              <a:spcBef>
                <a:spcPts val="0"/>
              </a:spcBef>
              <a:spcAft>
                <a:spcPts val="0"/>
              </a:spcAft>
              <a:buClrTx/>
              <a:buSzTx/>
              <a:buFontTx/>
              <a:buNone/>
              <a:tabLst>
                <a:tab pos="457200" algn="l"/>
                <a:tab pos="749300" algn="l"/>
                <a:tab pos="1397000" algn="l"/>
              </a:tabLst>
              <a:defRPr/>
            </a:pPr>
            <a:r>
              <a:rPr kumimoji="0" lang="en-US" altLang="zh-CN" sz="3600" b="0" i="0" u="none" strike="noStrike" kern="1200" cap="none" spc="0" normalizeH="0" baseline="0" noProof="0" dirty="0">
                <a:ln>
                  <a:noFill/>
                </a:ln>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检验到达帧的目的MAC地址</a:t>
            </a:r>
            <a:r>
              <a:rPr kumimoji="0"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4000"/>
              </a:lnSpc>
              <a:spcBef>
                <a:spcPts val="0"/>
              </a:spcBef>
              <a:spcAft>
                <a:spcPts val="0"/>
              </a:spcAft>
              <a:buClrTx/>
              <a:buSzTx/>
              <a:buFontTx/>
              <a:buNone/>
              <a:tabLst>
                <a:tab pos="457200" algn="l"/>
                <a:tab pos="749300" algn="l"/>
                <a:tab pos="1397000" algn="l"/>
              </a:tabLst>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选择性向一个或多个输出链路转发帧</a:t>
            </a:r>
            <a:endParaRPr kumimoji="0"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4000"/>
              </a:lnSpc>
              <a:spcBef>
                <a:spcPts val="0"/>
              </a:spcBef>
              <a:spcAft>
                <a:spcPts val="0"/>
              </a:spcAft>
              <a:buClrTx/>
              <a:buSzTx/>
              <a:buFontTx/>
              <a:buNone/>
              <a:tabLst>
                <a:tab pos="457200" algn="l"/>
                <a:tab pos="749300" algn="l"/>
                <a:tab pos="1397000" algn="l"/>
              </a:tabLst>
              <a:defRPr/>
            </a:pPr>
            <a:r>
              <a:rPr kumimoji="0" lang="en-US" altLang="zh-CN" sz="3600" b="0" i="0" u="none" strike="noStrike" kern="1200" cap="none" spc="0" normalizeH="0" baseline="0" noProof="0" dirty="0">
                <a:ln>
                  <a:noFill/>
                </a:ln>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利用CSMA</a:t>
            </a:r>
            <a:r>
              <a:rPr kumimoji="0"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CD访问链路，发送帧</a:t>
            </a:r>
            <a:endParaRPr kumimoji="0" lang="en-US"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3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600"/>
              </a:lnSpc>
              <a:spcBef>
                <a:spcPts val="0"/>
              </a:spcBef>
              <a:spcAft>
                <a:spcPts val="0"/>
              </a:spcAft>
              <a:buClrTx/>
              <a:buSzTx/>
              <a:buFontTx/>
              <a:buNone/>
              <a:tabLst>
                <a:tab pos="457200" algn="l"/>
                <a:tab pos="749300" algn="l"/>
                <a:tab pos="1397000" algn="l"/>
              </a:tabLst>
              <a:defRPr/>
            </a:pPr>
            <a:r>
              <a:rPr kumimoji="0" lang="en-US" altLang="zh-CN" sz="32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3200" b="0"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透明</a:t>
            </a:r>
            <a:endParaRPr kumimoji="0" lang="en-US" altLang="zh-CN" sz="32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600"/>
              </a:lnSpc>
              <a:spcBef>
                <a:spcPts val="0"/>
              </a:spcBef>
              <a:spcAft>
                <a:spcPts val="0"/>
              </a:spcAft>
              <a:buClrTx/>
              <a:buSzTx/>
              <a:buFontTx/>
              <a:buNone/>
              <a:tabLst>
                <a:tab pos="457200" algn="l"/>
                <a:tab pos="749300" algn="l"/>
                <a:tab pos="1397000" algn="l"/>
              </a:tabLst>
              <a:defRPr/>
            </a:pPr>
            <a:r>
              <a:rPr kumimoji="0" lang="en-US" altLang="zh-CN" sz="3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009999"/>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主机感知不到交换机的存在</a:t>
            </a:r>
            <a:endPar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3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600"/>
              </a:lnSpc>
              <a:spcBef>
                <a:spcPts val="0"/>
              </a:spcBef>
              <a:spcAft>
                <a:spcPts val="0"/>
              </a:spcAft>
              <a:buClrTx/>
              <a:buSzTx/>
              <a:buFontTx/>
              <a:buNone/>
              <a:tabLst>
                <a:tab pos="457200" algn="l"/>
                <a:tab pos="749300" algn="l"/>
                <a:tab pos="1397000" algn="l"/>
              </a:tabLst>
              <a:defRPr/>
            </a:pPr>
            <a:r>
              <a:rPr kumimoji="0" lang="en-US" altLang="zh-CN" sz="32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3200" b="0"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即插即用</a:t>
            </a:r>
            <a:r>
              <a:rPr kumimoji="0" lang="zh-CN" altLang="en-US" sz="32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Times New Roman" panose="02020603050405020304" pitchFamily="18" charset="0"/>
              </a:rPr>
              <a:t>，</a:t>
            </a:r>
            <a:r>
              <a:rPr kumimoji="0" lang="en-US" altLang="zh-CN" sz="3200" b="0"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自学习</a:t>
            </a:r>
            <a:endPar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交换机</a:t>
            </a:r>
          </a:p>
        </p:txBody>
      </p:sp>
      <p:sp>
        <p:nvSpPr>
          <p:cNvPr id="14" name="TextBox 1"/>
          <p:cNvSpPr txBox="1"/>
          <p:nvPr/>
        </p:nvSpPr>
        <p:spPr>
          <a:xfrm>
            <a:off x="6057011" y="916572"/>
            <a:ext cx="5783868" cy="3507948"/>
          </a:xfrm>
          <a:prstGeom prst="rect">
            <a:avLst/>
          </a:prstGeom>
          <a:noFill/>
        </p:spPr>
        <p:txBody>
          <a:bodyPr wrap="square" lIns="0" tIns="0" rIns="0" rtlCol="0">
            <a:spAutoFit/>
          </a:bodyPr>
          <a:lstStyle/>
          <a:p>
            <a:pPr marL="0" marR="0" lvl="0" indent="0" algn="l" defTabSz="914400" rtl="0" eaLnBrk="1" fontAlgn="auto" latinLnBrk="0" hangingPunct="1">
              <a:lnSpc>
                <a:spcPts val="4200"/>
              </a:lnSpc>
              <a:spcBef>
                <a:spcPts val="0"/>
              </a:spcBef>
              <a:spcAft>
                <a:spcPts val="0"/>
              </a:spcAft>
              <a:buClrTx/>
              <a:buSzTx/>
              <a:buFontTx/>
              <a:buNone/>
              <a:tabLst>
                <a:tab pos="342900" algn="l"/>
                <a:tab pos="685800" algn="l"/>
                <a:tab pos="711200" algn="l"/>
                <a:tab pos="749300" algn="l"/>
                <a:tab pos="914400" algn="l"/>
                <a:tab pos="965200" algn="l"/>
                <a:tab pos="1384300" algn="l"/>
                <a:tab pos="1574800" algn="l"/>
              </a:tabLst>
              <a:defRPr/>
            </a:pP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当交换机收到帧</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800"/>
              </a:lnSpc>
              <a:spcBef>
                <a:spcPts val="0"/>
              </a:spcBef>
              <a:spcAft>
                <a:spcPts val="0"/>
              </a:spcAft>
              <a:buClrTx/>
              <a:buSzTx/>
              <a:buFontTx/>
              <a:buNone/>
              <a:tabLst>
                <a:tab pos="342900" algn="l"/>
                <a:tab pos="685800" algn="l"/>
                <a:tab pos="711200" algn="l"/>
                <a:tab pos="749300" algn="l"/>
                <a:tab pos="914400" algn="l"/>
                <a:tab pos="965200" algn="l"/>
                <a:tab pos="1384300" algn="l"/>
                <a:tab pos="15748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记录帧的源MAC地址与输入链路接口</a:t>
            </a:r>
            <a:r>
              <a:rPr kumimoji="0" lang="zh-CN" altLang="en-US"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（自学习）</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342900" algn="l"/>
                <a:tab pos="685800" algn="l"/>
                <a:tab pos="711200" algn="l"/>
                <a:tab pos="749300" algn="l"/>
                <a:tab pos="914400" algn="l"/>
                <a:tab pos="965200" algn="l"/>
                <a:tab pos="1384300" algn="l"/>
                <a:tab pos="15748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2. 利用目的MAC地址检索交换表</a:t>
            </a:r>
          </a:p>
          <a:p>
            <a:pPr marL="0" marR="0" lvl="0" indent="0" algn="l" defTabSz="914400" rtl="0" eaLnBrk="1" fontAlgn="auto" latinLnBrk="0" hangingPunct="1">
              <a:lnSpc>
                <a:spcPts val="3400"/>
              </a:lnSpc>
              <a:spcBef>
                <a:spcPts val="0"/>
              </a:spcBef>
              <a:spcAft>
                <a:spcPts val="0"/>
              </a:spcAft>
              <a:buClrTx/>
              <a:buSzTx/>
              <a:buFontTx/>
              <a:buNone/>
              <a:tabLst>
                <a:tab pos="342900" algn="l"/>
                <a:tab pos="685800" algn="l"/>
                <a:tab pos="711200" algn="l"/>
                <a:tab pos="749300" algn="l"/>
                <a:tab pos="914400" algn="l"/>
                <a:tab pos="965200" algn="l"/>
                <a:tab pos="1384300" algn="l"/>
                <a:tab pos="15748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存在表项</a:t>
            </a:r>
            <a:r>
              <a:rPr kumimoji="0" lang="zh-CN" altLang="en-US"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342900" algn="l"/>
                <a:tab pos="685800" algn="l"/>
                <a:tab pos="711200" algn="l"/>
                <a:tab pos="749300" algn="l"/>
                <a:tab pos="914400" algn="l"/>
                <a:tab pos="965200" algn="l"/>
                <a:tab pos="1384300" algn="l"/>
                <a:tab pos="15748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目的主机位于收到帧的网段</a:t>
            </a: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丢弃帧</a:t>
            </a:r>
            <a:r>
              <a:rPr kumimoji="0" lang="zh-CN" altLang="en-US"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（过滤）</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342900" algn="l"/>
                <a:tab pos="685800" algn="l"/>
                <a:tab pos="711200" algn="l"/>
                <a:tab pos="749300" algn="l"/>
                <a:tab pos="914400" algn="l"/>
                <a:tab pos="965200" algn="l"/>
                <a:tab pos="1384300" algn="l"/>
                <a:tab pos="1574800" algn="l"/>
              </a:tabLst>
              <a:defRPr/>
            </a:pPr>
            <a:r>
              <a:rPr kumimoji="0" lang="zh-CN" altLang="en-US"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否则</a:t>
            </a:r>
            <a:r>
              <a:rPr kumimoji="0" lang="zh-CN" altLang="en-US"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将帧转发到</a:t>
            </a:r>
            <a:r>
              <a:rPr kumimoji="0" lang="zh-CN" altLang="en-US"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交换表项</a:t>
            </a:r>
            <a:r>
              <a:rPr kumimoji="0" lang="en-US" altLang="zh-CN" sz="20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指向的接口</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R="0" lvl="0" algn="l" defTabSz="914400" rtl="0" eaLnBrk="1" fontAlgn="auto" latinLnBrk="0" hangingPunct="1">
              <a:lnSpc>
                <a:spcPts val="3400"/>
              </a:lnSpc>
              <a:spcBef>
                <a:spcPts val="0"/>
              </a:spcBef>
              <a:spcAft>
                <a:spcPts val="0"/>
              </a:spcAft>
              <a:buClrTx/>
              <a:buSzTx/>
              <a:tabLst>
                <a:tab pos="342900" algn="l"/>
                <a:tab pos="685800" algn="l"/>
                <a:tab pos="711200" algn="l"/>
                <a:tab pos="749300" algn="l"/>
                <a:tab pos="914400" algn="l"/>
                <a:tab pos="965200" algn="l"/>
                <a:tab pos="1384300" algn="l"/>
                <a:tab pos="1574800" algn="l"/>
              </a:tabLst>
              <a:defRPr/>
            </a:pPr>
            <a:r>
              <a:rPr kumimoji="0" lang="en-US" altLang="zh-CN"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不存在对应表项</a:t>
            </a:r>
            <a:endParaRPr kumimoji="0" lang="en-US" altLang="zh-CN"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400"/>
              </a:lnSpc>
              <a:spcBef>
                <a:spcPts val="0"/>
              </a:spcBef>
              <a:spcAft>
                <a:spcPts val="0"/>
              </a:spcAft>
              <a:buClrTx/>
              <a:buSzTx/>
              <a:buFontTx/>
              <a:buNone/>
              <a:tabLst>
                <a:tab pos="342900" algn="l"/>
                <a:tab pos="685800" algn="l"/>
                <a:tab pos="711200" algn="l"/>
                <a:tab pos="749300" algn="l"/>
                <a:tab pos="914400" algn="l"/>
                <a:tab pos="965200" algn="l"/>
                <a:tab pos="1384300" algn="l"/>
                <a:tab pos="1574800" algn="l"/>
              </a:tabLst>
              <a:defRPr/>
            </a:pPr>
            <a:r>
              <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泛洪，向除接收接口外所有接口转发该帧的副本。</a:t>
            </a:r>
            <a:endParaRPr kumimoji="0" lang="en-US" altLang="zh-CN" sz="20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箭头: 右 5"/>
          <p:cNvSpPr/>
          <p:nvPr/>
        </p:nvSpPr>
        <p:spPr>
          <a:xfrm>
            <a:off x="4562573" y="1468360"/>
            <a:ext cx="1323011" cy="44306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交换机示例</a:t>
            </a:r>
          </a:p>
        </p:txBody>
      </p:sp>
      <p:sp>
        <p:nvSpPr>
          <p:cNvPr id="11" name="Freeform 3"/>
          <p:cNvSpPr/>
          <p:nvPr/>
        </p:nvSpPr>
        <p:spPr>
          <a:xfrm>
            <a:off x="7743774" y="3191899"/>
            <a:ext cx="733425" cy="311150"/>
          </a:xfrm>
          <a:custGeom>
            <a:avLst/>
            <a:gdLst>
              <a:gd name="connsiteX0" fmla="*/ 6350 w 733425"/>
              <a:gd name="connsiteY0" fmla="*/ 6350 h 311150"/>
              <a:gd name="connsiteX1" fmla="*/ 727075 w 733425"/>
              <a:gd name="connsiteY1" fmla="*/ 304800 h 311150"/>
            </a:gdLst>
            <a:ahLst/>
            <a:cxnLst>
              <a:cxn ang="0">
                <a:pos x="connsiteX0" y="connsiteY0"/>
              </a:cxn>
              <a:cxn ang="1">
                <a:pos x="connsiteX1" y="connsiteY1"/>
              </a:cxn>
            </a:cxnLst>
            <a:rect l="l" t="t" r="r" b="b"/>
            <a:pathLst>
              <a:path w="733425" h="311150">
                <a:moveTo>
                  <a:pt x="6350" y="6350"/>
                </a:moveTo>
                <a:lnTo>
                  <a:pt x="727075" y="30480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 name="Freeform 3"/>
          <p:cNvSpPr/>
          <p:nvPr/>
        </p:nvSpPr>
        <p:spPr>
          <a:xfrm>
            <a:off x="8729548" y="2898275"/>
            <a:ext cx="22225" cy="517525"/>
          </a:xfrm>
          <a:custGeom>
            <a:avLst/>
            <a:gdLst>
              <a:gd name="connsiteX0" fmla="*/ 6350 w 22225"/>
              <a:gd name="connsiteY0" fmla="*/ 6350 h 517525"/>
              <a:gd name="connsiteX1" fmla="*/ 6350 w 22225"/>
              <a:gd name="connsiteY1" fmla="*/ 511175 h 517525"/>
            </a:gdLst>
            <a:ahLst/>
            <a:cxnLst>
              <a:cxn ang="0">
                <a:pos x="connsiteX0" y="connsiteY0"/>
              </a:cxn>
              <a:cxn ang="1">
                <a:pos x="connsiteX1" y="connsiteY1"/>
              </a:cxn>
            </a:cxnLst>
            <a:rect l="l" t="t" r="r" b="b"/>
            <a:pathLst>
              <a:path w="22225" h="517525">
                <a:moveTo>
                  <a:pt x="6350" y="6350"/>
                </a:moveTo>
                <a:lnTo>
                  <a:pt x="6350" y="51117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3"/>
          <p:cNvSpPr/>
          <p:nvPr/>
        </p:nvSpPr>
        <p:spPr>
          <a:xfrm>
            <a:off x="8920048" y="3022100"/>
            <a:ext cx="904875" cy="496823"/>
          </a:xfrm>
          <a:custGeom>
            <a:avLst/>
            <a:gdLst>
              <a:gd name="connsiteX0" fmla="*/ 898525 w 904875"/>
              <a:gd name="connsiteY0" fmla="*/ 6350 h 496823"/>
              <a:gd name="connsiteX1" fmla="*/ 6350 w 904875"/>
              <a:gd name="connsiteY1" fmla="*/ 490473 h 496823"/>
            </a:gdLst>
            <a:ahLst/>
            <a:cxnLst>
              <a:cxn ang="0">
                <a:pos x="connsiteX0" y="connsiteY0"/>
              </a:cxn>
              <a:cxn ang="1">
                <a:pos x="connsiteX1" y="connsiteY1"/>
              </a:cxn>
            </a:cxnLst>
            <a:rect l="l" t="t" r="r" b="b"/>
            <a:pathLst>
              <a:path w="904875" h="496823">
                <a:moveTo>
                  <a:pt x="898525" y="6350"/>
                </a:moveTo>
                <a:lnTo>
                  <a:pt x="6350" y="490473"/>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3"/>
          <p:cNvSpPr/>
          <p:nvPr/>
        </p:nvSpPr>
        <p:spPr>
          <a:xfrm>
            <a:off x="8729548" y="3631700"/>
            <a:ext cx="25400" cy="722248"/>
          </a:xfrm>
          <a:custGeom>
            <a:avLst/>
            <a:gdLst>
              <a:gd name="connsiteX0" fmla="*/ 6350 w 25400"/>
              <a:gd name="connsiteY0" fmla="*/ 715898 h 722248"/>
              <a:gd name="connsiteX1" fmla="*/ 19050 w 25400"/>
              <a:gd name="connsiteY1" fmla="*/ 6350 h 722248"/>
            </a:gdLst>
            <a:ahLst/>
            <a:cxnLst>
              <a:cxn ang="0">
                <a:pos x="connsiteX0" y="connsiteY0"/>
              </a:cxn>
              <a:cxn ang="1">
                <a:pos x="connsiteX1" y="connsiteY1"/>
              </a:cxn>
            </a:cxnLst>
            <a:rect l="l" t="t" r="r" b="b"/>
            <a:pathLst>
              <a:path w="25400" h="722248">
                <a:moveTo>
                  <a:pt x="6350" y="715898"/>
                </a:moveTo>
                <a:lnTo>
                  <a:pt x="19050"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3"/>
          <p:cNvSpPr/>
          <p:nvPr/>
        </p:nvSpPr>
        <p:spPr>
          <a:xfrm>
            <a:off x="7497648" y="3126811"/>
            <a:ext cx="233362" cy="112712"/>
          </a:xfrm>
          <a:custGeom>
            <a:avLst/>
            <a:gdLst>
              <a:gd name="connsiteX0" fmla="*/ 6350 w 233362"/>
              <a:gd name="connsiteY0" fmla="*/ 106362 h 112712"/>
              <a:gd name="connsiteX1" fmla="*/ 227012 w 233362"/>
              <a:gd name="connsiteY1" fmla="*/ 106362 h 112712"/>
              <a:gd name="connsiteX2" fmla="*/ 227012 w 233362"/>
              <a:gd name="connsiteY2" fmla="*/ 6350 h 112712"/>
              <a:gd name="connsiteX3" fmla="*/ 6350 w 233362"/>
              <a:gd name="connsiteY3" fmla="*/ 6350 h 112712"/>
              <a:gd name="connsiteX4" fmla="*/ 6350 w 233362"/>
              <a:gd name="connsiteY4" fmla="*/ 106362 h 1127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362" h="112712">
                <a:moveTo>
                  <a:pt x="6350" y="106362"/>
                </a:moveTo>
                <a:lnTo>
                  <a:pt x="227012" y="106362"/>
                </a:lnTo>
                <a:lnTo>
                  <a:pt x="227012" y="6350"/>
                </a:lnTo>
                <a:lnTo>
                  <a:pt x="6350" y="6350"/>
                </a:lnTo>
                <a:lnTo>
                  <a:pt x="6350" y="106362"/>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Freeform 3"/>
          <p:cNvSpPr/>
          <p:nvPr/>
        </p:nvSpPr>
        <p:spPr>
          <a:xfrm>
            <a:off x="9786823" y="2964886"/>
            <a:ext cx="177800" cy="122237"/>
          </a:xfrm>
          <a:custGeom>
            <a:avLst/>
            <a:gdLst>
              <a:gd name="connsiteX0" fmla="*/ 6350 w 177800"/>
              <a:gd name="connsiteY0" fmla="*/ 115887 h 122237"/>
              <a:gd name="connsiteX1" fmla="*/ 171450 w 177800"/>
              <a:gd name="connsiteY1" fmla="*/ 115887 h 122237"/>
              <a:gd name="connsiteX2" fmla="*/ 171450 w 177800"/>
              <a:gd name="connsiteY2" fmla="*/ 6350 h 122237"/>
              <a:gd name="connsiteX3" fmla="*/ 6350 w 177800"/>
              <a:gd name="connsiteY3" fmla="*/ 6350 h 122237"/>
              <a:gd name="connsiteX4" fmla="*/ 6350 w 177800"/>
              <a:gd name="connsiteY4" fmla="*/ 115887 h 12223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7800" h="122237">
                <a:moveTo>
                  <a:pt x="6350" y="115887"/>
                </a:moveTo>
                <a:lnTo>
                  <a:pt x="171450" y="115887"/>
                </a:lnTo>
                <a:lnTo>
                  <a:pt x="171450" y="6350"/>
                </a:lnTo>
                <a:lnTo>
                  <a:pt x="6350" y="6350"/>
                </a:lnTo>
                <a:lnTo>
                  <a:pt x="6350" y="115887"/>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Freeform 3"/>
          <p:cNvSpPr/>
          <p:nvPr/>
        </p:nvSpPr>
        <p:spPr>
          <a:xfrm>
            <a:off x="8670874" y="2731524"/>
            <a:ext cx="122235" cy="177800"/>
          </a:xfrm>
          <a:custGeom>
            <a:avLst/>
            <a:gdLst>
              <a:gd name="connsiteX0" fmla="*/ 6350 w 122235"/>
              <a:gd name="connsiteY0" fmla="*/ 171450 h 177800"/>
              <a:gd name="connsiteX1" fmla="*/ 115885 w 122235"/>
              <a:gd name="connsiteY1" fmla="*/ 171450 h 177800"/>
              <a:gd name="connsiteX2" fmla="*/ 115885 w 122235"/>
              <a:gd name="connsiteY2" fmla="*/ 6350 h 177800"/>
              <a:gd name="connsiteX3" fmla="*/ 6350 w 122235"/>
              <a:gd name="connsiteY3" fmla="*/ 6350 h 177800"/>
              <a:gd name="connsiteX4" fmla="*/ 6350 w 122235"/>
              <a:gd name="connsiteY4" fmla="*/ 171450 h 177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2235" h="177800">
                <a:moveTo>
                  <a:pt x="6350" y="171450"/>
                </a:moveTo>
                <a:lnTo>
                  <a:pt x="115885" y="171450"/>
                </a:lnTo>
                <a:lnTo>
                  <a:pt x="115885" y="6350"/>
                </a:lnTo>
                <a:lnTo>
                  <a:pt x="6350" y="6350"/>
                </a:lnTo>
                <a:lnTo>
                  <a:pt x="6350" y="171450"/>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Freeform 3"/>
          <p:cNvSpPr/>
          <p:nvPr/>
        </p:nvSpPr>
        <p:spPr>
          <a:xfrm>
            <a:off x="8670874" y="4306324"/>
            <a:ext cx="123825" cy="177800"/>
          </a:xfrm>
          <a:custGeom>
            <a:avLst/>
            <a:gdLst>
              <a:gd name="connsiteX0" fmla="*/ 6350 w 123825"/>
              <a:gd name="connsiteY0" fmla="*/ 171450 h 177800"/>
              <a:gd name="connsiteX1" fmla="*/ 117475 w 123825"/>
              <a:gd name="connsiteY1" fmla="*/ 171450 h 177800"/>
              <a:gd name="connsiteX2" fmla="*/ 117475 w 123825"/>
              <a:gd name="connsiteY2" fmla="*/ 6350 h 177800"/>
              <a:gd name="connsiteX3" fmla="*/ 6350 w 123825"/>
              <a:gd name="connsiteY3" fmla="*/ 6350 h 177800"/>
              <a:gd name="connsiteX4" fmla="*/ 6350 w 123825"/>
              <a:gd name="connsiteY4" fmla="*/ 171450 h 177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3825" h="177800">
                <a:moveTo>
                  <a:pt x="6350" y="171450"/>
                </a:moveTo>
                <a:lnTo>
                  <a:pt x="117475" y="171450"/>
                </a:lnTo>
                <a:lnTo>
                  <a:pt x="117475" y="6350"/>
                </a:lnTo>
                <a:lnTo>
                  <a:pt x="6350" y="6350"/>
                </a:lnTo>
                <a:lnTo>
                  <a:pt x="6350" y="171450"/>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Freeform 3"/>
          <p:cNvSpPr/>
          <p:nvPr/>
        </p:nvSpPr>
        <p:spPr>
          <a:xfrm>
            <a:off x="7481773" y="4011112"/>
            <a:ext cx="233362" cy="112712"/>
          </a:xfrm>
          <a:custGeom>
            <a:avLst/>
            <a:gdLst>
              <a:gd name="connsiteX0" fmla="*/ 6350 w 233362"/>
              <a:gd name="connsiteY0" fmla="*/ 106362 h 112712"/>
              <a:gd name="connsiteX1" fmla="*/ 227012 w 233362"/>
              <a:gd name="connsiteY1" fmla="*/ 106362 h 112712"/>
              <a:gd name="connsiteX2" fmla="*/ 227012 w 233362"/>
              <a:gd name="connsiteY2" fmla="*/ 6350 h 112712"/>
              <a:gd name="connsiteX3" fmla="*/ 6350 w 233362"/>
              <a:gd name="connsiteY3" fmla="*/ 6350 h 112712"/>
              <a:gd name="connsiteX4" fmla="*/ 6350 w 233362"/>
              <a:gd name="connsiteY4" fmla="*/ 106362 h 1127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362" h="112712">
                <a:moveTo>
                  <a:pt x="6350" y="106362"/>
                </a:moveTo>
                <a:lnTo>
                  <a:pt x="227012" y="106362"/>
                </a:lnTo>
                <a:lnTo>
                  <a:pt x="227012" y="6350"/>
                </a:lnTo>
                <a:lnTo>
                  <a:pt x="6350" y="6350"/>
                </a:lnTo>
                <a:lnTo>
                  <a:pt x="6350" y="106362"/>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Freeform 3"/>
          <p:cNvSpPr/>
          <p:nvPr/>
        </p:nvSpPr>
        <p:spPr>
          <a:xfrm>
            <a:off x="9656648" y="3861824"/>
            <a:ext cx="179387" cy="123825"/>
          </a:xfrm>
          <a:custGeom>
            <a:avLst/>
            <a:gdLst>
              <a:gd name="connsiteX0" fmla="*/ 6350 w 179387"/>
              <a:gd name="connsiteY0" fmla="*/ 117475 h 123825"/>
              <a:gd name="connsiteX1" fmla="*/ 173037 w 179387"/>
              <a:gd name="connsiteY1" fmla="*/ 117475 h 123825"/>
              <a:gd name="connsiteX2" fmla="*/ 173037 w 179387"/>
              <a:gd name="connsiteY2" fmla="*/ 6350 h 123825"/>
              <a:gd name="connsiteX3" fmla="*/ 6350 w 179387"/>
              <a:gd name="connsiteY3" fmla="*/ 6350 h 123825"/>
              <a:gd name="connsiteX4" fmla="*/ 6350 w 179387"/>
              <a:gd name="connsiteY4" fmla="*/ 117475 h 1238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9387" h="123825">
                <a:moveTo>
                  <a:pt x="6350" y="117475"/>
                </a:moveTo>
                <a:lnTo>
                  <a:pt x="173037" y="117475"/>
                </a:lnTo>
                <a:lnTo>
                  <a:pt x="173037" y="6350"/>
                </a:lnTo>
                <a:lnTo>
                  <a:pt x="6350" y="6350"/>
                </a:lnTo>
                <a:lnTo>
                  <a:pt x="6350" y="117475"/>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Freeform 3"/>
          <p:cNvSpPr/>
          <p:nvPr/>
        </p:nvSpPr>
        <p:spPr>
          <a:xfrm>
            <a:off x="7716723" y="3626874"/>
            <a:ext cx="757301" cy="463550"/>
          </a:xfrm>
          <a:custGeom>
            <a:avLst/>
            <a:gdLst>
              <a:gd name="connsiteX0" fmla="*/ 6350 w 757301"/>
              <a:gd name="connsiteY0" fmla="*/ 457200 h 463550"/>
              <a:gd name="connsiteX1" fmla="*/ 750951 w 757301"/>
              <a:gd name="connsiteY1" fmla="*/ 6350 h 463550"/>
            </a:gdLst>
            <a:ahLst/>
            <a:cxnLst>
              <a:cxn ang="0">
                <a:pos x="connsiteX0" y="connsiteY0"/>
              </a:cxn>
              <a:cxn ang="1">
                <a:pos x="connsiteX1" y="connsiteY1"/>
              </a:cxn>
            </a:cxnLst>
            <a:rect l="l" t="t" r="r" b="b"/>
            <a:pathLst>
              <a:path w="757301" h="463550">
                <a:moveTo>
                  <a:pt x="6350" y="457200"/>
                </a:moveTo>
                <a:lnTo>
                  <a:pt x="750951"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4" name="Freeform 3"/>
          <p:cNvSpPr/>
          <p:nvPr/>
        </p:nvSpPr>
        <p:spPr>
          <a:xfrm>
            <a:off x="9024823" y="3571247"/>
            <a:ext cx="658876" cy="350900"/>
          </a:xfrm>
          <a:custGeom>
            <a:avLst/>
            <a:gdLst>
              <a:gd name="connsiteX0" fmla="*/ 652526 w 658876"/>
              <a:gd name="connsiteY0" fmla="*/ 344551 h 350900"/>
              <a:gd name="connsiteX1" fmla="*/ 6350 w 658876"/>
              <a:gd name="connsiteY1" fmla="*/ 6350 h 350900"/>
            </a:gdLst>
            <a:ahLst/>
            <a:cxnLst>
              <a:cxn ang="0">
                <a:pos x="connsiteX0" y="connsiteY0"/>
              </a:cxn>
              <a:cxn ang="1">
                <a:pos x="connsiteX1" y="connsiteY1"/>
              </a:cxn>
            </a:cxnLst>
            <a:rect l="l" t="t" r="r" b="b"/>
            <a:pathLst>
              <a:path w="658876" h="350900">
                <a:moveTo>
                  <a:pt x="652526" y="344551"/>
                </a:moveTo>
                <a:lnTo>
                  <a:pt x="6350"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pic>
        <p:nvPicPr>
          <p:cNvPr id="25" name="Picture 3"/>
          <p:cNvPicPr>
            <a:picLocks noChangeAspect="1" noChangeArrowheads="1"/>
          </p:cNvPicPr>
          <p:nvPr/>
        </p:nvPicPr>
        <p:blipFill>
          <a:blip r:embed="rId3"/>
          <a:srcRect/>
          <a:stretch>
            <a:fillRect/>
          </a:stretch>
        </p:blipFill>
        <p:spPr bwMode="auto">
          <a:xfrm>
            <a:off x="8278698" y="2153674"/>
            <a:ext cx="889000" cy="774700"/>
          </a:xfrm>
          <a:prstGeom prst="rect">
            <a:avLst/>
          </a:prstGeom>
          <a:noFill/>
        </p:spPr>
      </p:pic>
      <p:pic>
        <p:nvPicPr>
          <p:cNvPr id="26" name="Picture 3"/>
          <p:cNvPicPr>
            <a:picLocks noChangeAspect="1" noChangeArrowheads="1"/>
          </p:cNvPicPr>
          <p:nvPr/>
        </p:nvPicPr>
        <p:blipFill>
          <a:blip r:embed="rId4"/>
          <a:srcRect/>
          <a:stretch>
            <a:fillRect/>
          </a:stretch>
        </p:blipFill>
        <p:spPr bwMode="auto">
          <a:xfrm>
            <a:off x="8431098" y="3334774"/>
            <a:ext cx="622300" cy="368300"/>
          </a:xfrm>
          <a:prstGeom prst="rect">
            <a:avLst/>
          </a:prstGeom>
          <a:noFill/>
        </p:spPr>
      </p:pic>
      <p:pic>
        <p:nvPicPr>
          <p:cNvPr id="27" name="Picture 3"/>
          <p:cNvPicPr>
            <a:picLocks noChangeAspect="1" noChangeArrowheads="1"/>
          </p:cNvPicPr>
          <p:nvPr/>
        </p:nvPicPr>
        <p:blipFill>
          <a:blip r:embed="rId5"/>
          <a:srcRect/>
          <a:stretch>
            <a:fillRect/>
          </a:stretch>
        </p:blipFill>
        <p:spPr bwMode="auto">
          <a:xfrm>
            <a:off x="8113598" y="4299974"/>
            <a:ext cx="876300" cy="863600"/>
          </a:xfrm>
          <a:prstGeom prst="rect">
            <a:avLst/>
          </a:prstGeom>
          <a:noFill/>
        </p:spPr>
      </p:pic>
      <p:pic>
        <p:nvPicPr>
          <p:cNvPr id="28" name="Picture 3"/>
          <p:cNvPicPr>
            <a:picLocks noChangeAspect="1" noChangeArrowheads="1"/>
          </p:cNvPicPr>
          <p:nvPr/>
        </p:nvPicPr>
        <p:blipFill>
          <a:blip r:embed="rId6"/>
          <a:srcRect/>
          <a:stretch>
            <a:fillRect/>
          </a:stretch>
        </p:blipFill>
        <p:spPr bwMode="auto">
          <a:xfrm>
            <a:off x="9586798" y="2687074"/>
            <a:ext cx="876300" cy="774700"/>
          </a:xfrm>
          <a:prstGeom prst="rect">
            <a:avLst/>
          </a:prstGeom>
          <a:noFill/>
        </p:spPr>
      </p:pic>
      <p:pic>
        <p:nvPicPr>
          <p:cNvPr id="29" name="Picture 3"/>
          <p:cNvPicPr>
            <a:picLocks noChangeAspect="1" noChangeArrowheads="1"/>
          </p:cNvPicPr>
          <p:nvPr/>
        </p:nvPicPr>
        <p:blipFill>
          <a:blip r:embed="rId7"/>
          <a:srcRect/>
          <a:stretch>
            <a:fillRect/>
          </a:stretch>
        </p:blipFill>
        <p:spPr bwMode="auto">
          <a:xfrm>
            <a:off x="9459798" y="3588774"/>
            <a:ext cx="876300" cy="762000"/>
          </a:xfrm>
          <a:prstGeom prst="rect">
            <a:avLst/>
          </a:prstGeom>
          <a:noFill/>
        </p:spPr>
      </p:pic>
      <p:sp>
        <p:nvSpPr>
          <p:cNvPr id="30" name="TextBox 1"/>
          <p:cNvSpPr txBox="1"/>
          <p:nvPr/>
        </p:nvSpPr>
        <p:spPr>
          <a:xfrm>
            <a:off x="10132898" y="2394974"/>
            <a:ext cx="215900" cy="329899"/>
          </a:xfrm>
          <a:prstGeom prst="rect">
            <a:avLst/>
          </a:prstGeom>
          <a:noFill/>
        </p:spPr>
        <p:txBody>
          <a:bodyPr wrap="squar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31" name="TextBox 1"/>
          <p:cNvSpPr txBox="1"/>
          <p:nvPr/>
        </p:nvSpPr>
        <p:spPr>
          <a:xfrm>
            <a:off x="9891598" y="4350774"/>
            <a:ext cx="215900" cy="329899"/>
          </a:xfrm>
          <a:prstGeom prst="rect">
            <a:avLst/>
          </a:prstGeom>
          <a:noFill/>
        </p:spPr>
        <p:txBody>
          <a:bodyPr wrap="squar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32" name="TextBox 1"/>
          <p:cNvSpPr txBox="1"/>
          <p:nvPr/>
        </p:nvSpPr>
        <p:spPr>
          <a:xfrm>
            <a:off x="7148398" y="2521974"/>
            <a:ext cx="495300" cy="2226250"/>
          </a:xfrm>
          <a:prstGeom prst="rect">
            <a:avLst/>
          </a:prstGeom>
          <a:noFill/>
        </p:spPr>
        <p:txBody>
          <a:bodyPr wrap="square" lIns="0" tIns="0" rIns="0" rtlCol="0">
            <a:spAutoFit/>
          </a:bodyPr>
          <a:lstStyle/>
          <a:p>
            <a:pPr marL="0" marR="0" lvl="0" indent="0" algn="l" defTabSz="914400" rtl="0" eaLnBrk="1" fontAlgn="auto" latinLnBrk="0" hangingPunct="1">
              <a:lnSpc>
                <a:spcPts val="2500"/>
              </a:lnSpc>
              <a:spcBef>
                <a:spcPts val="0"/>
              </a:spcBef>
              <a:spcAft>
                <a:spcPts val="0"/>
              </a:spcAft>
              <a:buClrTx/>
              <a:buSzTx/>
              <a:buFontTx/>
              <a:buNone/>
              <a:tabLst>
                <a:tab pos="127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0" i="0" u="none" strike="noStrike" kern="1200" cap="none" spc="0" normalizeH="0" baseline="0" noProof="0" dirty="0">
                <a:ln>
                  <a:noFill/>
                </a:ln>
                <a:solidFill>
                  <a:srgbClr val="163794"/>
                </a:solidFill>
                <a:effectLst/>
                <a:uLnTx/>
                <a:uFillTx/>
                <a:latin typeface="MS PGothic" panose="020B0600070205080204" pitchFamily="34" charset="-128"/>
                <a:ea typeface="宋体" panose="02010600030101010101" pitchFamily="2" charset="-122"/>
                <a:cs typeface="MS PGothic" panose="020B0600070205080204" pitchFamily="34" charset="-128"/>
              </a:rPr>
              <a:t>’</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2500"/>
              </a:lnSpc>
              <a:spcBef>
                <a:spcPts val="0"/>
              </a:spcBef>
              <a:spcAft>
                <a:spcPts val="0"/>
              </a:spcAft>
              <a:buClrTx/>
              <a:buSzTx/>
              <a:buFontTx/>
              <a:buNone/>
              <a:tabLst>
                <a:tab pos="127000" algn="l"/>
              </a:tabLst>
              <a:defRPr/>
            </a:pP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kern="1200" cap="none" spc="0" normalizeH="0" baseline="0" noProof="0" dirty="0">
                <a:ln>
                  <a:noFill/>
                </a:ln>
                <a:solidFill>
                  <a:srgbClr val="163794"/>
                </a:solidFill>
                <a:effectLst/>
                <a:uLnTx/>
                <a:uFillTx/>
                <a:latin typeface="MS PGothic" panose="020B0600070205080204" pitchFamily="34" charset="-128"/>
                <a:ea typeface="宋体" panose="02010600030101010101" pitchFamily="2" charset="-122"/>
                <a:cs typeface="MS PGothic" panose="020B0600070205080204" pitchFamily="34" charset="-128"/>
              </a:rPr>
              <a:t>’</a:t>
            </a:r>
          </a:p>
        </p:txBody>
      </p:sp>
      <p:sp>
        <p:nvSpPr>
          <p:cNvPr id="33" name="TextBox 1"/>
          <p:cNvSpPr txBox="1"/>
          <p:nvPr/>
        </p:nvSpPr>
        <p:spPr>
          <a:xfrm>
            <a:off x="7859598" y="1950474"/>
            <a:ext cx="1423467" cy="3573863"/>
          </a:xfrm>
          <a:prstGeom prst="rect">
            <a:avLst/>
          </a:prstGeom>
          <a:noFill/>
        </p:spPr>
        <p:txBody>
          <a:bodyPr wrap="squar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p>
          <a:p>
            <a:pPr marL="0" marR="0" lvl="0" indent="0" algn="l" defTabSz="914400" rtl="0" eaLnBrk="1" fontAlgn="auto" latinLnBrk="0" hangingPunct="1">
              <a:lnSpc>
                <a:spcPts val="38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p>
          <a:p>
            <a:pPr marL="0" marR="0" lvl="0" indent="0" algn="l" defTabSz="914400" rtl="0" eaLnBrk="1" fontAlgn="auto" latinLnBrk="0" hangingPunct="1">
              <a:lnSpc>
                <a:spcPts val="18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p>
          <a:p>
            <a:pPr marL="0" marR="0" lvl="0" indent="0" algn="l" defTabSz="914400" rtl="0" eaLnBrk="1" fontAlgn="auto" latinLnBrk="0" hangingPunct="1">
              <a:lnSpc>
                <a:spcPts val="27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3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0" i="0" u="none" strike="noStrike" kern="1200" cap="none" spc="0" normalizeH="0" baseline="0" noProof="0" dirty="0">
                <a:ln>
                  <a:noFill/>
                </a:ln>
                <a:solidFill>
                  <a:srgbClr val="163794"/>
                </a:solidFill>
                <a:effectLst/>
                <a:uLnTx/>
                <a:uFillTx/>
                <a:latin typeface="MS PGothic" panose="020B0600070205080204" pitchFamily="34" charset="-128"/>
                <a:ea typeface="宋体" panose="02010600030101010101" pitchFamily="2" charset="-122"/>
                <a:cs typeface="MS PGothic" panose="020B0600070205080204" pitchFamily="34" charset="-128"/>
              </a:rPr>
              <a:t>’</a:t>
            </a:r>
          </a:p>
        </p:txBody>
      </p:sp>
      <p:sp>
        <p:nvSpPr>
          <p:cNvPr id="34" name="文本框 33"/>
          <p:cNvSpPr txBox="1"/>
          <p:nvPr/>
        </p:nvSpPr>
        <p:spPr>
          <a:xfrm>
            <a:off x="8469198" y="2941074"/>
            <a:ext cx="2476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35" name="Picture 3"/>
          <p:cNvPicPr>
            <a:picLocks noChangeAspect="1" noChangeArrowheads="1"/>
          </p:cNvPicPr>
          <p:nvPr/>
        </p:nvPicPr>
        <p:blipFill>
          <a:blip r:embed="rId8"/>
          <a:srcRect/>
          <a:stretch>
            <a:fillRect/>
          </a:stretch>
        </p:blipFill>
        <p:spPr bwMode="auto">
          <a:xfrm>
            <a:off x="6792798" y="2750574"/>
            <a:ext cx="939800" cy="723900"/>
          </a:xfrm>
          <a:prstGeom prst="rect">
            <a:avLst/>
          </a:prstGeom>
          <a:noFill/>
        </p:spPr>
      </p:pic>
      <p:pic>
        <p:nvPicPr>
          <p:cNvPr id="36" name="Picture 3"/>
          <p:cNvPicPr>
            <a:picLocks noChangeAspect="1" noChangeArrowheads="1"/>
          </p:cNvPicPr>
          <p:nvPr/>
        </p:nvPicPr>
        <p:blipFill>
          <a:blip r:embed="rId9"/>
          <a:srcRect/>
          <a:stretch>
            <a:fillRect/>
          </a:stretch>
        </p:blipFill>
        <p:spPr bwMode="auto">
          <a:xfrm>
            <a:off x="6780098" y="3639574"/>
            <a:ext cx="939800" cy="711200"/>
          </a:xfrm>
          <a:prstGeom prst="rect">
            <a:avLst/>
          </a:prstGeom>
          <a:noFill/>
        </p:spPr>
      </p:pic>
      <p:grpSp>
        <p:nvGrpSpPr>
          <p:cNvPr id="6" name="组合 5"/>
          <p:cNvGrpSpPr/>
          <p:nvPr/>
        </p:nvGrpSpPr>
        <p:grpSpPr>
          <a:xfrm>
            <a:off x="9131947" y="1800423"/>
            <a:ext cx="1408176" cy="344487"/>
            <a:chOff x="6002734" y="1896544"/>
            <a:chExt cx="1408176" cy="344487"/>
          </a:xfrm>
        </p:grpSpPr>
        <p:sp>
          <p:nvSpPr>
            <p:cNvPr id="37" name="Freeform 3"/>
            <p:cNvSpPr/>
            <p:nvPr/>
          </p:nvSpPr>
          <p:spPr>
            <a:xfrm>
              <a:off x="6009084" y="1913942"/>
              <a:ext cx="1395476" cy="263525"/>
            </a:xfrm>
            <a:custGeom>
              <a:avLst/>
              <a:gdLst>
                <a:gd name="connsiteX0" fmla="*/ 0 w 1395476"/>
                <a:gd name="connsiteY0" fmla="*/ 263525 h 263525"/>
                <a:gd name="connsiteX1" fmla="*/ 1395476 w 1395476"/>
                <a:gd name="connsiteY1" fmla="*/ 263525 h 263525"/>
                <a:gd name="connsiteX2" fmla="*/ 1395476 w 1395476"/>
                <a:gd name="connsiteY2" fmla="*/ 0 h 263525"/>
                <a:gd name="connsiteX3" fmla="*/ 0 w 1395476"/>
                <a:gd name="connsiteY3" fmla="*/ 0 h 263525"/>
                <a:gd name="connsiteX4" fmla="*/ 0 w 1395476"/>
                <a:gd name="connsiteY4" fmla="*/ 263525 h 2635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95476" h="263525">
                  <a:moveTo>
                    <a:pt x="0" y="263525"/>
                  </a:moveTo>
                  <a:lnTo>
                    <a:pt x="1395476" y="263525"/>
                  </a:lnTo>
                  <a:lnTo>
                    <a:pt x="1395476" y="0"/>
                  </a:lnTo>
                  <a:lnTo>
                    <a:pt x="0" y="0"/>
                  </a:lnTo>
                  <a:lnTo>
                    <a:pt x="0" y="263525"/>
                  </a:lnTo>
                </a:path>
              </a:pathLst>
            </a:custGeom>
            <a:solidFill>
              <a:srgbClr val="3333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Freeform 3"/>
            <p:cNvSpPr/>
            <p:nvPr/>
          </p:nvSpPr>
          <p:spPr>
            <a:xfrm>
              <a:off x="6002734" y="1907592"/>
              <a:ext cx="1408176" cy="276225"/>
            </a:xfrm>
            <a:custGeom>
              <a:avLst/>
              <a:gdLst>
                <a:gd name="connsiteX0" fmla="*/ 6350 w 1408176"/>
                <a:gd name="connsiteY0" fmla="*/ 269875 h 276225"/>
                <a:gd name="connsiteX1" fmla="*/ 1401826 w 1408176"/>
                <a:gd name="connsiteY1" fmla="*/ 269875 h 276225"/>
                <a:gd name="connsiteX2" fmla="*/ 1401826 w 1408176"/>
                <a:gd name="connsiteY2" fmla="*/ 6350 h 276225"/>
                <a:gd name="connsiteX3" fmla="*/ 6350 w 1408176"/>
                <a:gd name="connsiteY3" fmla="*/ 6350 h 276225"/>
                <a:gd name="connsiteX4" fmla="*/ 6350 w 1408176"/>
                <a:gd name="connsiteY4" fmla="*/ 269875 h 2762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8176" h="276225">
                  <a:moveTo>
                    <a:pt x="6350" y="269875"/>
                  </a:moveTo>
                  <a:lnTo>
                    <a:pt x="1401826" y="269875"/>
                  </a:lnTo>
                  <a:lnTo>
                    <a:pt x="1401826" y="6350"/>
                  </a:lnTo>
                  <a:lnTo>
                    <a:pt x="6350" y="6350"/>
                  </a:lnTo>
                  <a:lnTo>
                    <a:pt x="6350" y="26987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Freeform 3"/>
            <p:cNvSpPr/>
            <p:nvPr/>
          </p:nvSpPr>
          <p:spPr>
            <a:xfrm>
              <a:off x="6264608" y="1896544"/>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0" name="Freeform 3"/>
            <p:cNvSpPr/>
            <p:nvPr/>
          </p:nvSpPr>
          <p:spPr>
            <a:xfrm>
              <a:off x="6550358" y="1904417"/>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3" name="TextBox 1"/>
            <p:cNvSpPr txBox="1"/>
            <p:nvPr/>
          </p:nvSpPr>
          <p:spPr>
            <a:xfrm>
              <a:off x="6049828" y="1951208"/>
              <a:ext cx="448841" cy="289823"/>
            </a:xfrm>
            <a:prstGeom prst="rect">
              <a:avLst/>
            </a:prstGeom>
            <a:noFill/>
          </p:spPr>
          <p:txBody>
            <a:bodyPr wrap="square" lIns="0" tIns="0" rIns="0" rtlCol="0">
              <a:spAutoFit/>
            </a:bodyPr>
            <a:lstStyle/>
            <a:p>
              <a:pPr marL="0" marR="0" lvl="0" indent="0" algn="l" defTabSz="914400" rtl="0" eaLnBrk="1" fontAlgn="auto" latinLnBrk="0" hangingPunct="1">
                <a:lnSpc>
                  <a:spcPts val="19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0" i="0" u="none" strike="noStrike" kern="1200" cap="none" spc="0" normalizeH="0" baseline="0" noProof="0" dirty="0">
                  <a:ln>
                    <a:noFill/>
                  </a:ln>
                  <a:solidFill>
                    <a:srgbClr val="FFFFFF"/>
                  </a:solidFill>
                  <a:effectLst/>
                  <a:uLnTx/>
                  <a:uFillTx/>
                  <a:latin typeface="MS PGothic" panose="020B0600070205080204" pitchFamily="34" charset="-128"/>
                  <a:ea typeface="宋体" panose="02010600030101010101" pitchFamily="2" charset="-122"/>
                  <a:cs typeface="MS PGothic" panose="020B0600070205080204" pitchFamily="34" charset="-128"/>
                </a:rPr>
                <a:t>’</a:t>
              </a: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p>
          </p:txBody>
        </p:sp>
      </p:grpSp>
      <p:sp>
        <p:nvSpPr>
          <p:cNvPr id="44" name="TextBox 1"/>
          <p:cNvSpPr txBox="1"/>
          <p:nvPr/>
        </p:nvSpPr>
        <p:spPr>
          <a:xfrm>
            <a:off x="675107" y="1169424"/>
            <a:ext cx="4254500" cy="4838700"/>
          </a:xfrm>
          <a:prstGeom prst="rect">
            <a:avLst/>
          </a:prstGeom>
          <a:noFill/>
        </p:spPr>
        <p:txBody>
          <a:bodyPr wrap="none" lIns="0" tIns="0" rIns="0" rtlCol="0">
            <a:spAutoFit/>
          </a:bodyPr>
          <a:lstStyle/>
          <a:p>
            <a:pPr marL="0" marR="0" lvl="0" indent="0" algn="l" defTabSz="914400" rtl="0" eaLnBrk="1" fontAlgn="auto" latinLnBrk="0" hangingPunct="1">
              <a:lnSpc>
                <a:spcPts val="3000"/>
              </a:lnSpc>
              <a:spcBef>
                <a:spcPts val="0"/>
              </a:spcBef>
              <a:spcAft>
                <a:spcPts val="0"/>
              </a:spcAft>
              <a:buClrTx/>
              <a:buSzTx/>
              <a:buFontTx/>
              <a:buNone/>
              <a:tabLst>
                <a:tab pos="342900" algn="l"/>
                <a:tab pos="457200" algn="l"/>
                <a:tab pos="736600" algn="l"/>
              </a:tabLst>
              <a:defRPr/>
            </a:pPr>
            <a:r>
              <a:rPr kumimoji="0" lang="en-US" altLang="zh-CN" sz="2795"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主机利用独享(dedicated)</a:t>
            </a:r>
          </a:p>
          <a:p>
            <a:pPr marL="0" marR="0" lvl="0" indent="0" algn="l" defTabSz="914400" rtl="0" eaLnBrk="1" fontAlgn="auto" latinLnBrk="0" hangingPunct="1">
              <a:lnSpc>
                <a:spcPts val="3100"/>
              </a:lnSpc>
              <a:spcBef>
                <a:spcPts val="0"/>
              </a:spcBef>
              <a:spcAft>
                <a:spcPts val="0"/>
              </a:spcAft>
              <a:buClrTx/>
              <a:buSzTx/>
              <a:buFontTx/>
              <a:buNone/>
              <a:tabLst>
                <a:tab pos="342900" algn="l"/>
                <a:tab pos="457200" algn="l"/>
                <a:tab pos="736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链路直接连接交换机</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200"/>
              </a:lnSpc>
              <a:spcBef>
                <a:spcPts val="0"/>
              </a:spcBef>
              <a:spcAft>
                <a:spcPts val="0"/>
              </a:spcAft>
              <a:buClrTx/>
              <a:buSzTx/>
              <a:buFontTx/>
              <a:buNone/>
              <a:tabLst>
                <a:tab pos="342900" algn="l"/>
                <a:tab pos="457200" algn="l"/>
                <a:tab pos="736600" algn="l"/>
              </a:tabLst>
              <a:defRPr/>
            </a:pPr>
            <a:r>
              <a:rPr kumimoji="0" lang="en-US" altLang="zh-CN" sz="2795"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交换机缓存帧</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100"/>
              </a:lnSpc>
              <a:spcBef>
                <a:spcPts val="0"/>
              </a:spcBef>
              <a:spcAft>
                <a:spcPts val="0"/>
              </a:spcAft>
              <a:buClrTx/>
              <a:buSzTx/>
              <a:buFontTx/>
              <a:buNone/>
              <a:tabLst>
                <a:tab pos="342900" algn="l"/>
                <a:tab pos="457200" algn="l"/>
                <a:tab pos="736600" algn="l"/>
              </a:tabLst>
              <a:defRPr/>
            </a:pPr>
            <a:r>
              <a:rPr kumimoji="0" lang="en-US" altLang="zh-CN" sz="2795"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交换机在每段链路上利用</a:t>
            </a:r>
          </a:p>
          <a:p>
            <a:pPr marL="0" marR="0" lvl="0" indent="0" algn="l" defTabSz="914400" rtl="0" eaLnBrk="1" fontAlgn="auto" latinLnBrk="0" hangingPunct="1">
              <a:lnSpc>
                <a:spcPts val="3200"/>
              </a:lnSpc>
              <a:spcBef>
                <a:spcPts val="0"/>
              </a:spcBef>
              <a:spcAft>
                <a:spcPts val="0"/>
              </a:spcAft>
              <a:buClrTx/>
              <a:buSzTx/>
              <a:buFontTx/>
              <a:buNone/>
              <a:tabLst>
                <a:tab pos="342900" algn="l"/>
                <a:tab pos="457200" algn="l"/>
                <a:tab pos="736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CSMA/CD收发帧，但无</a:t>
            </a:r>
          </a:p>
          <a:p>
            <a:pPr marL="0" marR="0" lvl="0" indent="0" algn="l" defTabSz="914400" rtl="0" eaLnBrk="1" fontAlgn="auto" latinLnBrk="0" hangingPunct="1">
              <a:lnSpc>
                <a:spcPts val="3100"/>
              </a:lnSpc>
              <a:spcBef>
                <a:spcPts val="0"/>
              </a:spcBef>
              <a:spcAft>
                <a:spcPts val="0"/>
              </a:spcAft>
              <a:buClrTx/>
              <a:buSzTx/>
              <a:buFontTx/>
              <a:buNone/>
              <a:tabLst>
                <a:tab pos="342900" algn="l"/>
                <a:tab pos="457200" algn="l"/>
                <a:tab pos="736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冲突，且可以全双工</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2700"/>
              </a:lnSpc>
              <a:spcBef>
                <a:spcPts val="0"/>
              </a:spcBef>
              <a:spcAft>
                <a:spcPts val="0"/>
              </a:spcAft>
              <a:buClrTx/>
              <a:buSzTx/>
              <a:buFontTx/>
              <a:buNone/>
              <a:tabLst>
                <a:tab pos="342900" algn="l"/>
                <a:tab pos="457200" algn="l"/>
                <a:tab pos="736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009999"/>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每段链路一个独立的冲突</a:t>
            </a:r>
          </a:p>
          <a:p>
            <a:pPr marL="0" marR="0" lvl="0" indent="0" algn="l" defTabSz="914400" rtl="0" eaLnBrk="1" fontAlgn="auto" latinLnBrk="0" hangingPunct="1">
              <a:lnSpc>
                <a:spcPts val="2600"/>
              </a:lnSpc>
              <a:spcBef>
                <a:spcPts val="0"/>
              </a:spcBef>
              <a:spcAft>
                <a:spcPts val="0"/>
              </a:spcAft>
              <a:buClrTx/>
              <a:buSzTx/>
              <a:buFontTx/>
              <a:buNone/>
              <a:tabLst>
                <a:tab pos="342900" algn="l"/>
                <a:tab pos="457200" algn="l"/>
                <a:tab pos="736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域</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100"/>
              </a:lnSpc>
              <a:spcBef>
                <a:spcPts val="0"/>
              </a:spcBef>
              <a:spcAft>
                <a:spcPts val="0"/>
              </a:spcAft>
              <a:buClrTx/>
              <a:buSzTx/>
              <a:buFontTx/>
              <a:buNone/>
              <a:tabLst>
                <a:tab pos="342900" algn="l"/>
                <a:tab pos="457200" algn="l"/>
                <a:tab pos="736600" algn="l"/>
              </a:tabLst>
              <a:defRPr/>
            </a:pPr>
            <a:r>
              <a:rPr kumimoji="0" lang="en-US" altLang="zh-CN" sz="28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8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交换(switching):</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A-A’与</a:t>
            </a:r>
          </a:p>
          <a:p>
            <a:pPr marL="0" marR="0" lvl="0" indent="0" algn="l" defTabSz="914400" rtl="0" eaLnBrk="1" fontAlgn="auto" latinLnBrk="0" hangingPunct="1">
              <a:lnSpc>
                <a:spcPts val="3300"/>
              </a:lnSpc>
              <a:spcBef>
                <a:spcPts val="0"/>
              </a:spcBef>
              <a:spcAft>
                <a:spcPts val="0"/>
              </a:spcAft>
              <a:buClrTx/>
              <a:buSzTx/>
              <a:buFontTx/>
              <a:buNone/>
              <a:tabLst>
                <a:tab pos="342900" algn="l"/>
                <a:tab pos="457200" algn="l"/>
                <a:tab pos="736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B-B’的传输可以同时进</a:t>
            </a:r>
          </a:p>
          <a:p>
            <a:pPr marL="0" marR="0" lvl="0" indent="0" algn="l" defTabSz="914400" rtl="0" eaLnBrk="1" fontAlgn="auto" latinLnBrk="0" hangingPunct="1">
              <a:lnSpc>
                <a:spcPts val="3100"/>
              </a:lnSpc>
              <a:spcBef>
                <a:spcPts val="0"/>
              </a:spcBef>
              <a:spcAft>
                <a:spcPts val="0"/>
              </a:spcAft>
              <a:buClrTx/>
              <a:buSzTx/>
              <a:buFontTx/>
              <a:buNone/>
              <a:tabLst>
                <a:tab pos="342900" algn="l"/>
                <a:tab pos="457200" algn="l"/>
                <a:tab pos="736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795"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行，没有冲突</a:t>
            </a:r>
          </a:p>
        </p:txBody>
      </p:sp>
      <p:grpSp>
        <p:nvGrpSpPr>
          <p:cNvPr id="45" name="组合 44"/>
          <p:cNvGrpSpPr/>
          <p:nvPr/>
        </p:nvGrpSpPr>
        <p:grpSpPr>
          <a:xfrm>
            <a:off x="9370898" y="3838177"/>
            <a:ext cx="1408176" cy="344487"/>
            <a:chOff x="6002734" y="1896544"/>
            <a:chExt cx="1408176" cy="344487"/>
          </a:xfrm>
        </p:grpSpPr>
        <p:sp>
          <p:nvSpPr>
            <p:cNvPr id="46" name="Freeform 3"/>
            <p:cNvSpPr/>
            <p:nvPr/>
          </p:nvSpPr>
          <p:spPr>
            <a:xfrm>
              <a:off x="6009084" y="1913942"/>
              <a:ext cx="1395476" cy="263525"/>
            </a:xfrm>
            <a:custGeom>
              <a:avLst/>
              <a:gdLst>
                <a:gd name="connsiteX0" fmla="*/ 0 w 1395476"/>
                <a:gd name="connsiteY0" fmla="*/ 263525 h 263525"/>
                <a:gd name="connsiteX1" fmla="*/ 1395476 w 1395476"/>
                <a:gd name="connsiteY1" fmla="*/ 263525 h 263525"/>
                <a:gd name="connsiteX2" fmla="*/ 1395476 w 1395476"/>
                <a:gd name="connsiteY2" fmla="*/ 0 h 263525"/>
                <a:gd name="connsiteX3" fmla="*/ 0 w 1395476"/>
                <a:gd name="connsiteY3" fmla="*/ 0 h 263525"/>
                <a:gd name="connsiteX4" fmla="*/ 0 w 1395476"/>
                <a:gd name="connsiteY4" fmla="*/ 263525 h 2635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95476" h="263525">
                  <a:moveTo>
                    <a:pt x="0" y="263525"/>
                  </a:moveTo>
                  <a:lnTo>
                    <a:pt x="1395476" y="263525"/>
                  </a:lnTo>
                  <a:lnTo>
                    <a:pt x="1395476" y="0"/>
                  </a:lnTo>
                  <a:lnTo>
                    <a:pt x="0" y="0"/>
                  </a:lnTo>
                  <a:lnTo>
                    <a:pt x="0" y="263525"/>
                  </a:lnTo>
                </a:path>
              </a:pathLst>
            </a:custGeom>
            <a:solidFill>
              <a:srgbClr val="3333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Freeform 3"/>
            <p:cNvSpPr/>
            <p:nvPr/>
          </p:nvSpPr>
          <p:spPr>
            <a:xfrm>
              <a:off x="6002734" y="1907592"/>
              <a:ext cx="1408176" cy="276225"/>
            </a:xfrm>
            <a:custGeom>
              <a:avLst/>
              <a:gdLst>
                <a:gd name="connsiteX0" fmla="*/ 6350 w 1408176"/>
                <a:gd name="connsiteY0" fmla="*/ 269875 h 276225"/>
                <a:gd name="connsiteX1" fmla="*/ 1401826 w 1408176"/>
                <a:gd name="connsiteY1" fmla="*/ 269875 h 276225"/>
                <a:gd name="connsiteX2" fmla="*/ 1401826 w 1408176"/>
                <a:gd name="connsiteY2" fmla="*/ 6350 h 276225"/>
                <a:gd name="connsiteX3" fmla="*/ 6350 w 1408176"/>
                <a:gd name="connsiteY3" fmla="*/ 6350 h 276225"/>
                <a:gd name="connsiteX4" fmla="*/ 6350 w 1408176"/>
                <a:gd name="connsiteY4" fmla="*/ 269875 h 2762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8176" h="276225">
                  <a:moveTo>
                    <a:pt x="6350" y="269875"/>
                  </a:moveTo>
                  <a:lnTo>
                    <a:pt x="1401826" y="269875"/>
                  </a:lnTo>
                  <a:lnTo>
                    <a:pt x="1401826" y="6350"/>
                  </a:lnTo>
                  <a:lnTo>
                    <a:pt x="6350" y="6350"/>
                  </a:lnTo>
                  <a:lnTo>
                    <a:pt x="6350" y="26987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Freeform 3"/>
            <p:cNvSpPr/>
            <p:nvPr/>
          </p:nvSpPr>
          <p:spPr>
            <a:xfrm>
              <a:off x="6264608" y="1896544"/>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Freeform 3"/>
            <p:cNvSpPr/>
            <p:nvPr/>
          </p:nvSpPr>
          <p:spPr>
            <a:xfrm>
              <a:off x="6550358" y="1904417"/>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0" name="TextBox 1"/>
            <p:cNvSpPr txBox="1"/>
            <p:nvPr/>
          </p:nvSpPr>
          <p:spPr>
            <a:xfrm>
              <a:off x="6049828" y="1951208"/>
              <a:ext cx="448841" cy="289823"/>
            </a:xfrm>
            <a:prstGeom prst="rect">
              <a:avLst/>
            </a:prstGeom>
            <a:noFill/>
          </p:spPr>
          <p:txBody>
            <a:bodyPr wrap="square" lIns="0" tIns="0" rIns="0" rtlCol="0">
              <a:spAutoFit/>
            </a:bodyPr>
            <a:lstStyle/>
            <a:p>
              <a:pPr marL="0" marR="0" lvl="0" indent="0" algn="l" defTabSz="914400" rtl="0" eaLnBrk="1" fontAlgn="auto" latinLnBrk="0" hangingPunct="1">
                <a:lnSpc>
                  <a:spcPts val="19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1800" b="0" i="0" u="none" strike="noStrike" kern="1200" cap="none" spc="0" normalizeH="0" baseline="0" noProof="0" dirty="0">
                  <a:ln>
                    <a:noFill/>
                  </a:ln>
                  <a:solidFill>
                    <a:srgbClr val="FFFFFF"/>
                  </a:solidFill>
                  <a:effectLst/>
                  <a:uLnTx/>
                  <a:uFillTx/>
                  <a:latin typeface="MS PGothic" panose="020B0600070205080204" pitchFamily="34" charset="-128"/>
                  <a:ea typeface="宋体" panose="02010600030101010101" pitchFamily="2" charset="-122"/>
                  <a:cs typeface="MS PGothic" panose="020B0600070205080204" pitchFamily="34" charset="-128"/>
                </a:rPr>
                <a:t>’</a:t>
              </a: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p>
          </p:txBody>
        </p:sp>
      </p:grpSp>
      <p:grpSp>
        <p:nvGrpSpPr>
          <p:cNvPr id="51" name="组合 50"/>
          <p:cNvGrpSpPr/>
          <p:nvPr/>
        </p:nvGrpSpPr>
        <p:grpSpPr>
          <a:xfrm>
            <a:off x="9439923" y="2766943"/>
            <a:ext cx="1408176" cy="344487"/>
            <a:chOff x="6002734" y="1896544"/>
            <a:chExt cx="1408176" cy="344487"/>
          </a:xfrm>
        </p:grpSpPr>
        <p:sp>
          <p:nvSpPr>
            <p:cNvPr id="52" name="Freeform 3"/>
            <p:cNvSpPr/>
            <p:nvPr/>
          </p:nvSpPr>
          <p:spPr>
            <a:xfrm>
              <a:off x="6009084" y="1913942"/>
              <a:ext cx="1395476" cy="263525"/>
            </a:xfrm>
            <a:custGeom>
              <a:avLst/>
              <a:gdLst>
                <a:gd name="connsiteX0" fmla="*/ 0 w 1395476"/>
                <a:gd name="connsiteY0" fmla="*/ 263525 h 263525"/>
                <a:gd name="connsiteX1" fmla="*/ 1395476 w 1395476"/>
                <a:gd name="connsiteY1" fmla="*/ 263525 h 263525"/>
                <a:gd name="connsiteX2" fmla="*/ 1395476 w 1395476"/>
                <a:gd name="connsiteY2" fmla="*/ 0 h 263525"/>
                <a:gd name="connsiteX3" fmla="*/ 0 w 1395476"/>
                <a:gd name="connsiteY3" fmla="*/ 0 h 263525"/>
                <a:gd name="connsiteX4" fmla="*/ 0 w 1395476"/>
                <a:gd name="connsiteY4" fmla="*/ 263525 h 2635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95476" h="263525">
                  <a:moveTo>
                    <a:pt x="0" y="263525"/>
                  </a:moveTo>
                  <a:lnTo>
                    <a:pt x="1395476" y="263525"/>
                  </a:lnTo>
                  <a:lnTo>
                    <a:pt x="1395476" y="0"/>
                  </a:lnTo>
                  <a:lnTo>
                    <a:pt x="0" y="0"/>
                  </a:lnTo>
                  <a:lnTo>
                    <a:pt x="0" y="263525"/>
                  </a:lnTo>
                </a:path>
              </a:pathLst>
            </a:custGeom>
            <a:solidFill>
              <a:srgbClr val="3333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Freeform 3"/>
            <p:cNvSpPr/>
            <p:nvPr/>
          </p:nvSpPr>
          <p:spPr>
            <a:xfrm>
              <a:off x="6002734" y="1907592"/>
              <a:ext cx="1408176" cy="276225"/>
            </a:xfrm>
            <a:custGeom>
              <a:avLst/>
              <a:gdLst>
                <a:gd name="connsiteX0" fmla="*/ 6350 w 1408176"/>
                <a:gd name="connsiteY0" fmla="*/ 269875 h 276225"/>
                <a:gd name="connsiteX1" fmla="*/ 1401826 w 1408176"/>
                <a:gd name="connsiteY1" fmla="*/ 269875 h 276225"/>
                <a:gd name="connsiteX2" fmla="*/ 1401826 w 1408176"/>
                <a:gd name="connsiteY2" fmla="*/ 6350 h 276225"/>
                <a:gd name="connsiteX3" fmla="*/ 6350 w 1408176"/>
                <a:gd name="connsiteY3" fmla="*/ 6350 h 276225"/>
                <a:gd name="connsiteX4" fmla="*/ 6350 w 1408176"/>
                <a:gd name="connsiteY4" fmla="*/ 269875 h 2762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8176" h="276225">
                  <a:moveTo>
                    <a:pt x="6350" y="269875"/>
                  </a:moveTo>
                  <a:lnTo>
                    <a:pt x="1401826" y="269875"/>
                  </a:lnTo>
                  <a:lnTo>
                    <a:pt x="1401826" y="6350"/>
                  </a:lnTo>
                  <a:lnTo>
                    <a:pt x="6350" y="6350"/>
                  </a:lnTo>
                  <a:lnTo>
                    <a:pt x="6350" y="26987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Freeform 3"/>
            <p:cNvSpPr/>
            <p:nvPr/>
          </p:nvSpPr>
          <p:spPr>
            <a:xfrm>
              <a:off x="6264608" y="1896544"/>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5" name="Freeform 3"/>
            <p:cNvSpPr/>
            <p:nvPr/>
          </p:nvSpPr>
          <p:spPr>
            <a:xfrm>
              <a:off x="6550358" y="1904417"/>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6" name="TextBox 1"/>
            <p:cNvSpPr txBox="1"/>
            <p:nvPr/>
          </p:nvSpPr>
          <p:spPr>
            <a:xfrm>
              <a:off x="6049828" y="1951208"/>
              <a:ext cx="448841" cy="289823"/>
            </a:xfrm>
            <a:prstGeom prst="rect">
              <a:avLst/>
            </a:prstGeom>
            <a:noFill/>
          </p:spPr>
          <p:txBody>
            <a:bodyPr wrap="square" lIns="0" tIns="0" rIns="0" rtlCol="0">
              <a:spAutoFit/>
            </a:bodyPr>
            <a:lstStyle/>
            <a:p>
              <a:pPr marL="0" marR="0" lvl="0" indent="0" algn="l" defTabSz="914400" rtl="0" eaLnBrk="1" fontAlgn="auto" latinLnBrk="0" hangingPunct="1">
                <a:lnSpc>
                  <a:spcPts val="19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0" i="0" u="none" strike="noStrike" kern="1200" cap="none" spc="0" normalizeH="0" baseline="0" noProof="0" dirty="0">
                  <a:ln>
                    <a:noFill/>
                  </a:ln>
                  <a:solidFill>
                    <a:srgbClr val="FFFFFF"/>
                  </a:solidFill>
                  <a:effectLst/>
                  <a:uLnTx/>
                  <a:uFillTx/>
                  <a:latin typeface="MS PGothic" panose="020B0600070205080204" pitchFamily="34" charset="-128"/>
                  <a:ea typeface="宋体" panose="02010600030101010101" pitchFamily="2" charset="-122"/>
                  <a:cs typeface="MS PGothic" panose="020B0600070205080204" pitchFamily="34" charset="-128"/>
                </a:rPr>
                <a:t>’</a:t>
              </a: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0 L -0.08776 0.17963 " pathEditMode="relative" rAng="0" ptsTypes="AA">
                                      <p:cBhvr>
                                        <p:cTn id="6" dur="2000" fill="hold"/>
                                        <p:tgtEl>
                                          <p:spTgt spid="6"/>
                                        </p:tgtEl>
                                        <p:attrNameLst>
                                          <p:attrName>ppt_x</p:attrName>
                                          <p:attrName>ppt_y</p:attrName>
                                        </p:attrNameLst>
                                      </p:cBhvr>
                                      <p:rCtr x="-4388" y="898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8776 0.17963 L -0.08958 0.39491 " pathEditMode="relative" rAng="0" ptsTypes="AA">
                                      <p:cBhvr>
                                        <p:cTn id="10" dur="2000" fill="hold"/>
                                        <p:tgtEl>
                                          <p:spTgt spid="6"/>
                                        </p:tgtEl>
                                        <p:attrNameLst>
                                          <p:attrName>ppt_x</p:attrName>
                                          <p:attrName>ppt_y</p:attrName>
                                        </p:attrNameLst>
                                      </p:cBhvr>
                                      <p:rCtr x="-91" y="1076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04167E-6 -2.22222E-6 L -0.11588 0.09838 " pathEditMode="relative" rAng="0" ptsTypes="AA">
                                      <p:cBhvr>
                                        <p:cTn id="14" dur="2000" fill="hold"/>
                                        <p:tgtEl>
                                          <p:spTgt spid="51"/>
                                        </p:tgtEl>
                                        <p:attrNameLst>
                                          <p:attrName>ppt_x</p:attrName>
                                          <p:attrName>ppt_y</p:attrName>
                                        </p:attrNameLst>
                                      </p:cBhvr>
                                      <p:rCtr x="-5794" y="4907"/>
                                    </p:animMotion>
                                  </p:childTnLst>
                                </p:cTn>
                              </p:par>
                              <p:par>
                                <p:cTn id="15" presetID="42" presetClass="path" presetSubtype="0" accel="50000" decel="50000" fill="hold" nodeType="withEffect">
                                  <p:stCondLst>
                                    <p:cond delay="0"/>
                                  </p:stCondLst>
                                  <p:childTnLst>
                                    <p:animMotion origin="layout" path="M -2.08333E-6 -2.22222E-6 L -0.11029 -0.05787 " pathEditMode="relative" rAng="0" ptsTypes="AA">
                                      <p:cBhvr>
                                        <p:cTn id="16" dur="2000" fill="hold"/>
                                        <p:tgtEl>
                                          <p:spTgt spid="45"/>
                                        </p:tgtEl>
                                        <p:attrNameLst>
                                          <p:attrName>ppt_x</p:attrName>
                                          <p:attrName>ppt_y</p:attrName>
                                        </p:attrNameLst>
                                      </p:cBhvr>
                                      <p:rCtr x="-5391" y="-2801"/>
                                    </p:animMotion>
                                  </p:childTnLst>
                                </p:cTn>
                              </p:par>
                            </p:childTnLst>
                          </p:cTn>
                        </p:par>
                        <p:par>
                          <p:cTn id="17" fill="hold">
                            <p:stCondLst>
                              <p:cond delay="2000"/>
                            </p:stCondLst>
                            <p:childTnLst>
                              <p:par>
                                <p:cTn id="18" presetID="42" presetClass="path" presetSubtype="0" accel="50000" decel="50000" fill="hold" nodeType="afterEffect">
                                  <p:stCondLst>
                                    <p:cond delay="0"/>
                                  </p:stCondLst>
                                  <p:childTnLst>
                                    <p:animMotion origin="layout" path="M -0.11588 0.09838 L -0.23164 0.16806 " pathEditMode="relative" rAng="0" ptsTypes="AA">
                                      <p:cBhvr>
                                        <p:cTn id="19" dur="2000" fill="hold"/>
                                        <p:tgtEl>
                                          <p:spTgt spid="51"/>
                                        </p:tgtEl>
                                        <p:attrNameLst>
                                          <p:attrName>ppt_x</p:attrName>
                                          <p:attrName>ppt_y</p:attrName>
                                        </p:attrNameLst>
                                      </p:cBhvr>
                                      <p:rCtr x="-5794" y="3472"/>
                                    </p:animMotion>
                                  </p:childTnLst>
                                </p:cTn>
                              </p:par>
                              <p:par>
                                <p:cTn id="20" presetID="42" presetClass="path" presetSubtype="0" accel="50000" decel="50000" fill="hold" nodeType="withEffect">
                                  <p:stCondLst>
                                    <p:cond delay="0"/>
                                  </p:stCondLst>
                                  <p:childTnLst>
                                    <p:animMotion origin="layout" path="M -0.11029 -0.05787 L -0.21888 -0.15486 " pathEditMode="relative" rAng="0" ptsTypes="AA">
                                      <p:cBhvr>
                                        <p:cTn id="21" dur="2000" fill="hold"/>
                                        <p:tgtEl>
                                          <p:spTgt spid="45"/>
                                        </p:tgtEl>
                                        <p:attrNameLst>
                                          <p:attrName>ppt_x</p:attrName>
                                          <p:attrName>ppt_y</p:attrName>
                                        </p:attrNameLst>
                                      </p:cBhvr>
                                      <p:rCtr x="-5586" y="-5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交换表自学习</a:t>
            </a:r>
          </a:p>
        </p:txBody>
      </p:sp>
      <p:pic>
        <p:nvPicPr>
          <p:cNvPr id="11" name="图片 10"/>
          <p:cNvPicPr>
            <a:picLocks noChangeAspect="1"/>
          </p:cNvPicPr>
          <p:nvPr/>
        </p:nvPicPr>
        <p:blipFill>
          <a:blip r:embed="rId3"/>
          <a:stretch>
            <a:fillRect/>
          </a:stretch>
        </p:blipFill>
        <p:spPr>
          <a:xfrm>
            <a:off x="531164" y="1257937"/>
            <a:ext cx="4196699" cy="4566996"/>
          </a:xfrm>
          <a:prstGeom prst="rect">
            <a:avLst/>
          </a:prstGeom>
        </p:spPr>
      </p:pic>
      <p:sp>
        <p:nvSpPr>
          <p:cNvPr id="14" name="Freeform 3"/>
          <p:cNvSpPr/>
          <p:nvPr/>
        </p:nvSpPr>
        <p:spPr>
          <a:xfrm>
            <a:off x="7743774" y="3191899"/>
            <a:ext cx="733425" cy="311150"/>
          </a:xfrm>
          <a:custGeom>
            <a:avLst/>
            <a:gdLst>
              <a:gd name="connsiteX0" fmla="*/ 6350 w 733425"/>
              <a:gd name="connsiteY0" fmla="*/ 6350 h 311150"/>
              <a:gd name="connsiteX1" fmla="*/ 727075 w 733425"/>
              <a:gd name="connsiteY1" fmla="*/ 304800 h 311150"/>
            </a:gdLst>
            <a:ahLst/>
            <a:cxnLst>
              <a:cxn ang="0">
                <a:pos x="connsiteX0" y="connsiteY0"/>
              </a:cxn>
              <a:cxn ang="1">
                <a:pos x="connsiteX1" y="connsiteY1"/>
              </a:cxn>
            </a:cxnLst>
            <a:rect l="l" t="t" r="r" b="b"/>
            <a:pathLst>
              <a:path w="733425" h="311150">
                <a:moveTo>
                  <a:pt x="6350" y="6350"/>
                </a:moveTo>
                <a:lnTo>
                  <a:pt x="727075" y="30480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3"/>
          <p:cNvSpPr/>
          <p:nvPr/>
        </p:nvSpPr>
        <p:spPr>
          <a:xfrm>
            <a:off x="8729548" y="2898275"/>
            <a:ext cx="22225" cy="517525"/>
          </a:xfrm>
          <a:custGeom>
            <a:avLst/>
            <a:gdLst>
              <a:gd name="connsiteX0" fmla="*/ 6350 w 22225"/>
              <a:gd name="connsiteY0" fmla="*/ 6350 h 517525"/>
              <a:gd name="connsiteX1" fmla="*/ 6350 w 22225"/>
              <a:gd name="connsiteY1" fmla="*/ 511175 h 517525"/>
            </a:gdLst>
            <a:ahLst/>
            <a:cxnLst>
              <a:cxn ang="0">
                <a:pos x="connsiteX0" y="connsiteY0"/>
              </a:cxn>
              <a:cxn ang="1">
                <a:pos x="connsiteX1" y="connsiteY1"/>
              </a:cxn>
            </a:cxnLst>
            <a:rect l="l" t="t" r="r" b="b"/>
            <a:pathLst>
              <a:path w="22225" h="517525">
                <a:moveTo>
                  <a:pt x="6350" y="6350"/>
                </a:moveTo>
                <a:lnTo>
                  <a:pt x="6350" y="51117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3"/>
          <p:cNvSpPr/>
          <p:nvPr/>
        </p:nvSpPr>
        <p:spPr>
          <a:xfrm>
            <a:off x="8920048" y="3022100"/>
            <a:ext cx="904875" cy="496823"/>
          </a:xfrm>
          <a:custGeom>
            <a:avLst/>
            <a:gdLst>
              <a:gd name="connsiteX0" fmla="*/ 898525 w 904875"/>
              <a:gd name="connsiteY0" fmla="*/ 6350 h 496823"/>
              <a:gd name="connsiteX1" fmla="*/ 6350 w 904875"/>
              <a:gd name="connsiteY1" fmla="*/ 490473 h 496823"/>
            </a:gdLst>
            <a:ahLst/>
            <a:cxnLst>
              <a:cxn ang="0">
                <a:pos x="connsiteX0" y="connsiteY0"/>
              </a:cxn>
              <a:cxn ang="1">
                <a:pos x="connsiteX1" y="connsiteY1"/>
              </a:cxn>
            </a:cxnLst>
            <a:rect l="l" t="t" r="r" b="b"/>
            <a:pathLst>
              <a:path w="904875" h="496823">
                <a:moveTo>
                  <a:pt x="898525" y="6350"/>
                </a:moveTo>
                <a:lnTo>
                  <a:pt x="6350" y="490473"/>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3"/>
          <p:cNvSpPr/>
          <p:nvPr/>
        </p:nvSpPr>
        <p:spPr>
          <a:xfrm>
            <a:off x="8729548" y="3631700"/>
            <a:ext cx="25400" cy="722248"/>
          </a:xfrm>
          <a:custGeom>
            <a:avLst/>
            <a:gdLst>
              <a:gd name="connsiteX0" fmla="*/ 6350 w 25400"/>
              <a:gd name="connsiteY0" fmla="*/ 715898 h 722248"/>
              <a:gd name="connsiteX1" fmla="*/ 19050 w 25400"/>
              <a:gd name="connsiteY1" fmla="*/ 6350 h 722248"/>
            </a:gdLst>
            <a:ahLst/>
            <a:cxnLst>
              <a:cxn ang="0">
                <a:pos x="connsiteX0" y="connsiteY0"/>
              </a:cxn>
              <a:cxn ang="1">
                <a:pos x="connsiteX1" y="connsiteY1"/>
              </a:cxn>
            </a:cxnLst>
            <a:rect l="l" t="t" r="r" b="b"/>
            <a:pathLst>
              <a:path w="25400" h="722248">
                <a:moveTo>
                  <a:pt x="6350" y="715898"/>
                </a:moveTo>
                <a:lnTo>
                  <a:pt x="19050"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3"/>
          <p:cNvSpPr/>
          <p:nvPr/>
        </p:nvSpPr>
        <p:spPr>
          <a:xfrm>
            <a:off x="7497648" y="3126811"/>
            <a:ext cx="233362" cy="112712"/>
          </a:xfrm>
          <a:custGeom>
            <a:avLst/>
            <a:gdLst>
              <a:gd name="connsiteX0" fmla="*/ 6350 w 233362"/>
              <a:gd name="connsiteY0" fmla="*/ 106362 h 112712"/>
              <a:gd name="connsiteX1" fmla="*/ 227012 w 233362"/>
              <a:gd name="connsiteY1" fmla="*/ 106362 h 112712"/>
              <a:gd name="connsiteX2" fmla="*/ 227012 w 233362"/>
              <a:gd name="connsiteY2" fmla="*/ 6350 h 112712"/>
              <a:gd name="connsiteX3" fmla="*/ 6350 w 233362"/>
              <a:gd name="connsiteY3" fmla="*/ 6350 h 112712"/>
              <a:gd name="connsiteX4" fmla="*/ 6350 w 233362"/>
              <a:gd name="connsiteY4" fmla="*/ 106362 h 1127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362" h="112712">
                <a:moveTo>
                  <a:pt x="6350" y="106362"/>
                </a:moveTo>
                <a:lnTo>
                  <a:pt x="227012" y="106362"/>
                </a:lnTo>
                <a:lnTo>
                  <a:pt x="227012" y="6350"/>
                </a:lnTo>
                <a:lnTo>
                  <a:pt x="6350" y="6350"/>
                </a:lnTo>
                <a:lnTo>
                  <a:pt x="6350" y="106362"/>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Freeform 3"/>
          <p:cNvSpPr/>
          <p:nvPr/>
        </p:nvSpPr>
        <p:spPr>
          <a:xfrm>
            <a:off x="9786823" y="2964886"/>
            <a:ext cx="177800" cy="122237"/>
          </a:xfrm>
          <a:custGeom>
            <a:avLst/>
            <a:gdLst>
              <a:gd name="connsiteX0" fmla="*/ 6350 w 177800"/>
              <a:gd name="connsiteY0" fmla="*/ 115887 h 122237"/>
              <a:gd name="connsiteX1" fmla="*/ 171450 w 177800"/>
              <a:gd name="connsiteY1" fmla="*/ 115887 h 122237"/>
              <a:gd name="connsiteX2" fmla="*/ 171450 w 177800"/>
              <a:gd name="connsiteY2" fmla="*/ 6350 h 122237"/>
              <a:gd name="connsiteX3" fmla="*/ 6350 w 177800"/>
              <a:gd name="connsiteY3" fmla="*/ 6350 h 122237"/>
              <a:gd name="connsiteX4" fmla="*/ 6350 w 177800"/>
              <a:gd name="connsiteY4" fmla="*/ 115887 h 12223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7800" h="122237">
                <a:moveTo>
                  <a:pt x="6350" y="115887"/>
                </a:moveTo>
                <a:lnTo>
                  <a:pt x="171450" y="115887"/>
                </a:lnTo>
                <a:lnTo>
                  <a:pt x="171450" y="6350"/>
                </a:lnTo>
                <a:lnTo>
                  <a:pt x="6350" y="6350"/>
                </a:lnTo>
                <a:lnTo>
                  <a:pt x="6350" y="115887"/>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Freeform 3"/>
          <p:cNvSpPr/>
          <p:nvPr/>
        </p:nvSpPr>
        <p:spPr>
          <a:xfrm>
            <a:off x="8670874" y="2731524"/>
            <a:ext cx="122235" cy="177800"/>
          </a:xfrm>
          <a:custGeom>
            <a:avLst/>
            <a:gdLst>
              <a:gd name="connsiteX0" fmla="*/ 6350 w 122235"/>
              <a:gd name="connsiteY0" fmla="*/ 171450 h 177800"/>
              <a:gd name="connsiteX1" fmla="*/ 115885 w 122235"/>
              <a:gd name="connsiteY1" fmla="*/ 171450 h 177800"/>
              <a:gd name="connsiteX2" fmla="*/ 115885 w 122235"/>
              <a:gd name="connsiteY2" fmla="*/ 6350 h 177800"/>
              <a:gd name="connsiteX3" fmla="*/ 6350 w 122235"/>
              <a:gd name="connsiteY3" fmla="*/ 6350 h 177800"/>
              <a:gd name="connsiteX4" fmla="*/ 6350 w 122235"/>
              <a:gd name="connsiteY4" fmla="*/ 171450 h 177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2235" h="177800">
                <a:moveTo>
                  <a:pt x="6350" y="171450"/>
                </a:moveTo>
                <a:lnTo>
                  <a:pt x="115885" y="171450"/>
                </a:lnTo>
                <a:lnTo>
                  <a:pt x="115885" y="6350"/>
                </a:lnTo>
                <a:lnTo>
                  <a:pt x="6350" y="6350"/>
                </a:lnTo>
                <a:lnTo>
                  <a:pt x="6350" y="171450"/>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Freeform 3"/>
          <p:cNvSpPr/>
          <p:nvPr/>
        </p:nvSpPr>
        <p:spPr>
          <a:xfrm>
            <a:off x="8670874" y="4306324"/>
            <a:ext cx="123825" cy="177800"/>
          </a:xfrm>
          <a:custGeom>
            <a:avLst/>
            <a:gdLst>
              <a:gd name="connsiteX0" fmla="*/ 6350 w 123825"/>
              <a:gd name="connsiteY0" fmla="*/ 171450 h 177800"/>
              <a:gd name="connsiteX1" fmla="*/ 117475 w 123825"/>
              <a:gd name="connsiteY1" fmla="*/ 171450 h 177800"/>
              <a:gd name="connsiteX2" fmla="*/ 117475 w 123825"/>
              <a:gd name="connsiteY2" fmla="*/ 6350 h 177800"/>
              <a:gd name="connsiteX3" fmla="*/ 6350 w 123825"/>
              <a:gd name="connsiteY3" fmla="*/ 6350 h 177800"/>
              <a:gd name="connsiteX4" fmla="*/ 6350 w 123825"/>
              <a:gd name="connsiteY4" fmla="*/ 171450 h 177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23825" h="177800">
                <a:moveTo>
                  <a:pt x="6350" y="171450"/>
                </a:moveTo>
                <a:lnTo>
                  <a:pt x="117475" y="171450"/>
                </a:lnTo>
                <a:lnTo>
                  <a:pt x="117475" y="6350"/>
                </a:lnTo>
                <a:lnTo>
                  <a:pt x="6350" y="6350"/>
                </a:lnTo>
                <a:lnTo>
                  <a:pt x="6350" y="171450"/>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Freeform 3"/>
          <p:cNvSpPr/>
          <p:nvPr/>
        </p:nvSpPr>
        <p:spPr>
          <a:xfrm>
            <a:off x="7481773" y="4011112"/>
            <a:ext cx="233362" cy="112712"/>
          </a:xfrm>
          <a:custGeom>
            <a:avLst/>
            <a:gdLst>
              <a:gd name="connsiteX0" fmla="*/ 6350 w 233362"/>
              <a:gd name="connsiteY0" fmla="*/ 106362 h 112712"/>
              <a:gd name="connsiteX1" fmla="*/ 227012 w 233362"/>
              <a:gd name="connsiteY1" fmla="*/ 106362 h 112712"/>
              <a:gd name="connsiteX2" fmla="*/ 227012 w 233362"/>
              <a:gd name="connsiteY2" fmla="*/ 6350 h 112712"/>
              <a:gd name="connsiteX3" fmla="*/ 6350 w 233362"/>
              <a:gd name="connsiteY3" fmla="*/ 6350 h 112712"/>
              <a:gd name="connsiteX4" fmla="*/ 6350 w 233362"/>
              <a:gd name="connsiteY4" fmla="*/ 106362 h 11271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362" h="112712">
                <a:moveTo>
                  <a:pt x="6350" y="106362"/>
                </a:moveTo>
                <a:lnTo>
                  <a:pt x="227012" y="106362"/>
                </a:lnTo>
                <a:lnTo>
                  <a:pt x="227012" y="6350"/>
                </a:lnTo>
                <a:lnTo>
                  <a:pt x="6350" y="6350"/>
                </a:lnTo>
                <a:lnTo>
                  <a:pt x="6350" y="106362"/>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Freeform 3"/>
          <p:cNvSpPr/>
          <p:nvPr/>
        </p:nvSpPr>
        <p:spPr>
          <a:xfrm>
            <a:off x="9656648" y="3861824"/>
            <a:ext cx="179387" cy="123825"/>
          </a:xfrm>
          <a:custGeom>
            <a:avLst/>
            <a:gdLst>
              <a:gd name="connsiteX0" fmla="*/ 6350 w 179387"/>
              <a:gd name="connsiteY0" fmla="*/ 117475 h 123825"/>
              <a:gd name="connsiteX1" fmla="*/ 173037 w 179387"/>
              <a:gd name="connsiteY1" fmla="*/ 117475 h 123825"/>
              <a:gd name="connsiteX2" fmla="*/ 173037 w 179387"/>
              <a:gd name="connsiteY2" fmla="*/ 6350 h 123825"/>
              <a:gd name="connsiteX3" fmla="*/ 6350 w 179387"/>
              <a:gd name="connsiteY3" fmla="*/ 6350 h 123825"/>
              <a:gd name="connsiteX4" fmla="*/ 6350 w 179387"/>
              <a:gd name="connsiteY4" fmla="*/ 117475 h 1238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79387" h="123825">
                <a:moveTo>
                  <a:pt x="6350" y="117475"/>
                </a:moveTo>
                <a:lnTo>
                  <a:pt x="173037" y="117475"/>
                </a:lnTo>
                <a:lnTo>
                  <a:pt x="173037" y="6350"/>
                </a:lnTo>
                <a:lnTo>
                  <a:pt x="6350" y="6350"/>
                </a:lnTo>
                <a:lnTo>
                  <a:pt x="6350" y="117475"/>
                </a:lnTo>
              </a:path>
            </a:pathLst>
          </a:custGeom>
          <a:solidFill>
            <a:srgbClr val="000000">
              <a:alpha val="0"/>
            </a:srgbClr>
          </a:solidFill>
          <a:ln w="12700">
            <a:solidFill>
              <a:srgbClr val="008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Freeform 3"/>
          <p:cNvSpPr/>
          <p:nvPr/>
        </p:nvSpPr>
        <p:spPr>
          <a:xfrm>
            <a:off x="7716723" y="3626874"/>
            <a:ext cx="757301" cy="463550"/>
          </a:xfrm>
          <a:custGeom>
            <a:avLst/>
            <a:gdLst>
              <a:gd name="connsiteX0" fmla="*/ 6350 w 757301"/>
              <a:gd name="connsiteY0" fmla="*/ 457200 h 463550"/>
              <a:gd name="connsiteX1" fmla="*/ 750951 w 757301"/>
              <a:gd name="connsiteY1" fmla="*/ 6350 h 463550"/>
            </a:gdLst>
            <a:ahLst/>
            <a:cxnLst>
              <a:cxn ang="0">
                <a:pos x="connsiteX0" y="connsiteY0"/>
              </a:cxn>
              <a:cxn ang="1">
                <a:pos x="connsiteX1" y="connsiteY1"/>
              </a:cxn>
            </a:cxnLst>
            <a:rect l="l" t="t" r="r" b="b"/>
            <a:pathLst>
              <a:path w="757301" h="463550">
                <a:moveTo>
                  <a:pt x="6350" y="457200"/>
                </a:moveTo>
                <a:lnTo>
                  <a:pt x="750951"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 name="Freeform 3"/>
          <p:cNvSpPr/>
          <p:nvPr/>
        </p:nvSpPr>
        <p:spPr>
          <a:xfrm>
            <a:off x="9024823" y="3571247"/>
            <a:ext cx="658876" cy="350900"/>
          </a:xfrm>
          <a:custGeom>
            <a:avLst/>
            <a:gdLst>
              <a:gd name="connsiteX0" fmla="*/ 652526 w 658876"/>
              <a:gd name="connsiteY0" fmla="*/ 344551 h 350900"/>
              <a:gd name="connsiteX1" fmla="*/ 6350 w 658876"/>
              <a:gd name="connsiteY1" fmla="*/ 6350 h 350900"/>
            </a:gdLst>
            <a:ahLst/>
            <a:cxnLst>
              <a:cxn ang="0">
                <a:pos x="connsiteX0" y="connsiteY0"/>
              </a:cxn>
              <a:cxn ang="1">
                <a:pos x="connsiteX1" y="connsiteY1"/>
              </a:cxn>
            </a:cxnLst>
            <a:rect l="l" t="t" r="r" b="b"/>
            <a:pathLst>
              <a:path w="658876" h="350900">
                <a:moveTo>
                  <a:pt x="652526" y="344551"/>
                </a:moveTo>
                <a:lnTo>
                  <a:pt x="6350"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pic>
        <p:nvPicPr>
          <p:cNvPr id="26" name="Picture 3"/>
          <p:cNvPicPr>
            <a:picLocks noChangeAspect="1" noChangeArrowheads="1"/>
          </p:cNvPicPr>
          <p:nvPr/>
        </p:nvPicPr>
        <p:blipFill>
          <a:blip r:embed="rId4"/>
          <a:srcRect/>
          <a:stretch>
            <a:fillRect/>
          </a:stretch>
        </p:blipFill>
        <p:spPr bwMode="auto">
          <a:xfrm>
            <a:off x="8278698" y="2153674"/>
            <a:ext cx="889000" cy="774700"/>
          </a:xfrm>
          <a:prstGeom prst="rect">
            <a:avLst/>
          </a:prstGeom>
          <a:noFill/>
        </p:spPr>
      </p:pic>
      <p:pic>
        <p:nvPicPr>
          <p:cNvPr id="27" name="Picture 3"/>
          <p:cNvPicPr>
            <a:picLocks noChangeAspect="1" noChangeArrowheads="1"/>
          </p:cNvPicPr>
          <p:nvPr/>
        </p:nvPicPr>
        <p:blipFill>
          <a:blip r:embed="rId5"/>
          <a:srcRect/>
          <a:stretch>
            <a:fillRect/>
          </a:stretch>
        </p:blipFill>
        <p:spPr bwMode="auto">
          <a:xfrm>
            <a:off x="8431098" y="3334774"/>
            <a:ext cx="622300" cy="368300"/>
          </a:xfrm>
          <a:prstGeom prst="rect">
            <a:avLst/>
          </a:prstGeom>
          <a:noFill/>
        </p:spPr>
      </p:pic>
      <p:pic>
        <p:nvPicPr>
          <p:cNvPr id="28" name="Picture 3"/>
          <p:cNvPicPr>
            <a:picLocks noChangeAspect="1" noChangeArrowheads="1"/>
          </p:cNvPicPr>
          <p:nvPr/>
        </p:nvPicPr>
        <p:blipFill>
          <a:blip r:embed="rId6"/>
          <a:srcRect/>
          <a:stretch>
            <a:fillRect/>
          </a:stretch>
        </p:blipFill>
        <p:spPr bwMode="auto">
          <a:xfrm>
            <a:off x="8113598" y="4299974"/>
            <a:ext cx="876300" cy="863600"/>
          </a:xfrm>
          <a:prstGeom prst="rect">
            <a:avLst/>
          </a:prstGeom>
          <a:noFill/>
        </p:spPr>
      </p:pic>
      <p:pic>
        <p:nvPicPr>
          <p:cNvPr id="29" name="Picture 3"/>
          <p:cNvPicPr>
            <a:picLocks noChangeAspect="1" noChangeArrowheads="1"/>
          </p:cNvPicPr>
          <p:nvPr/>
        </p:nvPicPr>
        <p:blipFill>
          <a:blip r:embed="rId7"/>
          <a:srcRect/>
          <a:stretch>
            <a:fillRect/>
          </a:stretch>
        </p:blipFill>
        <p:spPr bwMode="auto">
          <a:xfrm>
            <a:off x="9586798" y="2687074"/>
            <a:ext cx="876300" cy="774700"/>
          </a:xfrm>
          <a:prstGeom prst="rect">
            <a:avLst/>
          </a:prstGeom>
          <a:noFill/>
        </p:spPr>
      </p:pic>
      <p:pic>
        <p:nvPicPr>
          <p:cNvPr id="30" name="Picture 3"/>
          <p:cNvPicPr>
            <a:picLocks noChangeAspect="1" noChangeArrowheads="1"/>
          </p:cNvPicPr>
          <p:nvPr/>
        </p:nvPicPr>
        <p:blipFill>
          <a:blip r:embed="rId8"/>
          <a:srcRect/>
          <a:stretch>
            <a:fillRect/>
          </a:stretch>
        </p:blipFill>
        <p:spPr bwMode="auto">
          <a:xfrm>
            <a:off x="9459798" y="3588774"/>
            <a:ext cx="876300" cy="762000"/>
          </a:xfrm>
          <a:prstGeom prst="rect">
            <a:avLst/>
          </a:prstGeom>
          <a:noFill/>
        </p:spPr>
      </p:pic>
      <p:sp>
        <p:nvSpPr>
          <p:cNvPr id="31" name="TextBox 1"/>
          <p:cNvSpPr txBox="1"/>
          <p:nvPr/>
        </p:nvSpPr>
        <p:spPr>
          <a:xfrm>
            <a:off x="10132898" y="2394974"/>
            <a:ext cx="215900" cy="329899"/>
          </a:xfrm>
          <a:prstGeom prst="rect">
            <a:avLst/>
          </a:prstGeom>
          <a:noFill/>
        </p:spPr>
        <p:txBody>
          <a:bodyPr wrap="squar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32" name="TextBox 1"/>
          <p:cNvSpPr txBox="1"/>
          <p:nvPr/>
        </p:nvSpPr>
        <p:spPr>
          <a:xfrm>
            <a:off x="9891598" y="4350774"/>
            <a:ext cx="215900" cy="329899"/>
          </a:xfrm>
          <a:prstGeom prst="rect">
            <a:avLst/>
          </a:prstGeom>
          <a:noFill/>
        </p:spPr>
        <p:txBody>
          <a:bodyPr wrap="squar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33" name="TextBox 1"/>
          <p:cNvSpPr txBox="1"/>
          <p:nvPr/>
        </p:nvSpPr>
        <p:spPr>
          <a:xfrm>
            <a:off x="7148398" y="2521974"/>
            <a:ext cx="495300" cy="2226250"/>
          </a:xfrm>
          <a:prstGeom prst="rect">
            <a:avLst/>
          </a:prstGeom>
          <a:noFill/>
        </p:spPr>
        <p:txBody>
          <a:bodyPr wrap="square" lIns="0" tIns="0" rIns="0" rtlCol="0">
            <a:spAutoFit/>
          </a:bodyPr>
          <a:lstStyle/>
          <a:p>
            <a:pPr marL="0" marR="0" lvl="0" indent="0" algn="l" defTabSz="914400" rtl="0" eaLnBrk="1" fontAlgn="auto" latinLnBrk="0" hangingPunct="1">
              <a:lnSpc>
                <a:spcPts val="2500"/>
              </a:lnSpc>
              <a:spcBef>
                <a:spcPts val="0"/>
              </a:spcBef>
              <a:spcAft>
                <a:spcPts val="0"/>
              </a:spcAft>
              <a:buClrTx/>
              <a:buSzTx/>
              <a:buFontTx/>
              <a:buNone/>
              <a:tabLst>
                <a:tab pos="127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0" i="0" u="none" strike="noStrike" kern="1200" cap="none" spc="0" normalizeH="0" baseline="0" noProof="0" dirty="0">
                <a:ln>
                  <a:noFill/>
                </a:ln>
                <a:solidFill>
                  <a:srgbClr val="163794"/>
                </a:solidFill>
                <a:effectLst/>
                <a:uLnTx/>
                <a:uFillTx/>
                <a:latin typeface="MS PGothic" panose="020B0600070205080204" pitchFamily="34" charset="-128"/>
                <a:ea typeface="宋体" panose="02010600030101010101" pitchFamily="2" charset="-122"/>
                <a:cs typeface="MS PGothic" panose="020B0600070205080204" pitchFamily="34" charset="-128"/>
              </a:rPr>
              <a:t>’</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2500"/>
              </a:lnSpc>
              <a:spcBef>
                <a:spcPts val="0"/>
              </a:spcBef>
              <a:spcAft>
                <a:spcPts val="0"/>
              </a:spcAft>
              <a:buClrTx/>
              <a:buSzTx/>
              <a:buFontTx/>
              <a:buNone/>
              <a:tabLst>
                <a:tab pos="127000" algn="l"/>
              </a:tabLst>
              <a:defRPr/>
            </a:pP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kern="1200" cap="none" spc="0" normalizeH="0" baseline="0" noProof="0" dirty="0">
                <a:ln>
                  <a:noFill/>
                </a:ln>
                <a:solidFill>
                  <a:srgbClr val="163794"/>
                </a:solidFill>
                <a:effectLst/>
                <a:uLnTx/>
                <a:uFillTx/>
                <a:latin typeface="MS PGothic" panose="020B0600070205080204" pitchFamily="34" charset="-128"/>
                <a:ea typeface="宋体" panose="02010600030101010101" pitchFamily="2" charset="-122"/>
                <a:cs typeface="MS PGothic" panose="020B0600070205080204" pitchFamily="34" charset="-128"/>
              </a:rPr>
              <a:t>’</a:t>
            </a:r>
          </a:p>
        </p:txBody>
      </p:sp>
      <p:sp>
        <p:nvSpPr>
          <p:cNvPr id="34" name="TextBox 1"/>
          <p:cNvSpPr txBox="1"/>
          <p:nvPr/>
        </p:nvSpPr>
        <p:spPr>
          <a:xfrm>
            <a:off x="7859598" y="1950474"/>
            <a:ext cx="1423467" cy="3573863"/>
          </a:xfrm>
          <a:prstGeom prst="rect">
            <a:avLst/>
          </a:prstGeom>
          <a:noFill/>
        </p:spPr>
        <p:txBody>
          <a:bodyPr wrap="squar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p>
          <a:p>
            <a:pPr marL="0" marR="0" lvl="0" indent="0" algn="l" defTabSz="914400" rtl="0" eaLnBrk="1" fontAlgn="auto" latinLnBrk="0" hangingPunct="1">
              <a:lnSpc>
                <a:spcPts val="38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p>
          <a:p>
            <a:pPr marL="0" marR="0" lvl="0" indent="0" algn="l" defTabSz="914400" rtl="0" eaLnBrk="1" fontAlgn="auto" latinLnBrk="0" hangingPunct="1">
              <a:lnSpc>
                <a:spcPts val="18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p>
          <a:p>
            <a:pPr marL="0" marR="0" lvl="0" indent="0" algn="l" defTabSz="914400" rtl="0" eaLnBrk="1" fontAlgn="auto" latinLnBrk="0" hangingPunct="1">
              <a:lnSpc>
                <a:spcPts val="27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300"/>
              </a:lnSpc>
              <a:spcBef>
                <a:spcPts val="0"/>
              </a:spcBef>
              <a:spcAft>
                <a:spcPts val="0"/>
              </a:spcAft>
              <a:buClrTx/>
              <a:buSzTx/>
              <a:buFontTx/>
              <a:buNone/>
              <a:tabLst>
                <a:tab pos="101600" algn="l"/>
                <a:tab pos="406400" algn="l"/>
                <a:tab pos="533400" algn="l"/>
                <a:tab pos="660400" algn="l"/>
                <a:tab pos="927100" algn="l"/>
                <a:tab pos="12573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0" i="0" u="none" strike="noStrike" kern="1200" cap="none" spc="0" normalizeH="0" baseline="0" noProof="0" dirty="0">
                <a:ln>
                  <a:noFill/>
                </a:ln>
                <a:solidFill>
                  <a:srgbClr val="163794"/>
                </a:solidFill>
                <a:effectLst/>
                <a:uLnTx/>
                <a:uFillTx/>
                <a:latin typeface="MS PGothic" panose="020B0600070205080204" pitchFamily="34" charset="-128"/>
                <a:ea typeface="宋体" panose="02010600030101010101" pitchFamily="2" charset="-122"/>
                <a:cs typeface="MS PGothic" panose="020B0600070205080204" pitchFamily="34" charset="-128"/>
              </a:rPr>
              <a:t>’</a:t>
            </a:r>
          </a:p>
        </p:txBody>
      </p:sp>
      <p:sp>
        <p:nvSpPr>
          <p:cNvPr id="35" name="文本框 34"/>
          <p:cNvSpPr txBox="1"/>
          <p:nvPr/>
        </p:nvSpPr>
        <p:spPr>
          <a:xfrm>
            <a:off x="8469198" y="2941074"/>
            <a:ext cx="2476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36" name="Picture 3"/>
          <p:cNvPicPr>
            <a:picLocks noChangeAspect="1" noChangeArrowheads="1"/>
          </p:cNvPicPr>
          <p:nvPr/>
        </p:nvPicPr>
        <p:blipFill>
          <a:blip r:embed="rId9"/>
          <a:srcRect/>
          <a:stretch>
            <a:fillRect/>
          </a:stretch>
        </p:blipFill>
        <p:spPr bwMode="auto">
          <a:xfrm>
            <a:off x="6792798" y="2750574"/>
            <a:ext cx="939800" cy="723900"/>
          </a:xfrm>
          <a:prstGeom prst="rect">
            <a:avLst/>
          </a:prstGeom>
          <a:noFill/>
        </p:spPr>
      </p:pic>
      <p:pic>
        <p:nvPicPr>
          <p:cNvPr id="37" name="Picture 3"/>
          <p:cNvPicPr>
            <a:picLocks noChangeAspect="1" noChangeArrowheads="1"/>
          </p:cNvPicPr>
          <p:nvPr/>
        </p:nvPicPr>
        <p:blipFill>
          <a:blip r:embed="rId10"/>
          <a:srcRect/>
          <a:stretch>
            <a:fillRect/>
          </a:stretch>
        </p:blipFill>
        <p:spPr bwMode="auto">
          <a:xfrm>
            <a:off x="6780098" y="3639574"/>
            <a:ext cx="939800" cy="711200"/>
          </a:xfrm>
          <a:prstGeom prst="rect">
            <a:avLst/>
          </a:prstGeom>
          <a:noFill/>
        </p:spPr>
      </p:pic>
      <p:grpSp>
        <p:nvGrpSpPr>
          <p:cNvPr id="44" name="组合 43"/>
          <p:cNvGrpSpPr/>
          <p:nvPr/>
        </p:nvGrpSpPr>
        <p:grpSpPr>
          <a:xfrm>
            <a:off x="9370898" y="3838177"/>
            <a:ext cx="1408176" cy="344487"/>
            <a:chOff x="6002734" y="1896544"/>
            <a:chExt cx="1408176" cy="344487"/>
          </a:xfrm>
        </p:grpSpPr>
        <p:sp>
          <p:nvSpPr>
            <p:cNvPr id="45" name="Freeform 3"/>
            <p:cNvSpPr/>
            <p:nvPr/>
          </p:nvSpPr>
          <p:spPr>
            <a:xfrm>
              <a:off x="6009084" y="1913942"/>
              <a:ext cx="1395476" cy="263525"/>
            </a:xfrm>
            <a:custGeom>
              <a:avLst/>
              <a:gdLst>
                <a:gd name="connsiteX0" fmla="*/ 0 w 1395476"/>
                <a:gd name="connsiteY0" fmla="*/ 263525 h 263525"/>
                <a:gd name="connsiteX1" fmla="*/ 1395476 w 1395476"/>
                <a:gd name="connsiteY1" fmla="*/ 263525 h 263525"/>
                <a:gd name="connsiteX2" fmla="*/ 1395476 w 1395476"/>
                <a:gd name="connsiteY2" fmla="*/ 0 h 263525"/>
                <a:gd name="connsiteX3" fmla="*/ 0 w 1395476"/>
                <a:gd name="connsiteY3" fmla="*/ 0 h 263525"/>
                <a:gd name="connsiteX4" fmla="*/ 0 w 1395476"/>
                <a:gd name="connsiteY4" fmla="*/ 263525 h 2635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95476" h="263525">
                  <a:moveTo>
                    <a:pt x="0" y="263525"/>
                  </a:moveTo>
                  <a:lnTo>
                    <a:pt x="1395476" y="263525"/>
                  </a:lnTo>
                  <a:lnTo>
                    <a:pt x="1395476" y="0"/>
                  </a:lnTo>
                  <a:lnTo>
                    <a:pt x="0" y="0"/>
                  </a:lnTo>
                  <a:lnTo>
                    <a:pt x="0" y="263525"/>
                  </a:lnTo>
                </a:path>
              </a:pathLst>
            </a:custGeom>
            <a:solidFill>
              <a:srgbClr val="3333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Freeform 3"/>
            <p:cNvSpPr/>
            <p:nvPr/>
          </p:nvSpPr>
          <p:spPr>
            <a:xfrm>
              <a:off x="6002734" y="1907592"/>
              <a:ext cx="1408176" cy="276225"/>
            </a:xfrm>
            <a:custGeom>
              <a:avLst/>
              <a:gdLst>
                <a:gd name="connsiteX0" fmla="*/ 6350 w 1408176"/>
                <a:gd name="connsiteY0" fmla="*/ 269875 h 276225"/>
                <a:gd name="connsiteX1" fmla="*/ 1401826 w 1408176"/>
                <a:gd name="connsiteY1" fmla="*/ 269875 h 276225"/>
                <a:gd name="connsiteX2" fmla="*/ 1401826 w 1408176"/>
                <a:gd name="connsiteY2" fmla="*/ 6350 h 276225"/>
                <a:gd name="connsiteX3" fmla="*/ 6350 w 1408176"/>
                <a:gd name="connsiteY3" fmla="*/ 6350 h 276225"/>
                <a:gd name="connsiteX4" fmla="*/ 6350 w 1408176"/>
                <a:gd name="connsiteY4" fmla="*/ 269875 h 2762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408176" h="276225">
                  <a:moveTo>
                    <a:pt x="6350" y="269875"/>
                  </a:moveTo>
                  <a:lnTo>
                    <a:pt x="1401826" y="269875"/>
                  </a:lnTo>
                  <a:lnTo>
                    <a:pt x="1401826" y="6350"/>
                  </a:lnTo>
                  <a:lnTo>
                    <a:pt x="6350" y="6350"/>
                  </a:lnTo>
                  <a:lnTo>
                    <a:pt x="6350" y="269875"/>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Freeform 3"/>
            <p:cNvSpPr/>
            <p:nvPr/>
          </p:nvSpPr>
          <p:spPr>
            <a:xfrm>
              <a:off x="6264608" y="1896544"/>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8" name="Freeform 3"/>
            <p:cNvSpPr/>
            <p:nvPr/>
          </p:nvSpPr>
          <p:spPr>
            <a:xfrm>
              <a:off x="6550358" y="1904417"/>
              <a:ext cx="22225" cy="276225"/>
            </a:xfrm>
            <a:custGeom>
              <a:avLst/>
              <a:gdLst>
                <a:gd name="connsiteX0" fmla="*/ 6350 w 22225"/>
                <a:gd name="connsiteY0" fmla="*/ 6350 h 276225"/>
                <a:gd name="connsiteX1" fmla="*/ 6350 w 22225"/>
                <a:gd name="connsiteY1" fmla="*/ 269875 h 276225"/>
              </a:gdLst>
              <a:ahLst/>
              <a:cxnLst>
                <a:cxn ang="0">
                  <a:pos x="connsiteX0" y="connsiteY0"/>
                </a:cxn>
                <a:cxn ang="1">
                  <a:pos x="connsiteX1" y="connsiteY1"/>
                </a:cxn>
              </a:cxnLst>
              <a:rect l="l" t="t" r="r" b="b"/>
              <a:pathLst>
                <a:path w="22225" h="276225">
                  <a:moveTo>
                    <a:pt x="6350" y="6350"/>
                  </a:moveTo>
                  <a:lnTo>
                    <a:pt x="6350" y="269875"/>
                  </a:lnTo>
                </a:path>
              </a:pathLst>
            </a:custGeom>
            <a:ln w="127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9" name="TextBox 1"/>
            <p:cNvSpPr txBox="1"/>
            <p:nvPr/>
          </p:nvSpPr>
          <p:spPr>
            <a:xfrm>
              <a:off x="6049828" y="1951208"/>
              <a:ext cx="448841" cy="289823"/>
            </a:xfrm>
            <a:prstGeom prst="rect">
              <a:avLst/>
            </a:prstGeom>
            <a:noFill/>
          </p:spPr>
          <p:txBody>
            <a:bodyPr wrap="square" lIns="0" tIns="0" rIns="0" rtlCol="0">
              <a:spAutoFit/>
            </a:bodyPr>
            <a:lstStyle/>
            <a:p>
              <a:pPr marL="0" marR="0" lvl="0" indent="0" algn="l" defTabSz="914400" rtl="0" eaLnBrk="1" fontAlgn="auto" latinLnBrk="0" hangingPunct="1">
                <a:lnSpc>
                  <a:spcPts val="19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  C</a:t>
              </a:r>
            </a:p>
          </p:txBody>
        </p:sp>
      </p:grpSp>
      <p:pic>
        <p:nvPicPr>
          <p:cNvPr id="58" name="图片 57"/>
          <p:cNvPicPr>
            <a:picLocks noChangeAspect="1"/>
          </p:cNvPicPr>
          <p:nvPr/>
        </p:nvPicPr>
        <p:blipFill>
          <a:blip r:embed="rId11"/>
          <a:stretch>
            <a:fillRect/>
          </a:stretch>
        </p:blipFill>
        <p:spPr>
          <a:xfrm>
            <a:off x="921172" y="4941482"/>
            <a:ext cx="3806691" cy="116090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6 -2.22222E-6 L -0.11029 -0.05787 " pathEditMode="relative" rAng="0" ptsTypes="AA">
                                      <p:cBhvr>
                                        <p:cTn id="6" dur="2000" fill="hold"/>
                                        <p:tgtEl>
                                          <p:spTgt spid="44"/>
                                        </p:tgtEl>
                                        <p:attrNameLst>
                                          <p:attrName>ppt_x</p:attrName>
                                          <p:attrName>ppt_y</p:attrName>
                                        </p:attrNameLst>
                                      </p:cBhvr>
                                      <p:rCtr x="-5391" y="-2801"/>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down)">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11028 -0.05787 L -0.09831 -0.23541 " pathEditMode="relative" rAng="0" ptsTypes="AA">
                                      <p:cBhvr>
                                        <p:cTn id="15" dur="2000" fill="hold"/>
                                        <p:tgtEl>
                                          <p:spTgt spid="44"/>
                                        </p:tgtEl>
                                        <p:attrNameLst>
                                          <p:attrName>ppt_x</p:attrName>
                                          <p:attrName>ppt_y</p:attrName>
                                        </p:attrNameLst>
                                      </p:cBhvr>
                                      <p:rCtr x="599"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sp>
        <p:nvSpPr>
          <p:cNvPr id="10" name="矩形 9"/>
          <p:cNvSpPr/>
          <p:nvPr/>
        </p:nvSpPr>
        <p:spPr>
          <a:xfrm>
            <a:off x="566704" y="1265442"/>
            <a:ext cx="9405971" cy="2243243"/>
          </a:xfrm>
          <a:prstGeom prst="rect">
            <a:avLst/>
          </a:prstGeom>
          <a:noFill/>
        </p:spPr>
        <p:txBody>
          <a:bodyPr wrap="square" lIns="0" tIns="0" rIns="0" bIns="0" rtlCol="0" anchor="t" anchorCtr="0">
            <a:spAutoFit/>
          </a:bodyPr>
          <a:lstStyle/>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·A---G</a:t>
            </a: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·A-S1   S1</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先自学习  然后检索交换表，泛洪   </a:t>
            </a:r>
            <a:r>
              <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或发往对应接口</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r>
              <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泛洪到下一个交换机   自学习  泛洪或发往对</a:t>
            </a:r>
            <a:r>
              <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应接口</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a:t>
            </a:r>
          </a:p>
          <a:p>
            <a:pPr marL="0" marR="0" lvl="0" indent="0" algn="l" defTabSz="1216660"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    ·S3-G   S3</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先自学习  然后检索交换表，泛洪或发往对应接口</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a:p>
            <a:pPr marL="0" marR="0" lvl="0" indent="0" algn="l" defTabSz="1216660" rtl="0" eaLnBrk="1" fontAlgn="auto" latinLnBrk="0" hangingPunct="1">
              <a:lnSpc>
                <a:spcPct val="120000"/>
              </a:lnSpc>
              <a:spcBef>
                <a:spcPct val="20000"/>
              </a:spcBef>
              <a:spcAft>
                <a:spcPts val="0"/>
              </a:spcAft>
              <a:buClrTx/>
              <a:buSzTx/>
              <a:buFontTx/>
              <a:buNone/>
              <a:defRPr/>
            </a:pP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交换机互联</a:t>
            </a:r>
          </a:p>
        </p:txBody>
      </p:sp>
      <p:sp>
        <p:nvSpPr>
          <p:cNvPr id="11" name="Freeform 3"/>
          <p:cNvSpPr/>
          <p:nvPr/>
        </p:nvSpPr>
        <p:spPr>
          <a:xfrm>
            <a:off x="2921362" y="5331286"/>
            <a:ext cx="568325" cy="22225"/>
          </a:xfrm>
          <a:custGeom>
            <a:avLst/>
            <a:gdLst>
              <a:gd name="connsiteX0" fmla="*/ 561975 w 568325"/>
              <a:gd name="connsiteY0" fmla="*/ 6350 h 22225"/>
              <a:gd name="connsiteX1" fmla="*/ 6350 w 568325"/>
              <a:gd name="connsiteY1" fmla="*/ 6350 h 22225"/>
            </a:gdLst>
            <a:ahLst/>
            <a:cxnLst>
              <a:cxn ang="0">
                <a:pos x="connsiteX0" y="connsiteY0"/>
              </a:cxn>
              <a:cxn ang="1">
                <a:pos x="connsiteX1" y="connsiteY1"/>
              </a:cxn>
            </a:cxnLst>
            <a:rect l="l" t="t" r="r" b="b"/>
            <a:pathLst>
              <a:path w="568325" h="22225">
                <a:moveTo>
                  <a:pt x="561975" y="6350"/>
                </a:moveTo>
                <a:lnTo>
                  <a:pt x="6350"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 name="Freeform 3"/>
          <p:cNvSpPr/>
          <p:nvPr/>
        </p:nvSpPr>
        <p:spPr>
          <a:xfrm>
            <a:off x="3308713" y="5378911"/>
            <a:ext cx="284099" cy="327025"/>
          </a:xfrm>
          <a:custGeom>
            <a:avLst/>
            <a:gdLst>
              <a:gd name="connsiteX0" fmla="*/ 277748 w 284099"/>
              <a:gd name="connsiteY0" fmla="*/ 6350 h 327025"/>
              <a:gd name="connsiteX1" fmla="*/ 6350 w 284099"/>
              <a:gd name="connsiteY1" fmla="*/ 320675 h 327025"/>
            </a:gdLst>
            <a:ahLst/>
            <a:cxnLst>
              <a:cxn ang="0">
                <a:pos x="connsiteX0" y="connsiteY0"/>
              </a:cxn>
              <a:cxn ang="1">
                <a:pos x="connsiteX1" y="connsiteY1"/>
              </a:cxn>
            </a:cxnLst>
            <a:rect l="l" t="t" r="r" b="b"/>
            <a:pathLst>
              <a:path w="284099" h="327025">
                <a:moveTo>
                  <a:pt x="277748" y="6350"/>
                </a:moveTo>
                <a:lnTo>
                  <a:pt x="6350" y="32067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3"/>
          <p:cNvSpPr/>
          <p:nvPr/>
        </p:nvSpPr>
        <p:spPr>
          <a:xfrm>
            <a:off x="3727813" y="5407486"/>
            <a:ext cx="85725" cy="307975"/>
          </a:xfrm>
          <a:custGeom>
            <a:avLst/>
            <a:gdLst>
              <a:gd name="connsiteX0" fmla="*/ 6350 w 85725"/>
              <a:gd name="connsiteY0" fmla="*/ 6350 h 307975"/>
              <a:gd name="connsiteX1" fmla="*/ 79375 w 85725"/>
              <a:gd name="connsiteY1" fmla="*/ 301625 h 307975"/>
            </a:gdLst>
            <a:ahLst/>
            <a:cxnLst>
              <a:cxn ang="0">
                <a:pos x="connsiteX0" y="connsiteY0"/>
              </a:cxn>
              <a:cxn ang="1">
                <a:pos x="connsiteX1" y="connsiteY1"/>
              </a:cxn>
            </a:cxnLst>
            <a:rect l="l" t="t" r="r" b="b"/>
            <a:pathLst>
              <a:path w="85725" h="307975">
                <a:moveTo>
                  <a:pt x="6350" y="6350"/>
                </a:moveTo>
                <a:lnTo>
                  <a:pt x="79375" y="30162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6" name="Freeform 3"/>
          <p:cNvSpPr/>
          <p:nvPr/>
        </p:nvSpPr>
        <p:spPr>
          <a:xfrm>
            <a:off x="4973937" y="5369386"/>
            <a:ext cx="358775" cy="228600"/>
          </a:xfrm>
          <a:custGeom>
            <a:avLst/>
            <a:gdLst>
              <a:gd name="connsiteX0" fmla="*/ 352425 w 358775"/>
              <a:gd name="connsiteY0" fmla="*/ 6350 h 228600"/>
              <a:gd name="connsiteX1" fmla="*/ 6350 w 358775"/>
              <a:gd name="connsiteY1" fmla="*/ 222250 h 228600"/>
            </a:gdLst>
            <a:ahLst/>
            <a:cxnLst>
              <a:cxn ang="0">
                <a:pos x="connsiteX0" y="connsiteY0"/>
              </a:cxn>
              <a:cxn ang="1">
                <a:pos x="connsiteX1" y="connsiteY1"/>
              </a:cxn>
            </a:cxnLst>
            <a:rect l="l" t="t" r="r" b="b"/>
            <a:pathLst>
              <a:path w="358775" h="228600">
                <a:moveTo>
                  <a:pt x="352425" y="6350"/>
                </a:moveTo>
                <a:lnTo>
                  <a:pt x="6350" y="2222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Freeform 3"/>
          <p:cNvSpPr/>
          <p:nvPr/>
        </p:nvSpPr>
        <p:spPr>
          <a:xfrm>
            <a:off x="5288262" y="5388436"/>
            <a:ext cx="138176" cy="600075"/>
          </a:xfrm>
          <a:custGeom>
            <a:avLst/>
            <a:gdLst>
              <a:gd name="connsiteX0" fmla="*/ 131826 w 138176"/>
              <a:gd name="connsiteY0" fmla="*/ 6350 h 600075"/>
              <a:gd name="connsiteX1" fmla="*/ 6350 w 138176"/>
              <a:gd name="connsiteY1" fmla="*/ 593725 h 600075"/>
            </a:gdLst>
            <a:ahLst/>
            <a:cxnLst>
              <a:cxn ang="0">
                <a:pos x="connsiteX0" y="connsiteY0"/>
              </a:cxn>
              <a:cxn ang="1">
                <a:pos x="connsiteX1" y="connsiteY1"/>
              </a:cxn>
            </a:cxnLst>
            <a:rect l="l" t="t" r="r" b="b"/>
            <a:pathLst>
              <a:path w="138176" h="600075">
                <a:moveTo>
                  <a:pt x="131826" y="6350"/>
                </a:moveTo>
                <a:lnTo>
                  <a:pt x="6350" y="59372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Freeform 3"/>
          <p:cNvSpPr/>
          <p:nvPr/>
        </p:nvSpPr>
        <p:spPr>
          <a:xfrm>
            <a:off x="5593062" y="5331286"/>
            <a:ext cx="242950" cy="374650"/>
          </a:xfrm>
          <a:custGeom>
            <a:avLst/>
            <a:gdLst>
              <a:gd name="connsiteX0" fmla="*/ 6350 w 242950"/>
              <a:gd name="connsiteY0" fmla="*/ 6350 h 374650"/>
              <a:gd name="connsiteX1" fmla="*/ 236601 w 242950"/>
              <a:gd name="connsiteY1" fmla="*/ 368300 h 374650"/>
            </a:gdLst>
            <a:ahLst/>
            <a:cxnLst>
              <a:cxn ang="0">
                <a:pos x="connsiteX0" y="connsiteY0"/>
              </a:cxn>
              <a:cxn ang="1">
                <a:pos x="connsiteX1" y="connsiteY1"/>
              </a:cxn>
            </a:cxnLst>
            <a:rect l="l" t="t" r="r" b="b"/>
            <a:pathLst>
              <a:path w="242950" h="374650">
                <a:moveTo>
                  <a:pt x="6350" y="6350"/>
                </a:moveTo>
                <a:lnTo>
                  <a:pt x="236601" y="36830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Freeform 3"/>
          <p:cNvSpPr/>
          <p:nvPr/>
        </p:nvSpPr>
        <p:spPr>
          <a:xfrm>
            <a:off x="6871063" y="5407486"/>
            <a:ext cx="441325" cy="257175"/>
          </a:xfrm>
          <a:custGeom>
            <a:avLst/>
            <a:gdLst>
              <a:gd name="connsiteX0" fmla="*/ 434975 w 441325"/>
              <a:gd name="connsiteY0" fmla="*/ 6350 h 257175"/>
              <a:gd name="connsiteX1" fmla="*/ 6350 w 441325"/>
              <a:gd name="connsiteY1" fmla="*/ 250825 h 257175"/>
            </a:gdLst>
            <a:ahLst/>
            <a:cxnLst>
              <a:cxn ang="0">
                <a:pos x="connsiteX0" y="connsiteY0"/>
              </a:cxn>
              <a:cxn ang="1">
                <a:pos x="connsiteX1" y="connsiteY1"/>
              </a:cxn>
            </a:cxnLst>
            <a:rect l="l" t="t" r="r" b="b"/>
            <a:pathLst>
              <a:path w="441325" h="257175">
                <a:moveTo>
                  <a:pt x="434975" y="6350"/>
                </a:moveTo>
                <a:lnTo>
                  <a:pt x="6350" y="25082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0" name="Freeform 3"/>
          <p:cNvSpPr/>
          <p:nvPr/>
        </p:nvSpPr>
        <p:spPr>
          <a:xfrm>
            <a:off x="7374237" y="5378911"/>
            <a:ext cx="22225" cy="482600"/>
          </a:xfrm>
          <a:custGeom>
            <a:avLst/>
            <a:gdLst>
              <a:gd name="connsiteX0" fmla="*/ 15875 w 22225"/>
              <a:gd name="connsiteY0" fmla="*/ 6350 h 482600"/>
              <a:gd name="connsiteX1" fmla="*/ 6350 w 22225"/>
              <a:gd name="connsiteY1" fmla="*/ 476250 h 482600"/>
            </a:gdLst>
            <a:ahLst/>
            <a:cxnLst>
              <a:cxn ang="0">
                <a:pos x="connsiteX0" y="connsiteY0"/>
              </a:cxn>
              <a:cxn ang="1">
                <a:pos x="connsiteX1" y="connsiteY1"/>
              </a:cxn>
            </a:cxnLst>
            <a:rect l="l" t="t" r="r" b="b"/>
            <a:pathLst>
              <a:path w="22225" h="482600">
                <a:moveTo>
                  <a:pt x="15875" y="6350"/>
                </a:moveTo>
                <a:lnTo>
                  <a:pt x="6350" y="4762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1" name="Freeform 3"/>
          <p:cNvSpPr/>
          <p:nvPr/>
        </p:nvSpPr>
        <p:spPr>
          <a:xfrm>
            <a:off x="3718288" y="4656535"/>
            <a:ext cx="1530350" cy="549275"/>
          </a:xfrm>
          <a:custGeom>
            <a:avLst/>
            <a:gdLst>
              <a:gd name="connsiteX0" fmla="*/ 1524000 w 1530350"/>
              <a:gd name="connsiteY0" fmla="*/ 6350 h 549275"/>
              <a:gd name="connsiteX1" fmla="*/ 6350 w 1530350"/>
              <a:gd name="connsiteY1" fmla="*/ 542925 h 549275"/>
            </a:gdLst>
            <a:ahLst/>
            <a:cxnLst>
              <a:cxn ang="0">
                <a:pos x="connsiteX0" y="connsiteY0"/>
              </a:cxn>
              <a:cxn ang="1">
                <a:pos x="connsiteX1" y="connsiteY1"/>
              </a:cxn>
            </a:cxnLst>
            <a:rect l="l" t="t" r="r" b="b"/>
            <a:pathLst>
              <a:path w="1530350" h="549275">
                <a:moveTo>
                  <a:pt x="1524000" y="6350"/>
                </a:moveTo>
                <a:lnTo>
                  <a:pt x="6350" y="54292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2" name="Freeform 3"/>
          <p:cNvSpPr/>
          <p:nvPr/>
        </p:nvSpPr>
        <p:spPr>
          <a:xfrm>
            <a:off x="5539087" y="4623133"/>
            <a:ext cx="22225" cy="612775"/>
          </a:xfrm>
          <a:custGeom>
            <a:avLst/>
            <a:gdLst>
              <a:gd name="connsiteX0" fmla="*/ 6350 w 22225"/>
              <a:gd name="connsiteY0" fmla="*/ 6350 h 612775"/>
              <a:gd name="connsiteX1" fmla="*/ 6350 w 22225"/>
              <a:gd name="connsiteY1" fmla="*/ 606425 h 612775"/>
            </a:gdLst>
            <a:ahLst/>
            <a:cxnLst>
              <a:cxn ang="0">
                <a:pos x="connsiteX0" y="connsiteY0"/>
              </a:cxn>
              <a:cxn ang="1">
                <a:pos x="connsiteX1" y="connsiteY1"/>
              </a:cxn>
            </a:cxnLst>
            <a:rect l="l" t="t" r="r" b="b"/>
            <a:pathLst>
              <a:path w="22225" h="612775">
                <a:moveTo>
                  <a:pt x="6350" y="6350"/>
                </a:moveTo>
                <a:lnTo>
                  <a:pt x="6350" y="606425"/>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Freeform 3"/>
          <p:cNvSpPr/>
          <p:nvPr/>
        </p:nvSpPr>
        <p:spPr>
          <a:xfrm>
            <a:off x="5788388" y="4607386"/>
            <a:ext cx="1419225" cy="696848"/>
          </a:xfrm>
          <a:custGeom>
            <a:avLst/>
            <a:gdLst>
              <a:gd name="connsiteX0" fmla="*/ 1412875 w 1419225"/>
              <a:gd name="connsiteY0" fmla="*/ 690498 h 696848"/>
              <a:gd name="connsiteX1" fmla="*/ 6350 w 1419225"/>
              <a:gd name="connsiteY1" fmla="*/ 6350 h 696848"/>
            </a:gdLst>
            <a:ahLst/>
            <a:cxnLst>
              <a:cxn ang="0">
                <a:pos x="connsiteX0" y="connsiteY0"/>
              </a:cxn>
              <a:cxn ang="1">
                <a:pos x="connsiteX1" y="connsiteY1"/>
              </a:cxn>
            </a:cxnLst>
            <a:rect l="l" t="t" r="r" b="b"/>
            <a:pathLst>
              <a:path w="1419225" h="696848">
                <a:moveTo>
                  <a:pt x="1412875" y="690498"/>
                </a:moveTo>
                <a:lnTo>
                  <a:pt x="6350" y="635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4" name="Freeform 3"/>
          <p:cNvSpPr/>
          <p:nvPr/>
        </p:nvSpPr>
        <p:spPr>
          <a:xfrm>
            <a:off x="7750538" y="5432758"/>
            <a:ext cx="298450" cy="171450"/>
          </a:xfrm>
          <a:custGeom>
            <a:avLst/>
            <a:gdLst>
              <a:gd name="connsiteX0" fmla="*/ 6350 w 298450"/>
              <a:gd name="connsiteY0" fmla="*/ 6350 h 171450"/>
              <a:gd name="connsiteX1" fmla="*/ 292100 w 298450"/>
              <a:gd name="connsiteY1" fmla="*/ 165100 h 171450"/>
            </a:gdLst>
            <a:ahLst/>
            <a:cxnLst>
              <a:cxn ang="0">
                <a:pos x="connsiteX0" y="connsiteY0"/>
              </a:cxn>
              <a:cxn ang="1">
                <a:pos x="connsiteX1" y="connsiteY1"/>
              </a:cxn>
            </a:cxnLst>
            <a:rect l="l" t="t" r="r" b="b"/>
            <a:pathLst>
              <a:path w="298450" h="171450">
                <a:moveTo>
                  <a:pt x="6350" y="6350"/>
                </a:moveTo>
                <a:lnTo>
                  <a:pt x="292100" y="165100"/>
                </a:lnTo>
              </a:path>
            </a:pathLst>
          </a:custGeom>
          <a:ln w="12700">
            <a:solidFill>
              <a:srgbClr val="163794">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pic>
        <p:nvPicPr>
          <p:cNvPr id="25" name="Picture 3"/>
          <p:cNvPicPr>
            <a:picLocks noChangeAspect="1" noChangeArrowheads="1"/>
          </p:cNvPicPr>
          <p:nvPr/>
        </p:nvPicPr>
        <p:blipFill>
          <a:blip r:embed="rId3"/>
          <a:srcRect/>
          <a:stretch>
            <a:fillRect/>
          </a:stretch>
        </p:blipFill>
        <p:spPr bwMode="auto">
          <a:xfrm>
            <a:off x="5205712" y="4415235"/>
            <a:ext cx="698500" cy="317500"/>
          </a:xfrm>
          <a:prstGeom prst="rect">
            <a:avLst/>
          </a:prstGeom>
          <a:noFill/>
        </p:spPr>
      </p:pic>
      <p:pic>
        <p:nvPicPr>
          <p:cNvPr id="26" name="Picture 3"/>
          <p:cNvPicPr>
            <a:picLocks noChangeAspect="1" noChangeArrowheads="1"/>
          </p:cNvPicPr>
          <p:nvPr/>
        </p:nvPicPr>
        <p:blipFill>
          <a:blip r:embed="rId4"/>
          <a:srcRect/>
          <a:stretch>
            <a:fillRect/>
          </a:stretch>
        </p:blipFill>
        <p:spPr bwMode="auto">
          <a:xfrm>
            <a:off x="2462512" y="5126435"/>
            <a:ext cx="1587500" cy="990600"/>
          </a:xfrm>
          <a:prstGeom prst="rect">
            <a:avLst/>
          </a:prstGeom>
          <a:noFill/>
        </p:spPr>
      </p:pic>
      <p:pic>
        <p:nvPicPr>
          <p:cNvPr id="27" name="Picture 3"/>
          <p:cNvPicPr>
            <a:picLocks noChangeAspect="1" noChangeArrowheads="1"/>
          </p:cNvPicPr>
          <p:nvPr/>
        </p:nvPicPr>
        <p:blipFill>
          <a:blip r:embed="rId5"/>
          <a:srcRect/>
          <a:stretch>
            <a:fillRect/>
          </a:stretch>
        </p:blipFill>
        <p:spPr bwMode="auto">
          <a:xfrm>
            <a:off x="5193012" y="5139135"/>
            <a:ext cx="698500" cy="330200"/>
          </a:xfrm>
          <a:prstGeom prst="rect">
            <a:avLst/>
          </a:prstGeom>
          <a:noFill/>
        </p:spPr>
      </p:pic>
      <p:pic>
        <p:nvPicPr>
          <p:cNvPr id="28" name="Picture 3"/>
          <p:cNvPicPr>
            <a:picLocks noChangeAspect="1" noChangeArrowheads="1"/>
          </p:cNvPicPr>
          <p:nvPr/>
        </p:nvPicPr>
        <p:blipFill>
          <a:blip r:embed="rId6"/>
          <a:srcRect/>
          <a:stretch>
            <a:fillRect/>
          </a:stretch>
        </p:blipFill>
        <p:spPr bwMode="auto">
          <a:xfrm>
            <a:off x="4469112" y="5469335"/>
            <a:ext cx="1587500" cy="863600"/>
          </a:xfrm>
          <a:prstGeom prst="rect">
            <a:avLst/>
          </a:prstGeom>
          <a:noFill/>
        </p:spPr>
      </p:pic>
      <p:pic>
        <p:nvPicPr>
          <p:cNvPr id="29" name="Picture 3"/>
          <p:cNvPicPr>
            <a:picLocks noChangeAspect="1" noChangeArrowheads="1"/>
          </p:cNvPicPr>
          <p:nvPr/>
        </p:nvPicPr>
        <p:blipFill>
          <a:blip r:embed="rId7"/>
          <a:srcRect/>
          <a:stretch>
            <a:fillRect/>
          </a:stretch>
        </p:blipFill>
        <p:spPr bwMode="auto">
          <a:xfrm>
            <a:off x="6386812" y="5228035"/>
            <a:ext cx="1917700" cy="1003300"/>
          </a:xfrm>
          <a:prstGeom prst="rect">
            <a:avLst/>
          </a:prstGeom>
          <a:noFill/>
        </p:spPr>
      </p:pic>
      <p:sp>
        <p:nvSpPr>
          <p:cNvPr id="30" name="TextBox 1"/>
          <p:cNvSpPr txBox="1"/>
          <p:nvPr/>
        </p:nvSpPr>
        <p:spPr>
          <a:xfrm>
            <a:off x="2386312" y="5266135"/>
            <a:ext cx="177800" cy="228600"/>
          </a:xfrm>
          <a:prstGeom prst="rect">
            <a:avLst/>
          </a:prstGeom>
          <a:noFill/>
        </p:spPr>
        <p:txBody>
          <a:bodyPr wrap="none" lIns="0" tIns="0" rIns="0"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31" name="TextBox 1"/>
          <p:cNvSpPr txBox="1"/>
          <p:nvPr/>
        </p:nvSpPr>
        <p:spPr>
          <a:xfrm>
            <a:off x="2843512" y="5723335"/>
            <a:ext cx="177800" cy="228600"/>
          </a:xfrm>
          <a:prstGeom prst="rect">
            <a:avLst/>
          </a:prstGeom>
          <a:noFill/>
        </p:spPr>
        <p:txBody>
          <a:bodyPr wrap="none" lIns="0" tIns="0" rIns="0"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32" name="TextBox 1"/>
          <p:cNvSpPr txBox="1"/>
          <p:nvPr/>
        </p:nvSpPr>
        <p:spPr>
          <a:xfrm>
            <a:off x="3605512" y="4859735"/>
            <a:ext cx="254000" cy="279400"/>
          </a:xfrm>
          <a:prstGeom prst="rect">
            <a:avLst/>
          </a:prstGeom>
          <a:noFill/>
        </p:spPr>
        <p:txBody>
          <a:bodyPr wrap="non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33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3" name="TextBox 1"/>
          <p:cNvSpPr txBox="1"/>
          <p:nvPr/>
        </p:nvSpPr>
        <p:spPr>
          <a:xfrm>
            <a:off x="4088112" y="5723335"/>
            <a:ext cx="177800" cy="228600"/>
          </a:xfrm>
          <a:prstGeom prst="rect">
            <a:avLst/>
          </a:prstGeom>
          <a:noFill/>
        </p:spPr>
        <p:txBody>
          <a:bodyPr wrap="none" lIns="0" tIns="0" rIns="0"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34" name="TextBox 1"/>
          <p:cNvSpPr txBox="1"/>
          <p:nvPr/>
        </p:nvSpPr>
        <p:spPr>
          <a:xfrm>
            <a:off x="5523212" y="6078935"/>
            <a:ext cx="165100" cy="228600"/>
          </a:xfrm>
          <a:prstGeom prst="rect">
            <a:avLst/>
          </a:prstGeom>
          <a:noFill/>
        </p:spPr>
        <p:txBody>
          <a:bodyPr wrap="none" lIns="0" tIns="0" rIns="0"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35" name="TextBox 1"/>
          <p:cNvSpPr txBox="1"/>
          <p:nvPr/>
        </p:nvSpPr>
        <p:spPr>
          <a:xfrm>
            <a:off x="5993112" y="5482035"/>
            <a:ext cx="152400" cy="228600"/>
          </a:xfrm>
          <a:prstGeom prst="rect">
            <a:avLst/>
          </a:prstGeom>
          <a:noFill/>
        </p:spPr>
        <p:txBody>
          <a:bodyPr wrap="none" lIns="0" tIns="0" rIns="0"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36" name="TextBox 1"/>
          <p:cNvSpPr txBox="1"/>
          <p:nvPr/>
        </p:nvSpPr>
        <p:spPr>
          <a:xfrm>
            <a:off x="4837412" y="5202635"/>
            <a:ext cx="393700" cy="685800"/>
          </a:xfrm>
          <a:prstGeom prst="rect">
            <a:avLst/>
          </a:prstGeom>
          <a:noFill/>
        </p:spPr>
        <p:txBody>
          <a:bodyPr wrap="non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tabLst>
                <a:tab pos="215900" algn="l"/>
              </a:tabLst>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33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2200"/>
              </a:lnSpc>
              <a:spcBef>
                <a:spcPts val="0"/>
              </a:spcBef>
              <a:spcAft>
                <a:spcPts val="0"/>
              </a:spcAft>
              <a:buClrTx/>
              <a:buSzTx/>
              <a:buFontTx/>
              <a:buNone/>
              <a:tabLst>
                <a:tab pos="2159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37" name="TextBox 1"/>
          <p:cNvSpPr txBox="1"/>
          <p:nvPr/>
        </p:nvSpPr>
        <p:spPr>
          <a:xfrm>
            <a:off x="7440912" y="4948635"/>
            <a:ext cx="406400" cy="1206500"/>
          </a:xfrm>
          <a:prstGeom prst="rect">
            <a:avLst/>
          </a:prstGeom>
          <a:noFill/>
        </p:spPr>
        <p:txBody>
          <a:bodyPr wrap="none" lIns="0" tIns="0" rIns="0" rtlCol="0">
            <a:spAutoFit/>
          </a:bodyPr>
          <a:lstStyle/>
          <a:p>
            <a:pPr marL="0" marR="0" lvl="0" indent="0" algn="l" defTabSz="914400" rtl="0" eaLnBrk="1" fontAlgn="auto" latinLnBrk="0" hangingPunct="1">
              <a:lnSpc>
                <a:spcPts val="2200"/>
              </a:lnSpc>
              <a:spcBef>
                <a:spcPts val="0"/>
              </a:spcBef>
              <a:spcAft>
                <a:spcPts val="0"/>
              </a:spcAft>
              <a:buClrTx/>
              <a:buSzTx/>
              <a:buFontTx/>
              <a:buNone/>
              <a:tabLst>
                <a:tab pos="228600" algn="l"/>
              </a:tabLst>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33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2200"/>
              </a:lnSpc>
              <a:spcBef>
                <a:spcPts val="0"/>
              </a:spcBef>
              <a:spcAft>
                <a:spcPts val="0"/>
              </a:spcAft>
              <a:buClrTx/>
              <a:buSzTx/>
              <a:buFontTx/>
              <a:buNone/>
              <a:tabLst>
                <a:tab pos="2286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38" name="TextBox 1"/>
          <p:cNvSpPr txBox="1"/>
          <p:nvPr/>
        </p:nvSpPr>
        <p:spPr>
          <a:xfrm>
            <a:off x="8418812" y="5596335"/>
            <a:ext cx="63500" cy="228600"/>
          </a:xfrm>
          <a:prstGeom prst="rect">
            <a:avLst/>
          </a:prstGeom>
          <a:noFill/>
        </p:spPr>
        <p:txBody>
          <a:bodyPr wrap="none" lIns="0" tIns="0" rIns="0"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39" name="TextBox 1"/>
          <p:cNvSpPr txBox="1"/>
          <p:nvPr/>
        </p:nvSpPr>
        <p:spPr>
          <a:xfrm>
            <a:off x="6539212" y="6015435"/>
            <a:ext cx="190500" cy="228600"/>
          </a:xfrm>
          <a:prstGeom prst="rect">
            <a:avLst/>
          </a:prstGeom>
          <a:noFill/>
        </p:spPr>
        <p:txBody>
          <a:bodyPr wrap="none" lIns="0" tIns="0" rIns="0" rtlCol="0">
            <a:spAutoFit/>
          </a:bodyPr>
          <a:lstStyle/>
          <a:p>
            <a:pPr marL="0" marR="0" lvl="0" indent="0" algn="l" defTabSz="914400" rtl="0" eaLnBrk="1" fontAlgn="auto" latinLnBrk="0" hangingPunct="1">
              <a:lnSpc>
                <a:spcPts val="1800"/>
              </a:lnSpc>
              <a:spcBef>
                <a:spcPts val="0"/>
              </a:spcBef>
              <a:spcAft>
                <a:spcPts val="0"/>
              </a:spcAft>
              <a:buClrTx/>
              <a:buSzTx/>
              <a:buFontTx/>
              <a:buNone/>
              <a:defRPr/>
            </a:pPr>
            <a:r>
              <a:rPr kumimoji="0" lang="en-US" altLang="zh-CN" sz="200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 name="文本框 4"/>
          <p:cNvSpPr txBox="1"/>
          <p:nvPr/>
        </p:nvSpPr>
        <p:spPr>
          <a:xfrm>
            <a:off x="239857" y="226664"/>
            <a:ext cx="62048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01</a:t>
            </a:r>
            <a:endParaRPr kumimoji="0" lang="zh-CN" altLang="en-US" sz="2400" b="1"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13" name="Rectangle 2"/>
          <p:cNvSpPr txBox="1">
            <a:spLocks noChangeArrowheads="1"/>
          </p:cNvSpPr>
          <p:nvPr/>
        </p:nvSpPr>
        <p:spPr>
          <a:xfrm>
            <a:off x="877095" y="165890"/>
            <a:ext cx="7716838"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rPr>
              <a:t>设备对比</a:t>
            </a:r>
          </a:p>
        </p:txBody>
      </p:sp>
      <p:pic>
        <p:nvPicPr>
          <p:cNvPr id="11" name="Picture 4" descr="4-47"/>
          <p:cNvPicPr>
            <a:picLocks noChangeAspect="1" noChangeArrowheads="1"/>
          </p:cNvPicPr>
          <p:nvPr/>
        </p:nvPicPr>
        <p:blipFill rotWithShape="1">
          <a:blip r:embed="rId3"/>
          <a:srcRect r="74126" b="9647"/>
          <a:stretch>
            <a:fillRect/>
          </a:stretch>
        </p:blipFill>
        <p:spPr bwMode="auto">
          <a:xfrm>
            <a:off x="2909224" y="1019271"/>
            <a:ext cx="1484975" cy="1799507"/>
          </a:xfrm>
          <a:prstGeom prst="rect">
            <a:avLst/>
          </a:prstGeom>
          <a:noFill/>
        </p:spPr>
      </p:pic>
      <p:pic>
        <p:nvPicPr>
          <p:cNvPr id="14" name="Picture 4" descr="4-47"/>
          <p:cNvPicPr>
            <a:picLocks noChangeAspect="1" noChangeArrowheads="1"/>
          </p:cNvPicPr>
          <p:nvPr/>
        </p:nvPicPr>
        <p:blipFill rotWithShape="1">
          <a:blip r:embed="rId3"/>
          <a:srcRect l="33893" r="29694" b="10677"/>
          <a:stretch>
            <a:fillRect/>
          </a:stretch>
        </p:blipFill>
        <p:spPr bwMode="auto">
          <a:xfrm>
            <a:off x="2594746" y="3077160"/>
            <a:ext cx="2113930" cy="1799508"/>
          </a:xfrm>
          <a:prstGeom prst="rect">
            <a:avLst/>
          </a:prstGeom>
          <a:noFill/>
        </p:spPr>
      </p:pic>
      <p:pic>
        <p:nvPicPr>
          <p:cNvPr id="6" name="图片 5"/>
          <p:cNvPicPr>
            <a:picLocks noChangeAspect="1"/>
          </p:cNvPicPr>
          <p:nvPr/>
        </p:nvPicPr>
        <p:blipFill rotWithShape="1">
          <a:blip r:embed="rId4"/>
          <a:srcRect l="73025" r="-1" b="8502"/>
          <a:stretch>
            <a:fillRect/>
          </a:stretch>
        </p:blipFill>
        <p:spPr>
          <a:xfrm>
            <a:off x="7979216" y="1019271"/>
            <a:ext cx="3646263" cy="4289422"/>
          </a:xfrm>
          <a:prstGeom prst="rect">
            <a:avLst/>
          </a:prstGeom>
        </p:spPr>
      </p:pic>
      <p:sp>
        <p:nvSpPr>
          <p:cNvPr id="7" name="文本框 6"/>
          <p:cNvSpPr txBox="1"/>
          <p:nvPr/>
        </p:nvSpPr>
        <p:spPr>
          <a:xfrm>
            <a:off x="4463472" y="1625406"/>
            <a:ext cx="272382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中继器：放大数字信号</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集线器：多端口的中继器</a:t>
            </a:r>
          </a:p>
        </p:txBody>
      </p:sp>
      <p:sp>
        <p:nvSpPr>
          <p:cNvPr id="15" name="文本框 14"/>
          <p:cNvSpPr txBox="1"/>
          <p:nvPr/>
        </p:nvSpPr>
        <p:spPr>
          <a:xfrm>
            <a:off x="5177431" y="360758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网桥</a:t>
            </a:r>
          </a:p>
        </p:txBody>
      </p:sp>
      <p:sp>
        <p:nvSpPr>
          <p:cNvPr id="16" name="文本框 15"/>
          <p:cNvSpPr txBox="1"/>
          <p:nvPr/>
        </p:nvSpPr>
        <p:spPr>
          <a:xfrm>
            <a:off x="5919230" y="2707595"/>
            <a:ext cx="2262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交换机：多端口网桥</a:t>
            </a:r>
          </a:p>
        </p:txBody>
      </p:sp>
      <p:pic>
        <p:nvPicPr>
          <p:cNvPr id="44" name="图片 43"/>
          <p:cNvPicPr>
            <a:picLocks noChangeAspect="1"/>
          </p:cNvPicPr>
          <p:nvPr/>
        </p:nvPicPr>
        <p:blipFill>
          <a:blip r:embed="rId5"/>
          <a:stretch>
            <a:fillRect/>
          </a:stretch>
        </p:blipFill>
        <p:spPr>
          <a:xfrm>
            <a:off x="2610512" y="814930"/>
            <a:ext cx="8975834" cy="5228139"/>
          </a:xfrm>
          <a:prstGeom prst="rect">
            <a:avLst/>
          </a:prstGeom>
        </p:spPr>
      </p:pic>
      <p:sp>
        <p:nvSpPr>
          <p:cNvPr id="45" name="TextBox 1"/>
          <p:cNvSpPr txBox="1"/>
          <p:nvPr/>
        </p:nvSpPr>
        <p:spPr>
          <a:xfrm>
            <a:off x="5985646" y="947984"/>
            <a:ext cx="846386" cy="315471"/>
          </a:xfrm>
          <a:prstGeom prst="rect">
            <a:avLst/>
          </a:prstGeom>
          <a:noFill/>
        </p:spPr>
        <p:txBody>
          <a:bodyPr wrap="none" lIns="0" tIns="0" rIns="0" rtlCol="0">
            <a:spAutoFit/>
          </a:bodyPr>
          <a:lstStyle/>
          <a:p>
            <a:pPr marL="0" marR="0" lvl="0" indent="0" algn="l" defTabSz="914400" rtl="0" eaLnBrk="1" fontAlgn="auto" latinLnBrk="0" hangingPunct="1">
              <a:lnSpc>
                <a:spcPts val="21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集线器</a:t>
            </a:r>
          </a:p>
        </p:txBody>
      </p:sp>
      <p:sp>
        <p:nvSpPr>
          <p:cNvPr id="46" name="TextBox 1"/>
          <p:cNvSpPr txBox="1"/>
          <p:nvPr/>
        </p:nvSpPr>
        <p:spPr>
          <a:xfrm>
            <a:off x="7230246" y="947984"/>
            <a:ext cx="846386" cy="315471"/>
          </a:xfrm>
          <a:prstGeom prst="rect">
            <a:avLst/>
          </a:prstGeom>
          <a:noFill/>
        </p:spPr>
        <p:txBody>
          <a:bodyPr wrap="none" lIns="0" tIns="0" rIns="0" rtlCol="0">
            <a:spAutoFit/>
          </a:bodyPr>
          <a:lstStyle/>
          <a:p>
            <a:pPr marL="0" marR="0" lvl="0" indent="0" algn="l" defTabSz="914400" rtl="0" eaLnBrk="1" fontAlgn="auto" latinLnBrk="0" hangingPunct="1">
              <a:lnSpc>
                <a:spcPts val="21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交换机</a:t>
            </a:r>
          </a:p>
        </p:txBody>
      </p:sp>
      <p:sp>
        <p:nvSpPr>
          <p:cNvPr id="47" name="TextBox 1"/>
          <p:cNvSpPr txBox="1"/>
          <p:nvPr/>
        </p:nvSpPr>
        <p:spPr>
          <a:xfrm>
            <a:off x="8766946" y="947984"/>
            <a:ext cx="564257" cy="315471"/>
          </a:xfrm>
          <a:prstGeom prst="rect">
            <a:avLst/>
          </a:prstGeom>
          <a:noFill/>
        </p:spPr>
        <p:txBody>
          <a:bodyPr wrap="none" lIns="0" tIns="0" rIns="0" rtlCol="0">
            <a:spAutoFit/>
          </a:bodyPr>
          <a:lstStyle/>
          <a:p>
            <a:pPr marL="0" marR="0" lvl="0" indent="0" algn="l" defTabSz="914400" rtl="0" eaLnBrk="1" fontAlgn="auto" latinLnBrk="0" hangingPunct="1">
              <a:lnSpc>
                <a:spcPts val="21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网桥</a:t>
            </a:r>
          </a:p>
        </p:txBody>
      </p:sp>
      <p:sp>
        <p:nvSpPr>
          <p:cNvPr id="48" name="TextBox 1"/>
          <p:cNvSpPr txBox="1"/>
          <p:nvPr/>
        </p:nvSpPr>
        <p:spPr>
          <a:xfrm>
            <a:off x="9960746" y="947984"/>
            <a:ext cx="846386" cy="315471"/>
          </a:xfrm>
          <a:prstGeom prst="rect">
            <a:avLst/>
          </a:prstGeom>
          <a:noFill/>
        </p:spPr>
        <p:txBody>
          <a:bodyPr wrap="none" lIns="0" tIns="0" rIns="0" rtlCol="0">
            <a:spAutoFit/>
          </a:bodyPr>
          <a:lstStyle/>
          <a:p>
            <a:pPr marL="0" marR="0" lvl="0" indent="0" algn="l" defTabSz="914400" rtl="0" eaLnBrk="1" fontAlgn="auto" latinLnBrk="0" hangingPunct="1">
              <a:lnSpc>
                <a:spcPts val="21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路由器</a:t>
            </a:r>
          </a:p>
        </p:txBody>
      </p:sp>
      <p:sp>
        <p:nvSpPr>
          <p:cNvPr id="49" name="TextBox 1"/>
          <p:cNvSpPr txBox="1"/>
          <p:nvPr/>
        </p:nvSpPr>
        <p:spPr>
          <a:xfrm>
            <a:off x="3610746" y="1758755"/>
            <a:ext cx="2044700" cy="4152900"/>
          </a:xfrm>
          <a:prstGeom prst="rect">
            <a:avLst/>
          </a:prstGeom>
          <a:noFill/>
        </p:spPr>
        <p:txBody>
          <a:bodyPr wrap="none" lIns="0" tIns="0" rIns="0" rtlCol="0">
            <a:spAutoFit/>
          </a:bodyPr>
          <a:lstStyle/>
          <a:p>
            <a:pPr marL="0" marR="0" lvl="0" indent="0" algn="l" defTabSz="914400" rtl="0" eaLnBrk="1" fontAlgn="auto" latinLnBrk="0" hangingPunct="1">
              <a:lnSpc>
                <a:spcPts val="2500"/>
              </a:lnSpc>
              <a:spcBef>
                <a:spcPts val="0"/>
              </a:spcBef>
              <a:spcAft>
                <a:spcPts val="0"/>
              </a:spcAft>
              <a:buClrTx/>
              <a:buSzTx/>
              <a:buFontTx/>
              <a:buNone/>
              <a:tabLst>
                <a:tab pos="101600" algn="l"/>
                <a:tab pos="215900" algn="l"/>
                <a:tab pos="381000" algn="l"/>
                <a:tab pos="7112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层次</a:t>
            </a:r>
          </a:p>
          <a:p>
            <a:pPr marL="0" marR="0" lvl="0" indent="0" algn="l" defTabSz="914400" rtl="0" eaLnBrk="1" fontAlgn="auto" latinLnBrk="0" hangingPunct="1">
              <a:lnSpc>
                <a:spcPts val="4100"/>
              </a:lnSpc>
              <a:spcBef>
                <a:spcPts val="0"/>
              </a:spcBef>
              <a:spcAft>
                <a:spcPts val="0"/>
              </a:spcAft>
              <a:buClrTx/>
              <a:buSzTx/>
              <a:buFontTx/>
              <a:buNone/>
              <a:tabLst>
                <a:tab pos="101600" algn="l"/>
                <a:tab pos="215900" algn="l"/>
                <a:tab pos="381000" algn="l"/>
                <a:tab pos="7112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流量</a:t>
            </a:r>
            <a:r>
              <a:rPr kumimoji="0" lang="en-US" altLang="zh-CN" sz="2600" b="0" i="0" u="none" strike="noStrike" kern="1200" cap="none" spc="0" normalizeH="0" baseline="0" noProof="0" dirty="0">
                <a:ln>
                  <a:noFill/>
                </a:ln>
                <a:solidFill>
                  <a:srgbClr val="FF0000"/>
                </a:solidFill>
                <a:effectLst/>
                <a:uLnTx/>
                <a:uFillTx/>
                <a:latin typeface="Comic Sans MS" panose="030F0702030302020204" pitchFamily="18" charset="0"/>
                <a:ea typeface="宋体" panose="02010600030101010101" pitchFamily="2" charset="-122"/>
                <a:cs typeface="Comic Sans MS" panose="030F0702030302020204" pitchFamily="18" charset="0"/>
              </a:rPr>
              <a:t>(</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冲突域</a:t>
            </a:r>
            <a:r>
              <a:rPr kumimoji="0" lang="en-US" altLang="zh-CN" sz="2600" b="0" i="0" u="none" strike="noStrike" kern="1200" cap="none" spc="0" normalizeH="0" baseline="0" noProof="0" dirty="0">
                <a:ln>
                  <a:noFill/>
                </a:ln>
                <a:solidFill>
                  <a:srgbClr val="FF0000"/>
                </a:solidFill>
                <a:effectLst/>
                <a:uLnTx/>
                <a:uFillTx/>
                <a:latin typeface="Comic Sans MS" panose="030F0702030302020204" pitchFamily="18" charset="0"/>
                <a:ea typeface="宋体" panose="02010600030101010101" pitchFamily="2" charset="-122"/>
                <a:cs typeface="Comic Sans MS" panose="030F0702030302020204" pitchFamily="18" charset="0"/>
              </a:rPr>
              <a:t>)</a:t>
            </a:r>
          </a:p>
          <a:p>
            <a:pPr marL="0" marR="0" lvl="0" indent="0" algn="l" defTabSz="914400" rtl="0" eaLnBrk="1" fontAlgn="auto" latinLnBrk="0" hangingPunct="1">
              <a:lnSpc>
                <a:spcPts val="2900"/>
              </a:lnSpc>
              <a:spcBef>
                <a:spcPts val="0"/>
              </a:spcBef>
              <a:spcAft>
                <a:spcPts val="0"/>
              </a:spcAft>
              <a:buClrTx/>
              <a:buSzTx/>
              <a:buFontTx/>
              <a:buNone/>
              <a:tabLst>
                <a:tab pos="101600" algn="l"/>
                <a:tab pos="215900" algn="l"/>
                <a:tab pos="381000" algn="l"/>
                <a:tab pos="7112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隔离</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300"/>
              </a:lnSpc>
              <a:spcBef>
                <a:spcPts val="0"/>
              </a:spcBef>
              <a:spcAft>
                <a:spcPts val="0"/>
              </a:spcAft>
              <a:buClrTx/>
              <a:buSzTx/>
              <a:buFontTx/>
              <a:buNone/>
              <a:tabLst>
                <a:tab pos="101600" algn="l"/>
                <a:tab pos="215900" algn="l"/>
                <a:tab pos="381000" algn="l"/>
                <a:tab pos="7112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广播域隔离</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2700"/>
              </a:lnSpc>
              <a:spcBef>
                <a:spcPts val="0"/>
              </a:spcBef>
              <a:spcAft>
                <a:spcPts val="0"/>
              </a:spcAft>
              <a:buClrTx/>
              <a:buSzTx/>
              <a:buFontTx/>
              <a:buNone/>
              <a:tabLst>
                <a:tab pos="101600" algn="l"/>
                <a:tab pos="215900" algn="l"/>
                <a:tab pos="381000" algn="l"/>
                <a:tab pos="7112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即插即用</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200"/>
              </a:lnSpc>
              <a:spcBef>
                <a:spcPts val="0"/>
              </a:spcBef>
              <a:spcAft>
                <a:spcPts val="0"/>
              </a:spcAft>
              <a:buClrTx/>
              <a:buSzTx/>
              <a:buFontTx/>
              <a:buNone/>
              <a:tabLst>
                <a:tab pos="101600" algn="l"/>
                <a:tab pos="215900" algn="l"/>
                <a:tab pos="381000" algn="l"/>
                <a:tab pos="7112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优化路由</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2800"/>
              </a:lnSpc>
              <a:spcBef>
                <a:spcPts val="0"/>
              </a:spcBef>
              <a:spcAft>
                <a:spcPts val="0"/>
              </a:spcAft>
              <a:buClrTx/>
              <a:buSzTx/>
              <a:buFontTx/>
              <a:buNone/>
              <a:tabLst>
                <a:tab pos="101600" algn="l"/>
                <a:tab pos="215900" algn="l"/>
                <a:tab pos="381000" algn="l"/>
                <a:tab pos="7112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57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直通传输</a:t>
            </a:r>
          </a:p>
          <a:p>
            <a:pPr marL="0" marR="0" lvl="0" indent="0" algn="l" defTabSz="914400" rtl="0" eaLnBrk="1" fontAlgn="auto" latinLnBrk="0" hangingPunct="1">
              <a:lnSpc>
                <a:spcPts val="3900"/>
              </a:lnSpc>
              <a:spcBef>
                <a:spcPts val="0"/>
              </a:spcBef>
              <a:spcAft>
                <a:spcPts val="0"/>
              </a:spcAft>
              <a:buClrTx/>
              <a:buSzTx/>
              <a:buFontTx/>
              <a:buNone/>
              <a:tabLst>
                <a:tab pos="101600" algn="l"/>
                <a:tab pos="215900" algn="l"/>
                <a:tab pos="381000" algn="l"/>
                <a:tab pos="711200" algn="l"/>
              </a:tabLst>
              <a:defRPr/>
            </a:pPr>
            <a:r>
              <a:rPr kumimoji="0" lang="en-US" altLang="zh-CN" sz="2600" b="0" i="0" u="none" strike="noStrike" kern="1200" cap="none" spc="0" normalizeH="0" baseline="0" noProof="0" dirty="0">
                <a:ln>
                  <a:noFill/>
                </a:ln>
                <a:solidFill>
                  <a:srgbClr val="FF0000"/>
                </a:solidFill>
                <a:effectLst/>
                <a:uLnTx/>
                <a:uFillTx/>
                <a:latin typeface="Comic Sans MS" panose="030F0702030302020204" pitchFamily="18" charset="0"/>
                <a:ea typeface="宋体" panose="02010600030101010101" pitchFamily="2" charset="-122"/>
                <a:cs typeface="Comic Sans MS" panose="030F0702030302020204" pitchFamily="18" charset="0"/>
              </a:rPr>
              <a:t>(Cut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600" b="0" i="0" u="none" strike="noStrike" kern="1200" cap="none" spc="0" normalizeH="0" baseline="0" noProof="0" dirty="0">
                <a:ln>
                  <a:noFill/>
                </a:ln>
                <a:solidFill>
                  <a:srgbClr val="FF0000"/>
                </a:solidFill>
                <a:effectLst/>
                <a:uLnTx/>
                <a:uFillTx/>
                <a:latin typeface="Comic Sans MS" panose="030F0702030302020204" pitchFamily="18" charset="0"/>
                <a:ea typeface="宋体" panose="02010600030101010101" pitchFamily="2" charset="-122"/>
                <a:cs typeface="Comic Sans MS" panose="030F0702030302020204" pitchFamily="18" charset="0"/>
              </a:rPr>
              <a:t>through)</a:t>
            </a:r>
          </a:p>
        </p:txBody>
      </p:sp>
      <p:sp>
        <p:nvSpPr>
          <p:cNvPr id="50" name="TextBox 1"/>
          <p:cNvSpPr txBox="1"/>
          <p:nvPr/>
        </p:nvSpPr>
        <p:spPr>
          <a:xfrm>
            <a:off x="6061846" y="1314255"/>
            <a:ext cx="673100" cy="4406900"/>
          </a:xfrm>
          <a:prstGeom prst="rect">
            <a:avLst/>
          </a:prstGeom>
          <a:noFill/>
        </p:spPr>
        <p:txBody>
          <a:bodyPr wrap="none" lIns="0" tIns="0" rIns="0" rtlCol="0">
            <a:spAutoFit/>
          </a:bodyPr>
          <a:lstStyle/>
          <a:p>
            <a:pPr marL="0" marR="0" lvl="0" indent="0" algn="l" defTabSz="914400" rtl="0" eaLnBrk="1" fontAlgn="auto" latinLnBrk="0" hangingPunct="1">
              <a:lnSpc>
                <a:spcPts val="3000"/>
              </a:lnSpc>
              <a:spcBef>
                <a:spcPts val="0"/>
              </a:spcBef>
              <a:spcAft>
                <a:spcPts val="0"/>
              </a:spcAft>
              <a:buClrTx/>
              <a:buSzTx/>
              <a:buFontTx/>
              <a:buNone/>
              <a:tabLst>
                <a:tab pos="88900" algn="l"/>
                <a:tab pos="177800" algn="l"/>
                <a:tab pos="266700" algn="l"/>
              </a:tabLst>
              <a:defRPr/>
            </a:pPr>
            <a:r>
              <a:rPr kumimoji="0" lang="en-US" altLang="zh-CN" sz="2200" b="0" i="0" u="sng" strike="noStrike" kern="1200" cap="none" spc="0" normalizeH="0" baseline="0" noProof="0" dirty="0">
                <a:ln>
                  <a:noFill/>
                </a:ln>
                <a:solidFill>
                  <a:srgbClr val="0000FF"/>
                </a:solidFill>
                <a:effectLst/>
                <a:uLnTx/>
                <a:uFillTx/>
                <a:latin typeface="Comic Sans MS" panose="030F0702030302020204" pitchFamily="18" charset="0"/>
                <a:ea typeface="宋体" panose="02010600030101010101" pitchFamily="2" charset="-122"/>
                <a:cs typeface="Comic Sans MS" panose="030F0702030302020204" pitchFamily="18" charset="0"/>
              </a:rPr>
              <a:t>(hub)</a:t>
            </a:r>
          </a:p>
          <a:p>
            <a:pPr marL="0" marR="0" lvl="0" indent="0" algn="l" defTabSz="914400" rtl="0" eaLnBrk="1" fontAlgn="auto" latinLnBrk="0" hangingPunct="1">
              <a:lnSpc>
                <a:spcPts val="3600"/>
              </a:lnSpc>
              <a:spcBef>
                <a:spcPts val="0"/>
              </a:spcBef>
              <a:spcAft>
                <a:spcPts val="0"/>
              </a:spcAft>
              <a:buClrTx/>
              <a:buSzTx/>
              <a:buFontTx/>
              <a:buNone/>
              <a:tabLst>
                <a:tab pos="88900" algn="l"/>
                <a:tab pos="177800" algn="l"/>
                <a:tab pos="2667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1</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88900" algn="l"/>
                <a:tab pos="177800" algn="l"/>
                <a:tab pos="2667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100"/>
              </a:lnSpc>
              <a:spcBef>
                <a:spcPts val="0"/>
              </a:spcBef>
              <a:spcAft>
                <a:spcPts val="0"/>
              </a:spcAft>
              <a:buClrTx/>
              <a:buSzTx/>
              <a:buFontTx/>
              <a:buNone/>
              <a:tabLst>
                <a:tab pos="88900" algn="l"/>
                <a:tab pos="177800" algn="l"/>
                <a:tab pos="2667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700"/>
              </a:lnSpc>
              <a:spcBef>
                <a:spcPts val="0"/>
              </a:spcBef>
              <a:spcAft>
                <a:spcPts val="0"/>
              </a:spcAft>
              <a:buClrTx/>
              <a:buSzTx/>
              <a:buFontTx/>
              <a:buNone/>
              <a:tabLst>
                <a:tab pos="88900" algn="l"/>
                <a:tab pos="177800" algn="l"/>
                <a:tab pos="2667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88900" algn="l"/>
                <a:tab pos="177800" algn="l"/>
                <a:tab pos="2667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600"/>
              </a:lnSpc>
              <a:spcBef>
                <a:spcPts val="0"/>
              </a:spcBef>
              <a:spcAft>
                <a:spcPts val="0"/>
              </a:spcAft>
              <a:buClrTx/>
              <a:buSzTx/>
              <a:buFontTx/>
              <a:buNone/>
              <a:tabLst>
                <a:tab pos="88900" algn="l"/>
                <a:tab pos="177800" algn="l"/>
                <a:tab pos="2667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p:txBody>
      </p:sp>
      <p:sp>
        <p:nvSpPr>
          <p:cNvPr id="51" name="TextBox 1"/>
          <p:cNvSpPr txBox="1"/>
          <p:nvPr/>
        </p:nvSpPr>
        <p:spPr>
          <a:xfrm>
            <a:off x="7039746" y="1314255"/>
            <a:ext cx="1054776" cy="4457631"/>
          </a:xfrm>
          <a:prstGeom prst="rect">
            <a:avLst/>
          </a:prstGeom>
          <a:noFill/>
        </p:spPr>
        <p:txBody>
          <a:bodyPr wrap="none" lIns="0" tIns="0" rIns="0" rtlCol="0">
            <a:spAutoFit/>
          </a:bodyPr>
          <a:lstStyle/>
          <a:p>
            <a:pPr marL="0" marR="0" lvl="0" indent="0" algn="l" defTabSz="914400" rtl="0" eaLnBrk="1" fontAlgn="auto" latinLnBrk="0" hangingPunct="1">
              <a:lnSpc>
                <a:spcPts val="3000"/>
              </a:lnSpc>
              <a:spcBef>
                <a:spcPts val="0"/>
              </a:spcBef>
              <a:spcAft>
                <a:spcPts val="0"/>
              </a:spcAft>
              <a:buClrTx/>
              <a:buSzTx/>
              <a:buFontTx/>
              <a:buNone/>
              <a:tabLst>
                <a:tab pos="355600" algn="l"/>
                <a:tab pos="431800" algn="l"/>
                <a:tab pos="508000" algn="l"/>
              </a:tabLst>
              <a:defRPr/>
            </a:pPr>
            <a:r>
              <a:rPr kumimoji="0" lang="en-US" altLang="zh-CN" sz="2200" b="0" i="0" u="sng" strike="noStrike" kern="1200" cap="none" spc="0" normalizeH="0" baseline="0" noProof="0" dirty="0">
                <a:ln>
                  <a:noFill/>
                </a:ln>
                <a:solidFill>
                  <a:srgbClr val="0000FF"/>
                </a:solidFill>
                <a:effectLst/>
                <a:uLnTx/>
                <a:uFillTx/>
                <a:latin typeface="Comic Sans MS" panose="030F0702030302020204" pitchFamily="18" charset="0"/>
                <a:ea typeface="宋体" panose="02010600030101010101" pitchFamily="2" charset="-122"/>
                <a:cs typeface="Comic Sans MS" panose="030F0702030302020204" pitchFamily="18" charset="0"/>
              </a:rPr>
              <a:t>(switch)</a:t>
            </a:r>
          </a:p>
          <a:p>
            <a:pPr marL="0" marR="0" lvl="0" indent="0" algn="l" defTabSz="914400" rtl="0" eaLnBrk="1" fontAlgn="auto" latinLnBrk="0" hangingPunct="1">
              <a:lnSpc>
                <a:spcPts val="3600"/>
              </a:lnSpc>
              <a:spcBef>
                <a:spcPts val="0"/>
              </a:spcBef>
              <a:spcAft>
                <a:spcPts val="0"/>
              </a:spcAft>
              <a:buClrTx/>
              <a:buSzTx/>
              <a:buFontTx/>
              <a:buNone/>
              <a:tabLst>
                <a:tab pos="355600" algn="l"/>
                <a:tab pos="431800" algn="l"/>
                <a:tab pos="508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2</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355600" algn="l"/>
                <a:tab pos="431800" algn="l"/>
                <a:tab pos="508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100"/>
              </a:lnSpc>
              <a:spcBef>
                <a:spcPts val="0"/>
              </a:spcBef>
              <a:spcAft>
                <a:spcPts val="0"/>
              </a:spcAft>
              <a:buClrTx/>
              <a:buSzTx/>
              <a:buFontTx/>
              <a:buNone/>
              <a:tabLst>
                <a:tab pos="355600" algn="l"/>
                <a:tab pos="431800" algn="l"/>
                <a:tab pos="508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700"/>
              </a:lnSpc>
              <a:spcBef>
                <a:spcPts val="0"/>
              </a:spcBef>
              <a:spcAft>
                <a:spcPts val="0"/>
              </a:spcAft>
              <a:buClrTx/>
              <a:buSzTx/>
              <a:buFontTx/>
              <a:buNone/>
              <a:tabLst>
                <a:tab pos="355600" algn="l"/>
                <a:tab pos="431800" algn="l"/>
                <a:tab pos="508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355600" algn="l"/>
                <a:tab pos="431800" algn="l"/>
                <a:tab pos="508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600"/>
              </a:lnSpc>
              <a:spcBef>
                <a:spcPts val="0"/>
              </a:spcBef>
              <a:spcAft>
                <a:spcPts val="0"/>
              </a:spcAft>
              <a:buClrTx/>
              <a:buSzTx/>
              <a:buFontTx/>
              <a:buNone/>
              <a:tabLst>
                <a:tab pos="355600" algn="l"/>
                <a:tab pos="431800" algn="l"/>
                <a:tab pos="5080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p:txBody>
      </p:sp>
      <p:sp>
        <p:nvSpPr>
          <p:cNvPr id="52" name="TextBox 1"/>
          <p:cNvSpPr txBox="1"/>
          <p:nvPr/>
        </p:nvSpPr>
        <p:spPr>
          <a:xfrm>
            <a:off x="8525646" y="1314255"/>
            <a:ext cx="1041400" cy="4406900"/>
          </a:xfrm>
          <a:prstGeom prst="rect">
            <a:avLst/>
          </a:prstGeom>
          <a:noFill/>
        </p:spPr>
        <p:txBody>
          <a:bodyPr wrap="none" lIns="0" tIns="0" rIns="0" rtlCol="0">
            <a:spAutoFit/>
          </a:bodyPr>
          <a:lstStyle/>
          <a:p>
            <a:pPr marL="0" marR="0" lvl="0" indent="0" algn="l" defTabSz="914400" rtl="0" eaLnBrk="1" fontAlgn="auto" latinLnBrk="0" hangingPunct="1">
              <a:lnSpc>
                <a:spcPts val="3000"/>
              </a:lnSpc>
              <a:spcBef>
                <a:spcPts val="0"/>
              </a:spcBef>
              <a:spcAft>
                <a:spcPts val="0"/>
              </a:spcAft>
              <a:buClrTx/>
              <a:buSzTx/>
              <a:buFontTx/>
              <a:buNone/>
              <a:tabLst>
                <a:tab pos="266700" algn="l"/>
                <a:tab pos="355600" algn="l"/>
                <a:tab pos="419100" algn="l"/>
              </a:tabLst>
              <a:defRPr/>
            </a:pPr>
            <a:r>
              <a:rPr kumimoji="0" lang="en-US" altLang="zh-CN" sz="2200" b="0" i="0" u="sng" strike="noStrike" kern="1200" cap="none" spc="0" normalizeH="0" baseline="0" noProof="0" dirty="0">
                <a:ln>
                  <a:noFill/>
                </a:ln>
                <a:solidFill>
                  <a:srgbClr val="0000FF"/>
                </a:solidFill>
                <a:effectLst/>
                <a:uLnTx/>
                <a:uFillTx/>
                <a:latin typeface="Comic Sans MS" panose="030F0702030302020204" pitchFamily="18" charset="0"/>
                <a:ea typeface="宋体" panose="02010600030101010101" pitchFamily="2" charset="-122"/>
                <a:cs typeface="Comic Sans MS" panose="030F0702030302020204" pitchFamily="18" charset="0"/>
              </a:rPr>
              <a:t>(bridge)</a:t>
            </a:r>
          </a:p>
          <a:p>
            <a:pPr marL="0" marR="0" lvl="0" indent="0" algn="l" defTabSz="914400" rtl="0" eaLnBrk="1" fontAlgn="auto" latinLnBrk="0" hangingPunct="1">
              <a:lnSpc>
                <a:spcPts val="36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2</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1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7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6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p:txBody>
      </p:sp>
      <p:sp>
        <p:nvSpPr>
          <p:cNvPr id="53" name="TextBox 1"/>
          <p:cNvSpPr txBox="1"/>
          <p:nvPr/>
        </p:nvSpPr>
        <p:spPr>
          <a:xfrm>
            <a:off x="9859146" y="1314255"/>
            <a:ext cx="1041400" cy="4406900"/>
          </a:xfrm>
          <a:prstGeom prst="rect">
            <a:avLst/>
          </a:prstGeom>
          <a:noFill/>
        </p:spPr>
        <p:txBody>
          <a:bodyPr wrap="none" lIns="0" tIns="0" rIns="0" rtlCol="0">
            <a:spAutoFit/>
          </a:bodyPr>
          <a:lstStyle/>
          <a:p>
            <a:pPr marL="0" marR="0" lvl="0" indent="0" algn="l" defTabSz="914400" rtl="0" eaLnBrk="1" fontAlgn="auto" latinLnBrk="0" hangingPunct="1">
              <a:lnSpc>
                <a:spcPts val="3000"/>
              </a:lnSpc>
              <a:spcBef>
                <a:spcPts val="0"/>
              </a:spcBef>
              <a:spcAft>
                <a:spcPts val="0"/>
              </a:spcAft>
              <a:buClrTx/>
              <a:buSzTx/>
              <a:buFontTx/>
              <a:buNone/>
              <a:tabLst>
                <a:tab pos="266700" algn="l"/>
                <a:tab pos="355600" algn="l"/>
                <a:tab pos="419100" algn="l"/>
              </a:tabLst>
              <a:defRPr/>
            </a:pPr>
            <a:r>
              <a:rPr kumimoji="0" lang="en-US" altLang="zh-CN" sz="2200" b="0" i="0" u="sng" strike="noStrike" kern="1200" cap="none" spc="0" normalizeH="0" baseline="0" noProof="0" dirty="0">
                <a:ln>
                  <a:noFill/>
                </a:ln>
                <a:solidFill>
                  <a:srgbClr val="0000FF"/>
                </a:solidFill>
                <a:effectLst/>
                <a:uLnTx/>
                <a:uFillTx/>
                <a:latin typeface="Comic Sans MS" panose="030F0702030302020204" pitchFamily="18" charset="0"/>
                <a:ea typeface="宋体" panose="02010600030101010101" pitchFamily="2" charset="-122"/>
                <a:cs typeface="Comic Sans MS" panose="030F0702030302020204" pitchFamily="18" charset="0"/>
              </a:rPr>
              <a:t>(router)</a:t>
            </a:r>
          </a:p>
          <a:p>
            <a:pPr marL="0" marR="0" lvl="0" indent="0" algn="l" defTabSz="914400" rtl="0" eaLnBrk="1" fontAlgn="auto" latinLnBrk="0" hangingPunct="1">
              <a:lnSpc>
                <a:spcPts val="36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3</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1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37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2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yes</a:t>
            </a: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ts val="4600"/>
              </a:lnSpc>
              <a:spcBef>
                <a:spcPts val="0"/>
              </a:spcBef>
              <a:spcAft>
                <a:spcPts val="0"/>
              </a:spcAft>
              <a:buClrTx/>
              <a:buSzTx/>
              <a:buFontTx/>
              <a:buNone/>
              <a:tabLst>
                <a:tab pos="266700" algn="l"/>
                <a:tab pos="355600" algn="l"/>
                <a:tab pos="419100" algn="l"/>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600" b="0" i="0" u="none" strike="noStrike" kern="1200" cap="none" spc="0" normalizeH="0" baseline="0" noProof="0" dirty="0">
                <a:ln>
                  <a:noFill/>
                </a:ln>
                <a:solidFill>
                  <a:srgbClr val="000000"/>
                </a:solidFill>
                <a:effectLst/>
                <a:uLnTx/>
                <a:uFillTx/>
                <a:latin typeface="Comic Sans MS" panose="030F0702030302020204" pitchFamily="18" charset="0"/>
                <a:ea typeface="宋体" panose="02010600030101010101" pitchFamily="2" charset="-122"/>
                <a:cs typeface="Comic Sans MS" panose="030F0702030302020204" pitchFamily="18" charset="0"/>
              </a:rPr>
              <a:t>no</a:t>
            </a:r>
          </a:p>
        </p:txBody>
      </p:sp>
      <p:grpSp>
        <p:nvGrpSpPr>
          <p:cNvPr id="8" name="组合 7"/>
          <p:cNvGrpSpPr/>
          <p:nvPr/>
        </p:nvGrpSpPr>
        <p:grpSpPr>
          <a:xfrm>
            <a:off x="161626" y="1219651"/>
            <a:ext cx="3208825" cy="4298097"/>
            <a:chOff x="513141" y="1424982"/>
            <a:chExt cx="3208825" cy="4298097"/>
          </a:xfrm>
        </p:grpSpPr>
        <p:sp>
          <p:nvSpPr>
            <p:cNvPr id="58" name="TextBox 1"/>
            <p:cNvSpPr txBox="1"/>
            <p:nvPr/>
          </p:nvSpPr>
          <p:spPr>
            <a:xfrm>
              <a:off x="533400" y="1424982"/>
              <a:ext cx="3188566" cy="1082797"/>
            </a:xfrm>
            <a:prstGeom prst="rect">
              <a:avLst/>
            </a:prstGeom>
            <a:noFill/>
          </p:spPr>
          <p:txBody>
            <a:bodyPr wrap="square" lIns="0" tIns="0" rIns="0" rtlCol="0">
              <a:spAutoFit/>
            </a:bodyPr>
            <a:lstStyle/>
            <a:p>
              <a:pPr marL="0" marR="0" lvl="0" indent="0" algn="l" defTabSz="914400" rtl="0" eaLnBrk="1" fontAlgn="auto" latinLnBrk="0" hangingPunct="1">
                <a:lnSpc>
                  <a:spcPts val="25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交换机与路由器</a:t>
              </a:r>
              <a:endParaRPr kumimoji="0" lang="en-US" altLang="zh-CN" sz="2400" b="0"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500"/>
                </a:lnSpc>
                <a:spcBef>
                  <a:spcPts val="0"/>
                </a:spcBef>
                <a:spcAft>
                  <a:spcPts val="0"/>
                </a:spcAft>
                <a:buClrTx/>
                <a:buSzTx/>
                <a:buFontTx/>
                <a:buNone/>
                <a:defRPr/>
              </a:pPr>
              <a:r>
                <a:rPr kumimoji="0" lang="en-US" altLang="zh-CN" sz="2400" b="0" i="0" u="none" strike="noStrike" kern="1200" cap="none" spc="0" normalizeH="0" baseline="0" noProof="0" dirty="0" err="1">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均为存储-转发设备</a:t>
              </a:r>
              <a:r>
                <a:rPr kumimoji="0" lang="en-US" altLang="zh-CN" sz="2400" b="0"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34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路由器:</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网络层设备</a:t>
              </a:r>
              <a:endPar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TextBox 1"/>
            <p:cNvSpPr txBox="1"/>
            <p:nvPr/>
          </p:nvSpPr>
          <p:spPr>
            <a:xfrm>
              <a:off x="522055" y="2566209"/>
              <a:ext cx="3095948" cy="441596"/>
            </a:xfrm>
            <a:prstGeom prst="rect">
              <a:avLst/>
            </a:prstGeom>
            <a:noFill/>
          </p:spPr>
          <p:txBody>
            <a:bodyPr wrap="square" lIns="0" tIns="0" rIns="0" rtlCol="0">
              <a:spAutoFit/>
            </a:bodyPr>
            <a:lstStyle/>
            <a:p>
              <a:pPr marL="0" marR="0" lvl="0" indent="0" algn="l" defTabSz="914400" rtl="0" eaLnBrk="1" fontAlgn="auto" latinLnBrk="0" hangingPunct="1">
                <a:lnSpc>
                  <a:spcPts val="34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err="1">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交换机</a:t>
              </a:r>
              <a:r>
                <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链路层设备</a:t>
              </a:r>
              <a:endPar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TextBox 1"/>
            <p:cNvSpPr txBox="1"/>
            <p:nvPr/>
          </p:nvSpPr>
          <p:spPr>
            <a:xfrm>
              <a:off x="513141" y="3448038"/>
              <a:ext cx="65" cy="366767"/>
            </a:xfrm>
            <a:prstGeom prst="rect">
              <a:avLst/>
            </a:prstGeom>
            <a:noFill/>
          </p:spPr>
          <p:txBody>
            <a:bodyPr wrap="none" lIns="0" tIns="0" rIns="0" rtlCol="0">
              <a:spAutoFit/>
            </a:bodyPr>
            <a:lstStyle/>
            <a:p>
              <a:pPr marL="0" marR="0" lvl="0" indent="0" algn="l" defTabSz="914400" rtl="0" eaLnBrk="1" fontAlgn="auto" latinLnBrk="0" hangingPunct="1">
                <a:lnSpc>
                  <a:spcPts val="25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TextBox 1"/>
            <p:cNvSpPr txBox="1"/>
            <p:nvPr/>
          </p:nvSpPr>
          <p:spPr>
            <a:xfrm>
              <a:off x="544117" y="3338644"/>
              <a:ext cx="3095948" cy="2384435"/>
            </a:xfrm>
            <a:prstGeom prst="rect">
              <a:avLst/>
            </a:prstGeom>
            <a:noFill/>
          </p:spPr>
          <p:txBody>
            <a:bodyPr wrap="square" lIns="0" tIns="0" rIns="0" rtlCol="0">
              <a:spAutoFit/>
            </a:bodyPr>
            <a:lstStyle/>
            <a:p>
              <a:pPr marL="0" marR="0" lvl="0" indent="0" algn="l" defTabSz="914400" rtl="0" eaLnBrk="1" fontAlgn="auto" latinLnBrk="0" hangingPunct="1">
                <a:lnSpc>
                  <a:spcPts val="2600"/>
                </a:lnSpc>
                <a:spcBef>
                  <a:spcPts val="0"/>
                </a:spcBef>
                <a:spcAft>
                  <a:spcPts val="0"/>
                </a:spcAft>
                <a:buClrTx/>
                <a:buSzTx/>
                <a:buFontTx/>
                <a:buNone/>
                <a:defRPr/>
              </a:pPr>
              <a:r>
                <a:rPr kumimoji="0" lang="en-US" altLang="zh-CN" sz="2400" b="0" i="0" u="none" strike="noStrike" kern="1200" cap="none" spc="0" normalizeH="0" baseline="0" noProof="0" dirty="0" err="1">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二者均使用转发表</a:t>
              </a:r>
              <a:r>
                <a:rPr kumimoji="0" lang="en-US" altLang="zh-CN" sz="2400" b="0"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6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路由器:</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利用路由算法计算</a:t>
              </a:r>
              <a:r>
                <a:rPr kumimoji="0" lang="zh-CN" altLang="en-US"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路径。</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IP地址</a:t>
              </a:r>
              <a:r>
                <a:rPr kumimoji="0" lang="zh-CN" altLang="en-US"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寻址</a:t>
              </a:r>
              <a:endPar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6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6699FF"/>
                  </a:solidFill>
                  <a:effectLst/>
                  <a:uLnTx/>
                  <a:uFillTx/>
                  <a:latin typeface="Wingdings" panose="05000000000000000000" pitchFamily="18" charset="0"/>
                  <a:ea typeface="宋体" panose="02010600030101010101" pitchFamily="2" charset="-122"/>
                  <a:cs typeface="Wingdings" panose="05000000000000000000" pitchFamily="18" charset="0"/>
                </a:rPr>
                <a:t></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交换机:</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利用自学习、泛洪构建转发表</a:t>
              </a:r>
              <a:r>
                <a:rPr kumimoji="0" lang="zh-CN" altLang="en-US"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MAC地址</a:t>
              </a:r>
              <a:r>
                <a:rPr kumimoji="0" lang="zh-CN" altLang="en-US"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rPr>
                <a:t>寻址</a:t>
              </a:r>
              <a:endParaRPr kumimoji="0" lang="en-US" altLang="zh-CN" sz="2400" b="0" i="0" u="none" strike="noStrike" kern="1200" cap="none" spc="0" normalizeH="0" baseline="0" noProof="0" dirty="0">
                <a:ln>
                  <a:noFill/>
                </a:ln>
                <a:solidFill>
                  <a:srgbClr val="163794"/>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A5CFE5"/>
        </a:solidFill>
        <a:effectLst/>
      </p:bgPr>
    </p:bg>
    <p:spTree>
      <p:nvGrpSpPr>
        <p:cNvPr id="1" name=""/>
        <p:cNvGrpSpPr/>
        <p:nvPr/>
      </p:nvGrpSpPr>
      <p:grpSpPr>
        <a:xfrm>
          <a:off x="0" y="0"/>
          <a:ext cx="0" cy="0"/>
          <a:chOff x="0" y="0"/>
          <a:chExt cx="0" cy="0"/>
        </a:xfrm>
      </p:grpSpPr>
      <p:sp>
        <p:nvSpPr>
          <p:cNvPr id="7" name="文本框 6"/>
          <p:cNvSpPr txBox="1"/>
          <p:nvPr/>
        </p:nvSpPr>
        <p:spPr>
          <a:xfrm>
            <a:off x="3343789" y="2744373"/>
            <a:ext cx="8848211" cy="1106805"/>
          </a:xfrm>
          <a:prstGeom prst="rect">
            <a:avLst/>
          </a:prstGeom>
          <a:noFill/>
        </p:spPr>
        <p:txBody>
          <a:bodyPr wrap="square" rtlCol="0">
            <a:spAutoFit/>
          </a:bodyPr>
          <a:lstStyle/>
          <a:p>
            <a:r>
              <a:rPr lang="en-US" altLang="zh-CN" sz="6600" dirty="0">
                <a:solidFill>
                  <a:schemeClr val="bg1"/>
                </a:solidFill>
                <a:latin typeface="幼圆" panose="02010509060101010101" pitchFamily="49" charset="-122"/>
                <a:ea typeface="幼圆" panose="02010509060101010101" pitchFamily="49" charset="-122"/>
              </a:rPr>
              <a:t>VLANs</a:t>
            </a:r>
          </a:p>
        </p:txBody>
      </p:sp>
      <p:sp>
        <p:nvSpPr>
          <p:cNvPr id="8" name="等腰三角形 7"/>
          <p:cNvSpPr/>
          <p:nvPr/>
        </p:nvSpPr>
        <p:spPr>
          <a:xfrm rot="17411441">
            <a:off x="9537032" y="2688198"/>
            <a:ext cx="157387" cy="397133"/>
          </a:xfrm>
          <a:prstGeom prst="triangl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3615302">
            <a:off x="9286383" y="2463156"/>
            <a:ext cx="105790" cy="511888"/>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srcRect/>
          <a:stretch>
            <a:fillRect/>
          </a:stretch>
        </p:blipFill>
        <p:spPr>
          <a:xfrm>
            <a:off x="2040272" y="1847397"/>
            <a:ext cx="3365284" cy="2901948"/>
          </a:xfrm>
          <a:custGeom>
            <a:avLst/>
            <a:gdLst>
              <a:gd name="connsiteX0" fmla="*/ 0 w 3365284"/>
              <a:gd name="connsiteY0" fmla="*/ 0 h 2901948"/>
              <a:gd name="connsiteX1" fmla="*/ 3365284 w 3365284"/>
              <a:gd name="connsiteY1" fmla="*/ 0 h 2901948"/>
              <a:gd name="connsiteX2" fmla="*/ 3365284 w 3365284"/>
              <a:gd name="connsiteY2" fmla="*/ 624244 h 2901948"/>
              <a:gd name="connsiteX3" fmla="*/ 1524908 w 3365284"/>
              <a:gd name="connsiteY3" fmla="*/ 624244 h 2901948"/>
              <a:gd name="connsiteX4" fmla="*/ 1524908 w 3365284"/>
              <a:gd name="connsiteY4" fmla="*/ 2289173 h 2901948"/>
              <a:gd name="connsiteX5" fmla="*/ 3365284 w 3365284"/>
              <a:gd name="connsiteY5" fmla="*/ 2289173 h 2901948"/>
              <a:gd name="connsiteX6" fmla="*/ 3365284 w 3365284"/>
              <a:gd name="connsiteY6" fmla="*/ 2901948 h 2901948"/>
              <a:gd name="connsiteX7" fmla="*/ 0 w 3365284"/>
              <a:gd name="connsiteY7" fmla="*/ 2901948 h 290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284" h="2901948">
                <a:moveTo>
                  <a:pt x="0" y="0"/>
                </a:moveTo>
                <a:lnTo>
                  <a:pt x="3365284" y="0"/>
                </a:lnTo>
                <a:lnTo>
                  <a:pt x="3365284" y="624244"/>
                </a:lnTo>
                <a:lnTo>
                  <a:pt x="1524908" y="624244"/>
                </a:lnTo>
                <a:lnTo>
                  <a:pt x="1524908" y="2289173"/>
                </a:lnTo>
                <a:lnTo>
                  <a:pt x="3365284" y="2289173"/>
                </a:lnTo>
                <a:lnTo>
                  <a:pt x="3365284" y="2901948"/>
                </a:lnTo>
                <a:lnTo>
                  <a:pt x="0" y="2901948"/>
                </a:lnTo>
                <a:close/>
              </a:path>
            </a:pathLst>
          </a:custGeom>
        </p:spPr>
      </p:pic>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lt"/>
              </a:rPr>
              <a:t>适用情形</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 name="文本框 5"/>
          <p:cNvSpPr txBox="1"/>
          <p:nvPr/>
        </p:nvSpPr>
        <p:spPr>
          <a:xfrm>
            <a:off x="882650" y="1056005"/>
            <a:ext cx="5556250" cy="3969385"/>
          </a:xfrm>
          <a:prstGeom prst="rect">
            <a:avLst/>
          </a:prstGeom>
          <a:noFill/>
        </p:spPr>
        <p:txBody>
          <a:bodyPr wrap="none" rtlCol="0">
            <a:spAutoFit/>
          </a:bodyPr>
          <a:lstStyle/>
          <a:p>
            <a:r>
              <a:rPr lang="zh-CN" altLang="en-US"/>
              <a:t>适用情况：</a:t>
            </a:r>
          </a:p>
          <a:p>
            <a:r>
              <a:rPr lang="en-US" altLang="zh-CN"/>
              <a:t>1</a:t>
            </a:r>
            <a:r>
              <a:rPr lang="zh-CN" altLang="en-US"/>
              <a:t>，如果希望把广播限制在不同系中</a:t>
            </a:r>
          </a:p>
          <a:p>
            <a:r>
              <a:rPr lang="zh-CN" altLang="en-US"/>
              <a:t>（更换成路由器）</a:t>
            </a:r>
          </a:p>
          <a:p>
            <a:endParaRPr lang="en-US" altLang="zh-CN"/>
          </a:p>
          <a:p>
            <a:endParaRPr lang="en-US" altLang="zh-CN"/>
          </a:p>
          <a:p>
            <a:endParaRPr lang="en-US" altLang="zh-CN"/>
          </a:p>
          <a:p>
            <a:endParaRPr lang="en-US" altLang="zh-CN"/>
          </a:p>
          <a:p>
            <a:r>
              <a:rPr lang="en-US" altLang="zh-CN"/>
              <a:t>2</a:t>
            </a:r>
            <a:r>
              <a:rPr lang="zh-CN" altLang="en-US"/>
              <a:t>，出现迁移情况，但仍然需要连接到原交换机</a:t>
            </a:r>
          </a:p>
          <a:p>
            <a:r>
              <a:rPr lang="zh-CN" altLang="en-US"/>
              <a:t>（物理链路连接）</a:t>
            </a:r>
          </a:p>
          <a:p>
            <a:endParaRPr lang="zh-CN" altLang="en-US"/>
          </a:p>
          <a:p>
            <a:endParaRPr lang="zh-CN" altLang="en-US"/>
          </a:p>
          <a:p>
            <a:endParaRPr lang="zh-CN" altLang="en-US"/>
          </a:p>
          <a:p>
            <a:endParaRPr lang="zh-CN" altLang="en-US"/>
          </a:p>
          <a:p>
            <a:r>
              <a:rPr lang="en-US" altLang="zh-CN"/>
              <a:t>3</a:t>
            </a:r>
            <a:r>
              <a:rPr lang="zh-CN" altLang="en-US"/>
              <a:t>，单一广播域内，希望将广播流量限制在某个范围内</a:t>
            </a:r>
          </a:p>
        </p:txBody>
      </p:sp>
      <p:pic>
        <p:nvPicPr>
          <p:cNvPr id="8" name="图片 7"/>
          <p:cNvPicPr>
            <a:picLocks noChangeAspect="1"/>
          </p:cNvPicPr>
          <p:nvPr/>
        </p:nvPicPr>
        <p:blipFill>
          <a:blip r:embed="rId3"/>
          <a:stretch>
            <a:fillRect/>
          </a:stretch>
        </p:blipFill>
        <p:spPr>
          <a:xfrm>
            <a:off x="6530340" y="704850"/>
            <a:ext cx="5661660" cy="4442460"/>
          </a:xfrm>
          <a:prstGeom prst="rect">
            <a:avLst/>
          </a:prstGeom>
        </p:spPr>
      </p:pic>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lt"/>
              </a:rPr>
              <a:t>实现方法</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8" name="文本框 7"/>
          <p:cNvSpPr txBox="1"/>
          <p:nvPr/>
        </p:nvSpPr>
        <p:spPr>
          <a:xfrm>
            <a:off x="796290" y="1211580"/>
            <a:ext cx="5716905" cy="368300"/>
          </a:xfrm>
          <a:prstGeom prst="rect">
            <a:avLst/>
          </a:prstGeom>
          <a:noFill/>
        </p:spPr>
        <p:txBody>
          <a:bodyPr wrap="none" rtlCol="0">
            <a:spAutoFit/>
          </a:bodyPr>
          <a:lstStyle/>
          <a:p>
            <a:r>
              <a:rPr lang="zh-CN" altLang="en-US"/>
              <a:t>基于端口的</a:t>
            </a:r>
            <a:r>
              <a:rPr lang="en-US" altLang="zh-CN"/>
              <a:t>VLAN</a:t>
            </a:r>
            <a:r>
              <a:rPr lang="zh-CN" altLang="en-US"/>
              <a:t>：通过一些管理软件分组交换机的端口</a:t>
            </a:r>
          </a:p>
        </p:txBody>
      </p:sp>
      <p:pic>
        <p:nvPicPr>
          <p:cNvPr id="9" name="图片 8"/>
          <p:cNvPicPr>
            <a:picLocks noChangeAspect="1"/>
          </p:cNvPicPr>
          <p:nvPr/>
        </p:nvPicPr>
        <p:blipFill>
          <a:blip r:embed="rId3"/>
          <a:stretch>
            <a:fillRect/>
          </a:stretch>
        </p:blipFill>
        <p:spPr>
          <a:xfrm>
            <a:off x="7265670" y="1211580"/>
            <a:ext cx="4137660" cy="2529840"/>
          </a:xfrm>
          <a:prstGeom prst="rect">
            <a:avLst/>
          </a:prstGeom>
        </p:spPr>
      </p:pic>
      <p:sp>
        <p:nvSpPr>
          <p:cNvPr id="10" name="文本框 9"/>
          <p:cNvSpPr txBox="1"/>
          <p:nvPr/>
        </p:nvSpPr>
        <p:spPr>
          <a:xfrm>
            <a:off x="882015" y="2086610"/>
            <a:ext cx="4069080" cy="1476375"/>
          </a:xfrm>
          <a:prstGeom prst="rect">
            <a:avLst/>
          </a:prstGeom>
          <a:noFill/>
        </p:spPr>
        <p:txBody>
          <a:bodyPr wrap="none" rtlCol="0">
            <a:spAutoFit/>
          </a:bodyPr>
          <a:lstStyle/>
          <a:p>
            <a:r>
              <a:rPr lang="zh-CN" altLang="en-US"/>
              <a:t>这样不同端口组的就形成了虚拟局域网</a:t>
            </a:r>
          </a:p>
          <a:p>
            <a:endParaRPr lang="zh-CN" altLang="en-US"/>
          </a:p>
          <a:p>
            <a:r>
              <a:rPr lang="zh-CN" altLang="en-US"/>
              <a:t>单一交换机就可以视为两个虚拟交换机</a:t>
            </a:r>
          </a:p>
          <a:p>
            <a:endParaRPr lang="zh-CN" altLang="en-US"/>
          </a:p>
          <a:p>
            <a:endParaRPr lang="zh-CN" altLang="en-US"/>
          </a:p>
        </p:txBody>
      </p:sp>
      <p:sp>
        <p:nvSpPr>
          <p:cNvPr id="11" name="文本框 10"/>
          <p:cNvSpPr txBox="1"/>
          <p:nvPr/>
        </p:nvSpPr>
        <p:spPr>
          <a:xfrm>
            <a:off x="882015" y="3407410"/>
            <a:ext cx="5006340" cy="1476375"/>
          </a:xfrm>
          <a:prstGeom prst="rect">
            <a:avLst/>
          </a:prstGeom>
          <a:noFill/>
        </p:spPr>
        <p:txBody>
          <a:bodyPr wrap="none" rtlCol="0">
            <a:spAutoFit/>
          </a:bodyPr>
          <a:lstStyle/>
          <a:p>
            <a:r>
              <a:rPr lang="zh-CN" altLang="en-US"/>
              <a:t>功能：</a:t>
            </a:r>
          </a:p>
          <a:p>
            <a:r>
              <a:rPr lang="en-US" altLang="zh-CN"/>
              <a:t>a,</a:t>
            </a:r>
            <a:r>
              <a:rPr lang="zh-CN" altLang="en-US"/>
              <a:t>流量隔离，一个</a:t>
            </a:r>
            <a:r>
              <a:rPr lang="en-US" altLang="zh-CN"/>
              <a:t>vlan</a:t>
            </a:r>
            <a:r>
              <a:rPr lang="zh-CN" altLang="en-US"/>
              <a:t>范围内的帧只会在一个</a:t>
            </a:r>
            <a:r>
              <a:rPr lang="en-US" altLang="zh-CN"/>
              <a:t>vlan</a:t>
            </a:r>
          </a:p>
          <a:p>
            <a:r>
              <a:rPr lang="zh-CN" altLang="en-US"/>
              <a:t>范围内流动</a:t>
            </a:r>
          </a:p>
          <a:p>
            <a:endParaRPr lang="zh-CN" altLang="en-US"/>
          </a:p>
          <a:p>
            <a:r>
              <a:rPr lang="en-US" altLang="zh-CN"/>
              <a:t>b,</a:t>
            </a:r>
            <a:r>
              <a:rPr lang="zh-CN" altLang="en-US"/>
              <a:t>动态划分：端口动态分配</a:t>
            </a:r>
          </a:p>
        </p:txBody>
      </p:sp>
      <p:sp>
        <p:nvSpPr>
          <p:cNvPr id="12" name="文本框 11"/>
          <p:cNvSpPr txBox="1"/>
          <p:nvPr/>
        </p:nvSpPr>
        <p:spPr>
          <a:xfrm>
            <a:off x="7723505" y="4225290"/>
            <a:ext cx="2002155" cy="368300"/>
          </a:xfrm>
          <a:prstGeom prst="rect">
            <a:avLst/>
          </a:prstGeom>
          <a:noFill/>
        </p:spPr>
        <p:txBody>
          <a:bodyPr wrap="none" rtlCol="0">
            <a:spAutoFit/>
          </a:bodyPr>
          <a:lstStyle/>
          <a:p>
            <a:r>
              <a:rPr lang="zh-CN" altLang="en-US"/>
              <a:t>基于</a:t>
            </a:r>
            <a:r>
              <a:rPr lang="en-US" altLang="zh-CN"/>
              <a:t>MAC</a:t>
            </a:r>
            <a:r>
              <a:rPr lang="zh-CN" altLang="en-US"/>
              <a:t>地址划分</a:t>
            </a:r>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lt"/>
              </a:rPr>
              <a:t>功能补充</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 name="文本框 5"/>
          <p:cNvSpPr txBox="1"/>
          <p:nvPr/>
        </p:nvSpPr>
        <p:spPr>
          <a:xfrm>
            <a:off x="495935" y="925195"/>
            <a:ext cx="4620895" cy="368300"/>
          </a:xfrm>
          <a:prstGeom prst="rect">
            <a:avLst/>
          </a:prstGeom>
          <a:noFill/>
        </p:spPr>
        <p:txBody>
          <a:bodyPr wrap="none" rtlCol="0" anchor="t">
            <a:spAutoFit/>
          </a:bodyPr>
          <a:lstStyle/>
          <a:p>
            <a:r>
              <a:rPr lang="en-US" altLang="zh-CN">
                <a:sym typeface="+mn-ea"/>
              </a:rPr>
              <a:t>a,</a:t>
            </a:r>
            <a:r>
              <a:rPr lang="zh-CN" altLang="en-US">
                <a:sym typeface="+mn-ea"/>
              </a:rPr>
              <a:t>实现不同虚拟</a:t>
            </a:r>
            <a:r>
              <a:rPr lang="en-US" altLang="zh-CN">
                <a:sym typeface="+mn-ea"/>
              </a:rPr>
              <a:t>vlan</a:t>
            </a:r>
            <a:r>
              <a:rPr lang="zh-CN" altLang="en-US">
                <a:sym typeface="+mn-ea"/>
              </a:rPr>
              <a:t>之间的转发：通过路由器</a:t>
            </a:r>
            <a:endParaRPr lang="zh-CN" altLang="en-US"/>
          </a:p>
        </p:txBody>
      </p:sp>
      <p:sp>
        <p:nvSpPr>
          <p:cNvPr id="8" name="文本框 7"/>
          <p:cNvSpPr txBox="1"/>
          <p:nvPr/>
        </p:nvSpPr>
        <p:spPr>
          <a:xfrm>
            <a:off x="495935" y="1546860"/>
            <a:ext cx="5366385" cy="3415030"/>
          </a:xfrm>
          <a:prstGeom prst="rect">
            <a:avLst/>
          </a:prstGeom>
          <a:noFill/>
        </p:spPr>
        <p:txBody>
          <a:bodyPr wrap="none" rtlCol="0">
            <a:spAutoFit/>
          </a:bodyPr>
          <a:lstStyle/>
          <a:p>
            <a:endParaRPr lang="en-US" altLang="zh-CN"/>
          </a:p>
          <a:p>
            <a:endParaRPr lang="en-US" altLang="zh-CN"/>
          </a:p>
          <a:p>
            <a:endParaRPr lang="en-US" altLang="zh-CN"/>
          </a:p>
          <a:p>
            <a:r>
              <a:rPr lang="en-US" altLang="zh-CN"/>
              <a:t>b,</a:t>
            </a:r>
            <a:r>
              <a:rPr lang="zh-CN" altLang="en-US"/>
              <a:t>跨越多交换机的</a:t>
            </a:r>
            <a:r>
              <a:rPr lang="en-US" altLang="zh-CN"/>
              <a:t>VLAN</a:t>
            </a:r>
          </a:p>
          <a:p>
            <a:r>
              <a:rPr lang="en-US" altLang="zh-CN"/>
              <a:t>   </a:t>
            </a:r>
            <a:r>
              <a:rPr lang="zh-CN" altLang="en-US"/>
              <a:t>方法一：多线缆连接，每个线缆连接一个</a:t>
            </a:r>
            <a:r>
              <a:rPr lang="en-US" altLang="zh-CN"/>
              <a:t>VLAN</a:t>
            </a:r>
          </a:p>
          <a:p>
            <a:r>
              <a:rPr lang="en-US" altLang="zh-CN"/>
              <a:t>   </a:t>
            </a:r>
            <a:r>
              <a:rPr lang="zh-CN" altLang="en-US"/>
              <a:t>当划分</a:t>
            </a:r>
            <a:r>
              <a:rPr lang="en-US" altLang="zh-CN"/>
              <a:t>VLAN</a:t>
            </a:r>
            <a:r>
              <a:rPr lang="zh-CN" altLang="en-US"/>
              <a:t>过多时，十分不理想</a:t>
            </a:r>
            <a:endParaRPr lang="en-US" altLang="zh-CN"/>
          </a:p>
          <a:p>
            <a:endParaRPr lang="en-US" altLang="zh-CN"/>
          </a:p>
          <a:p>
            <a:endParaRPr lang="en-US" altLang="zh-CN"/>
          </a:p>
          <a:p>
            <a:r>
              <a:rPr lang="en-US" altLang="zh-CN"/>
              <a:t>   </a:t>
            </a:r>
            <a:r>
              <a:rPr lang="zh-CN" altLang="en-US"/>
              <a:t>方法二：中继端口：在跨越多个物理交换机定义的</a:t>
            </a:r>
          </a:p>
          <a:p>
            <a:r>
              <a:rPr lang="en-US" altLang="zh-CN"/>
              <a:t>   VLAN</a:t>
            </a:r>
            <a:r>
              <a:rPr lang="zh-CN" altLang="en-US"/>
              <a:t>承载帧</a:t>
            </a:r>
          </a:p>
          <a:p>
            <a:r>
              <a:rPr lang="en-US" altLang="zh-CN"/>
              <a:t>   </a:t>
            </a:r>
            <a:r>
              <a:rPr lang="zh-CN" altLang="en-US"/>
              <a:t>局限性：多</a:t>
            </a:r>
            <a:r>
              <a:rPr lang="en-US" altLang="zh-CN"/>
              <a:t>Vlan</a:t>
            </a:r>
            <a:r>
              <a:rPr lang="zh-CN" altLang="en-US"/>
              <a:t>之间转发</a:t>
            </a:r>
            <a:r>
              <a:rPr lang="en-US" altLang="zh-CN"/>
              <a:t>802.1</a:t>
            </a:r>
            <a:r>
              <a:rPr lang="zh-CN" altLang="en-US"/>
              <a:t>帧产生歧义</a:t>
            </a:r>
          </a:p>
          <a:p>
            <a:r>
              <a:rPr lang="en-US" altLang="zh-CN"/>
              <a:t>   </a:t>
            </a:r>
            <a:r>
              <a:rPr lang="zh-CN" altLang="en-US"/>
              <a:t>解决方法：携带</a:t>
            </a:r>
            <a:r>
              <a:rPr lang="en-US" altLang="zh-CN"/>
              <a:t>VLAN ID</a:t>
            </a:r>
            <a:r>
              <a:rPr lang="zh-CN" altLang="en-US"/>
              <a:t>信息</a:t>
            </a:r>
            <a:r>
              <a:rPr lang="en-US" altLang="zh-CN"/>
              <a:t>--802.1Q</a:t>
            </a:r>
          </a:p>
        </p:txBody>
      </p:sp>
      <p:pic>
        <p:nvPicPr>
          <p:cNvPr id="9" name="图片 8"/>
          <p:cNvPicPr>
            <a:picLocks noChangeAspect="1"/>
          </p:cNvPicPr>
          <p:nvPr/>
        </p:nvPicPr>
        <p:blipFill>
          <a:blip r:embed="rId3"/>
          <a:stretch>
            <a:fillRect/>
          </a:stretch>
        </p:blipFill>
        <p:spPr>
          <a:xfrm>
            <a:off x="5600700" y="709930"/>
            <a:ext cx="6591300" cy="2042160"/>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39857" y="226664"/>
            <a:ext cx="620486" cy="461665"/>
          </a:xfrm>
          <a:prstGeom prst="rect">
            <a:avLst/>
          </a:prstGeom>
          <a:noFill/>
        </p:spPr>
        <p:txBody>
          <a:bodyPr wrap="square" rtlCol="0">
            <a:spAutoFit/>
          </a:bodyPr>
          <a:lstStyle/>
          <a:p>
            <a:r>
              <a:rPr lang="en-US" altLang="zh-CN" sz="2400" b="1" dirty="0">
                <a:solidFill>
                  <a:schemeClr val="bg1"/>
                </a:solidFill>
                <a:latin typeface="幼圆" panose="02010509060101010101" pitchFamily="49" charset="-122"/>
                <a:ea typeface="幼圆" panose="02010509060101010101" pitchFamily="49" charset="-122"/>
              </a:rPr>
              <a:t>03</a:t>
            </a:r>
            <a:endParaRPr lang="zh-CN" altLang="en-US" sz="2400" b="1" dirty="0">
              <a:solidFill>
                <a:schemeClr val="bg1"/>
              </a:solidFill>
              <a:latin typeface="幼圆" panose="02010509060101010101" pitchFamily="49" charset="-122"/>
              <a:ea typeface="幼圆" panose="02010509060101010101" pitchFamily="49" charset="-122"/>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差错检测和纠正技术</a:t>
            </a: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27" name="矩形 2"/>
          <p:cNvSpPr>
            <a:spLocks noChangeArrowheads="1"/>
          </p:cNvSpPr>
          <p:nvPr/>
        </p:nvSpPr>
        <p:spPr bwMode="auto">
          <a:xfrm>
            <a:off x="643488" y="1012126"/>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sz="2400" dirty="0">
                <a:solidFill>
                  <a:schemeClr val="tx1">
                    <a:lumMod val="85000"/>
                    <a:lumOff val="15000"/>
                  </a:schemeClr>
                </a:solidFill>
                <a:latin typeface="+mn-ea"/>
                <a:ea typeface="+mn-ea"/>
                <a:cs typeface="Arial" panose="020B0604020202020204" pitchFamily="34" charset="0"/>
              </a:rPr>
              <a:t>差错检测的基本场景</a:t>
            </a:r>
          </a:p>
        </p:txBody>
      </p:sp>
      <p:pic>
        <p:nvPicPr>
          <p:cNvPr id="28" name="图片 27"/>
          <p:cNvPicPr>
            <a:picLocks noChangeAspect="1"/>
          </p:cNvPicPr>
          <p:nvPr/>
        </p:nvPicPr>
        <p:blipFill>
          <a:blip r:embed="rId3"/>
          <a:stretch>
            <a:fillRect/>
          </a:stretch>
        </p:blipFill>
        <p:spPr>
          <a:xfrm>
            <a:off x="5422136" y="2017578"/>
            <a:ext cx="6200502" cy="3391001"/>
          </a:xfrm>
          <a:prstGeom prst="rect">
            <a:avLst/>
          </a:prstGeom>
        </p:spPr>
      </p:pic>
      <p:sp>
        <p:nvSpPr>
          <p:cNvPr id="29" name="文本框 28"/>
          <p:cNvSpPr txBox="1"/>
          <p:nvPr/>
        </p:nvSpPr>
        <p:spPr>
          <a:xfrm>
            <a:off x="569362" y="1848255"/>
            <a:ext cx="3315670" cy="2246769"/>
          </a:xfrm>
          <a:prstGeom prst="rect">
            <a:avLst/>
          </a:prstGeom>
          <a:noFill/>
        </p:spPr>
        <p:txBody>
          <a:bodyPr wrap="square" rtlCol="0">
            <a:spAutoFit/>
          </a:bodyPr>
          <a:lstStyle/>
          <a:p>
            <a:r>
              <a:rPr lang="zh-CN" altLang="en-US" sz="2000" dirty="0"/>
              <a:t>需要保护的数据记为</a:t>
            </a:r>
            <a:r>
              <a:rPr lang="en-US" altLang="zh-CN" sz="2000" dirty="0"/>
              <a:t>D</a:t>
            </a:r>
            <a:r>
              <a:rPr lang="zh-CN" altLang="en-US" sz="2000" dirty="0"/>
              <a:t>，通过构造差错检测与纠正比特</a:t>
            </a:r>
            <a:r>
              <a:rPr lang="en-US" altLang="zh-CN" sz="2000" dirty="0"/>
              <a:t>R</a:t>
            </a:r>
            <a:r>
              <a:rPr lang="zh-CN" altLang="en-US" sz="2000" dirty="0"/>
              <a:t>来增强数据</a:t>
            </a:r>
            <a:r>
              <a:rPr lang="en-US" altLang="zh-CN" sz="2000" dirty="0"/>
              <a:t>D</a:t>
            </a:r>
            <a:r>
              <a:rPr lang="zh-CN" altLang="en-US" sz="2000" dirty="0"/>
              <a:t>。</a:t>
            </a:r>
            <a:endParaRPr lang="en-US" altLang="zh-CN" sz="2000" dirty="0"/>
          </a:p>
          <a:p>
            <a:r>
              <a:rPr lang="en-US" altLang="zh-CN" sz="2000" dirty="0"/>
              <a:t>DR</a:t>
            </a:r>
            <a:r>
              <a:rPr lang="zh-CN" altLang="en-US" sz="2000" dirty="0"/>
              <a:t>数据经过链路传输之后，到达接收方，记为</a:t>
            </a:r>
            <a:r>
              <a:rPr lang="en-US" altLang="zh-CN" sz="2000" dirty="0"/>
              <a:t>D’R’</a:t>
            </a:r>
            <a:r>
              <a:rPr lang="zh-CN" altLang="en-US" sz="2000" dirty="0"/>
              <a:t>。之后利用发送端同样的算法判断</a:t>
            </a:r>
            <a:r>
              <a:rPr lang="en-US" altLang="zh-CN" sz="2000" dirty="0"/>
              <a:t>D’</a:t>
            </a:r>
            <a:r>
              <a:rPr lang="zh-CN" altLang="en-US" sz="2000" dirty="0"/>
              <a:t>和</a:t>
            </a:r>
            <a:r>
              <a:rPr lang="en-US" altLang="zh-CN" sz="2000" dirty="0"/>
              <a:t>R’</a:t>
            </a:r>
            <a:r>
              <a:rPr lang="zh-CN" altLang="en-US" sz="2000" dirty="0"/>
              <a:t>是否相等。</a:t>
            </a:r>
          </a:p>
        </p:txBody>
      </p:sp>
      <p:sp>
        <p:nvSpPr>
          <p:cNvPr id="30" name="文本框 29"/>
          <p:cNvSpPr txBox="1"/>
          <p:nvPr/>
        </p:nvSpPr>
        <p:spPr>
          <a:xfrm>
            <a:off x="569362" y="4484451"/>
            <a:ext cx="3733959" cy="707886"/>
          </a:xfrm>
          <a:prstGeom prst="rect">
            <a:avLst/>
          </a:prstGeom>
          <a:noFill/>
        </p:spPr>
        <p:txBody>
          <a:bodyPr wrap="square" rtlCol="0">
            <a:spAutoFit/>
          </a:bodyPr>
          <a:lstStyle/>
          <a:p>
            <a:r>
              <a:rPr lang="zh-CN" altLang="en-US" sz="2000" dirty="0"/>
              <a:t>即使采用了差错检测比特，也有可能未检测出差错。</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sym typeface="+mn-lt"/>
              </a:rPr>
              <a:t>功能补充</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pic>
        <p:nvPicPr>
          <p:cNvPr id="5" name="图片 4"/>
          <p:cNvPicPr>
            <a:picLocks noChangeAspect="1"/>
          </p:cNvPicPr>
          <p:nvPr/>
        </p:nvPicPr>
        <p:blipFill>
          <a:blip r:embed="rId3"/>
          <a:stretch>
            <a:fillRect/>
          </a:stretch>
        </p:blipFill>
        <p:spPr>
          <a:xfrm>
            <a:off x="1771650" y="1162050"/>
            <a:ext cx="8648065" cy="4966335"/>
          </a:xfrm>
          <a:prstGeom prst="rect">
            <a:avLst/>
          </a:prstGeom>
        </p:spPr>
      </p:pic>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A5CFE5"/>
        </a:solidFill>
        <a:effectLst/>
      </p:bgPr>
    </p:bg>
    <p:spTree>
      <p:nvGrpSpPr>
        <p:cNvPr id="1" name=""/>
        <p:cNvGrpSpPr/>
        <p:nvPr/>
      </p:nvGrpSpPr>
      <p:grpSpPr>
        <a:xfrm>
          <a:off x="0" y="0"/>
          <a:ext cx="0" cy="0"/>
          <a:chOff x="0" y="0"/>
          <a:chExt cx="0" cy="0"/>
        </a:xfrm>
      </p:grpSpPr>
      <p:sp>
        <p:nvSpPr>
          <p:cNvPr id="7" name="文本框 6"/>
          <p:cNvSpPr txBox="1"/>
          <p:nvPr/>
        </p:nvSpPr>
        <p:spPr>
          <a:xfrm>
            <a:off x="3343789" y="2744373"/>
            <a:ext cx="8848211" cy="11068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PPP</a:t>
            </a:r>
            <a:r>
              <a:rPr kumimoji="0" lang="zh-CN" altLang="en-US" sz="66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协议</a:t>
            </a:r>
          </a:p>
        </p:txBody>
      </p:sp>
      <p:sp>
        <p:nvSpPr>
          <p:cNvPr id="8" name="等腰三角形 7"/>
          <p:cNvSpPr/>
          <p:nvPr/>
        </p:nvSpPr>
        <p:spPr>
          <a:xfrm rot="17411441">
            <a:off x="9537032" y="2688198"/>
            <a:ext cx="157387" cy="397133"/>
          </a:xfrm>
          <a:prstGeom prst="triangl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等腰三角形 8"/>
          <p:cNvSpPr/>
          <p:nvPr/>
        </p:nvSpPr>
        <p:spPr>
          <a:xfrm rot="13615302">
            <a:off x="9286383" y="2463156"/>
            <a:ext cx="105790" cy="511888"/>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5" name="图片 14"/>
          <p:cNvPicPr>
            <a:picLocks noChangeAspect="1"/>
          </p:cNvPicPr>
          <p:nvPr/>
        </p:nvPicPr>
        <p:blipFill>
          <a:blip r:embed="rId2" cstate="print"/>
          <a:srcRect/>
          <a:stretch>
            <a:fillRect/>
          </a:stretch>
        </p:blipFill>
        <p:spPr>
          <a:xfrm>
            <a:off x="2040272" y="1847397"/>
            <a:ext cx="3365284" cy="2901948"/>
          </a:xfrm>
          <a:custGeom>
            <a:avLst/>
            <a:gdLst>
              <a:gd name="connsiteX0" fmla="*/ 0 w 3365284"/>
              <a:gd name="connsiteY0" fmla="*/ 0 h 2901948"/>
              <a:gd name="connsiteX1" fmla="*/ 3365284 w 3365284"/>
              <a:gd name="connsiteY1" fmla="*/ 0 h 2901948"/>
              <a:gd name="connsiteX2" fmla="*/ 3365284 w 3365284"/>
              <a:gd name="connsiteY2" fmla="*/ 624244 h 2901948"/>
              <a:gd name="connsiteX3" fmla="*/ 1524908 w 3365284"/>
              <a:gd name="connsiteY3" fmla="*/ 624244 h 2901948"/>
              <a:gd name="connsiteX4" fmla="*/ 1524908 w 3365284"/>
              <a:gd name="connsiteY4" fmla="*/ 2289173 h 2901948"/>
              <a:gd name="connsiteX5" fmla="*/ 3365284 w 3365284"/>
              <a:gd name="connsiteY5" fmla="*/ 2289173 h 2901948"/>
              <a:gd name="connsiteX6" fmla="*/ 3365284 w 3365284"/>
              <a:gd name="connsiteY6" fmla="*/ 2901948 h 2901948"/>
              <a:gd name="connsiteX7" fmla="*/ 0 w 3365284"/>
              <a:gd name="connsiteY7" fmla="*/ 2901948 h 290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284" h="2901948">
                <a:moveTo>
                  <a:pt x="0" y="0"/>
                </a:moveTo>
                <a:lnTo>
                  <a:pt x="3365284" y="0"/>
                </a:lnTo>
                <a:lnTo>
                  <a:pt x="3365284" y="624244"/>
                </a:lnTo>
                <a:lnTo>
                  <a:pt x="1524908" y="624244"/>
                </a:lnTo>
                <a:lnTo>
                  <a:pt x="1524908" y="2289173"/>
                </a:lnTo>
                <a:lnTo>
                  <a:pt x="3365284" y="2289173"/>
                </a:lnTo>
                <a:lnTo>
                  <a:pt x="3365284" y="2901948"/>
                </a:lnTo>
                <a:lnTo>
                  <a:pt x="0" y="2901948"/>
                </a:lnTo>
                <a:close/>
              </a:path>
            </a:pathLst>
          </a:custGeom>
        </p:spPr>
      </p:pic>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1</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PPP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协议概述</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 name="文本框 5"/>
          <p:cNvSpPr txBox="1"/>
          <p:nvPr/>
        </p:nvSpPr>
        <p:spPr>
          <a:xfrm>
            <a:off x="948055" y="1322070"/>
            <a:ext cx="5493812" cy="369331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1,PPP</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协议面向对象：点对点链路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点对点链路：只有一个发送端一个接受端，一条链路</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点对点链路特点：</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Calibri" panose="020F0502020204030204"/>
                <a:ea typeface="宋体" panose="02010600030101010101" pitchFamily="2" charset="-122"/>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支持双工通信</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prstClr val="black"/>
                </a:solidFill>
                <a:latin typeface="Calibri" panose="020F0502020204030204"/>
                <a:ea typeface="宋体" panose="02010600030101010101" pitchFamily="2" charset="-122"/>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a:t>
            </a:r>
            <a:r>
              <a:rPr lang="en-US" altLang="zh-CN" dirty="0">
                <a:solidFill>
                  <a:prstClr val="black"/>
                </a:solidFill>
                <a:latin typeface="Calibri" panose="020F0502020204030204"/>
                <a:ea typeface="宋体" panose="02010600030101010101" pitchFamily="2" charset="-122"/>
              </a:rPr>
              <a:t>.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无需介质访问控制</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Calibri" panose="020F0502020204030204"/>
                <a:ea typeface="宋体" panose="02010600030101010101" pitchFamily="2" charset="-122"/>
              </a:rPr>
              <a:t>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原因：不存在第三方共享链路</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c.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无需明确的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MAC</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寻址</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原因：默认两端互相接发信息</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8" name="文本框 27"/>
          <p:cNvSpPr txBox="1"/>
          <p:nvPr/>
        </p:nvSpPr>
        <p:spPr>
          <a:xfrm>
            <a:off x="7124612" y="2262052"/>
            <a:ext cx="3556000" cy="25844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3,</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举例：</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家庭拨号上网</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,ISDN</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链路</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4,</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常见的点对点数据链路控制协议</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HDLC</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High Level Data Link Control</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PPP(Point-to-point Protocol)</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2</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PPP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设计需求</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5" name="文本框 4"/>
          <p:cNvSpPr txBox="1"/>
          <p:nvPr/>
        </p:nvSpPr>
        <p:spPr>
          <a:xfrm>
            <a:off x="882015" y="961906"/>
            <a:ext cx="5915402"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PPP</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协议完成的功能：</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组帧：将网络层数据报封装到数据链路层帧中</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可以同时承载任何网络层协议分组（不仅</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IP</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数据报）</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可以向上层实现分用</a:t>
            </a:r>
          </a:p>
        </p:txBody>
      </p:sp>
      <p:sp>
        <p:nvSpPr>
          <p:cNvPr id="6" name="文本框 5"/>
          <p:cNvSpPr txBox="1"/>
          <p:nvPr/>
        </p:nvSpPr>
        <p:spPr>
          <a:xfrm>
            <a:off x="882015" y="2563019"/>
            <a:ext cx="544251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比特透明传输：数据域必须支持承载任何比特模式</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882015" y="3208179"/>
            <a:ext cx="38912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差错检测：作为</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PPP</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协议不进行纠正</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882015" y="3824049"/>
            <a:ext cx="63658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连接活性检测：检测底层物理层，并向网络层通知链路失效</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 name="文本框 10"/>
          <p:cNvSpPr txBox="1"/>
          <p:nvPr/>
        </p:nvSpPr>
        <p:spPr>
          <a:xfrm>
            <a:off x="882015" y="4439919"/>
            <a:ext cx="78341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网络层地址协商：支持动态地址分配。端节点可以学习</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sym typeface="+mn-ea"/>
              </a:rPr>
              <a:t>配置彼此网络地址</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2</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PPP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设计需求</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5" name="文本框 4"/>
          <p:cNvSpPr txBox="1"/>
          <p:nvPr/>
        </p:nvSpPr>
        <p:spPr>
          <a:xfrm>
            <a:off x="948055" y="982980"/>
            <a:ext cx="4033476" cy="2308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不需要的能力：</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无需差错纠正</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恢复</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无需流量控制</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无乱序交付：点对点一定能保证有序</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无需支持多点链路</a:t>
            </a:r>
          </a:p>
        </p:txBody>
      </p:sp>
      <p:sp>
        <p:nvSpPr>
          <p:cNvPr id="6" name="文本框 5"/>
          <p:cNvSpPr txBox="1"/>
          <p:nvPr/>
        </p:nvSpPr>
        <p:spPr>
          <a:xfrm>
            <a:off x="3272130" y="1269999"/>
            <a:ext cx="3840480" cy="3683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差错恢复流量控制等由高层协议处理</a:t>
            </a:r>
          </a:p>
        </p:txBody>
      </p:sp>
    </p:spTree>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3</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PPP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数据帧</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 name="文本框 5"/>
          <p:cNvSpPr txBox="1"/>
          <p:nvPr/>
        </p:nvSpPr>
        <p:spPr>
          <a:xfrm>
            <a:off x="948055" y="866775"/>
            <a:ext cx="8869680" cy="39693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PPP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数据帧结构：</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标志：定界符。实现帧同步，组帧的作用，通过检测这个字节知道数据帧的开始与结束</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地址：无效（因为是点对点链路，默认全部取</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控制：无效，未来可能的控制域</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协议：声明</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PP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数据帧封装的数据是上层哪个协议的分组。实现</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PPP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协议复用分用</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信息：上层协议的分组数据</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校验：采用</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CRC</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进行校验，用于差错检测</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可以协商省略到节省最多五字节</a:t>
            </a:r>
          </a:p>
        </p:txBody>
      </p:sp>
      <p:pic>
        <p:nvPicPr>
          <p:cNvPr id="8" name="图片 7"/>
          <p:cNvPicPr>
            <a:picLocks noChangeAspect="1"/>
          </p:cNvPicPr>
          <p:nvPr/>
        </p:nvPicPr>
        <p:blipFill>
          <a:blip r:embed="rId3"/>
          <a:stretch>
            <a:fillRect/>
          </a:stretch>
        </p:blipFill>
        <p:spPr>
          <a:xfrm>
            <a:off x="882015" y="4341495"/>
            <a:ext cx="9481820" cy="2198370"/>
          </a:xfrm>
          <a:prstGeom prst="rect">
            <a:avLst/>
          </a:prstGeom>
        </p:spPr>
      </p:pic>
    </p:spTree>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4</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字节填充</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5" name="文本框 4"/>
          <p:cNvSpPr txBox="1"/>
          <p:nvPr/>
        </p:nvSpPr>
        <p:spPr>
          <a:xfrm>
            <a:off x="1235075" y="1120775"/>
            <a:ext cx="10483960" cy="34163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数据透明传输的实现</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lang="en-US" dirty="0">
                <a:solidFill>
                  <a:prstClr val="black"/>
                </a:solidFill>
                <a:latin typeface="Calibri" panose="020F0502020204030204"/>
                <a:ea typeface="宋体" panose="02010600030101010101" pitchFamily="2" charset="-122"/>
              </a:rPr>
              <a: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数据域必须允许包含标志模式</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&lt;01111110&gt;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a:t>
            </a:r>
            <a:r>
              <a:rPr lang="en-US" altLang="zh-CN" dirty="0">
                <a:solidFill>
                  <a:prstClr val="black"/>
                </a:solidFill>
                <a:latin typeface="Calibri" panose="020F0502020204030204"/>
                <a:ea typeface="宋体" panose="02010600030101010101" pitchFamily="2" charset="-122"/>
              </a:rPr>
              <a: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在发送数据段对封装数据进行处理</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扫描数据如果数据中</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&lt;01111110&gt;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&lt;0111101&gt;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字节前添加额外字节</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&lt;01111101&gt;</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lang="en-US" altLang="zh-CN" dirty="0">
                <a:solidFill>
                  <a:prstClr val="black"/>
                </a:solidFill>
                <a:latin typeface="Calibri" panose="020F0502020204030204"/>
                <a:ea typeface="宋体" panose="02010600030101010101" pitchFamily="2" charset="-122"/>
              </a:rPr>
              <a: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接收端：</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&lt;01111101&gt;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表示一个填充字节，连续两个</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&lt;01111101&gt;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：丢弃第一个，第二个作为数据接受</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单个后面的</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&lt;01111110&gt;</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：标志字节。如果只收到一个说明是一个标志字节</a:t>
            </a:r>
          </a:p>
        </p:txBody>
      </p:sp>
    </p:spTree>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4</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字节填充示例</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pic>
        <p:nvPicPr>
          <p:cNvPr id="5" name="图片 4" descr="未命名文件(17)"/>
          <p:cNvPicPr>
            <a:picLocks noChangeAspect="1"/>
          </p:cNvPicPr>
          <p:nvPr/>
        </p:nvPicPr>
        <p:blipFill>
          <a:blip r:embed="rId3"/>
          <a:stretch>
            <a:fillRect/>
          </a:stretch>
        </p:blipFill>
        <p:spPr>
          <a:xfrm>
            <a:off x="1443990" y="1041400"/>
            <a:ext cx="8764270" cy="3930015"/>
          </a:xfrm>
          <a:prstGeom prst="rect">
            <a:avLst/>
          </a:prstGeom>
        </p:spPr>
      </p:pic>
    </p:spTree>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5</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PPP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数据控制协议</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5" name="文本框 4"/>
          <p:cNvSpPr txBox="1"/>
          <p:nvPr/>
        </p:nvSpPr>
        <p:spPr>
          <a:xfrm>
            <a:off x="2088515" y="1339215"/>
            <a:ext cx="8015605" cy="34150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在交换网络层数据之前，</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PPP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数据链路两端必须：</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，配置</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PPP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链路（建立在物理链路之上）</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协商：最大帧长</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身份认证</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，学习</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配置网络层信息</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sym typeface="+mn-ea"/>
              </a:rPr>
              <a:t>针对不同的网络层协议，要使用不同的网络层协议的控制协议</a:t>
            </a: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      </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对于</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IP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协议：需要完成</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IP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地址的配置，通过交换</a:t>
            </a: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IPCP</a:t>
            </a:r>
            <a:r>
              <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报文</a:t>
            </a:r>
          </a:p>
        </p:txBody>
      </p:sp>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等腰三角形 3"/>
            <p:cNvSpPr/>
            <p:nvPr/>
          </p:nvSpPr>
          <p:spPr>
            <a:xfrm flipH="1">
              <a:off x="6541454" y="2317292"/>
              <a:ext cx="669925" cy="57721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5</a:t>
              </a:r>
            </a:p>
          </p:txBody>
        </p:sp>
      </p:gr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PPP</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mn-lt"/>
              </a:rPr>
              <a:t>数据控制协议</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pic>
        <p:nvPicPr>
          <p:cNvPr id="6" name="图片 5" descr="未命名文件(18)"/>
          <p:cNvPicPr>
            <a:picLocks noChangeAspect="1"/>
          </p:cNvPicPr>
          <p:nvPr/>
        </p:nvPicPr>
        <p:blipFill>
          <a:blip r:embed="rId3"/>
          <a:stretch>
            <a:fillRect/>
          </a:stretch>
        </p:blipFill>
        <p:spPr>
          <a:xfrm>
            <a:off x="2255520" y="720090"/>
            <a:ext cx="6537325" cy="5418455"/>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39857" y="226664"/>
            <a:ext cx="620486" cy="461665"/>
          </a:xfrm>
          <a:prstGeom prst="rect">
            <a:avLst/>
          </a:prstGeom>
          <a:noFill/>
        </p:spPr>
        <p:txBody>
          <a:bodyPr wrap="square" rtlCol="0">
            <a:spAutoFit/>
          </a:bodyPr>
          <a:lstStyle/>
          <a:p>
            <a:r>
              <a:rPr lang="en-US" altLang="zh-CN" sz="2400" b="1" dirty="0">
                <a:solidFill>
                  <a:schemeClr val="bg1"/>
                </a:solidFill>
                <a:latin typeface="幼圆" panose="02010509060101010101" pitchFamily="49" charset="-122"/>
                <a:ea typeface="幼圆" panose="02010509060101010101" pitchFamily="49" charset="-122"/>
              </a:rPr>
              <a:t>03</a:t>
            </a:r>
            <a:endParaRPr lang="zh-CN" altLang="en-US" sz="2400" b="1" dirty="0">
              <a:solidFill>
                <a:schemeClr val="bg1"/>
              </a:solidFill>
              <a:latin typeface="幼圆" panose="02010509060101010101" pitchFamily="49" charset="-122"/>
              <a:ea typeface="幼圆" panose="02010509060101010101" pitchFamily="49" charset="-122"/>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差错检测和纠正技术</a:t>
            </a:r>
          </a:p>
        </p:txBody>
      </p:sp>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41" name="矩形 2"/>
          <p:cNvSpPr>
            <a:spLocks noChangeArrowheads="1"/>
          </p:cNvSpPr>
          <p:nvPr/>
        </p:nvSpPr>
        <p:spPr bwMode="auto">
          <a:xfrm>
            <a:off x="692127" y="924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sz="2400" dirty="0">
                <a:solidFill>
                  <a:schemeClr val="tx1">
                    <a:lumMod val="85000"/>
                    <a:lumOff val="15000"/>
                  </a:schemeClr>
                </a:solidFill>
                <a:latin typeface="+mn-ea"/>
                <a:ea typeface="+mn-ea"/>
                <a:cs typeface="Arial" panose="020B0604020202020204" pitchFamily="34" charset="0"/>
              </a:rPr>
              <a:t>奇偶校验</a:t>
            </a:r>
          </a:p>
        </p:txBody>
      </p:sp>
      <p:sp>
        <p:nvSpPr>
          <p:cNvPr id="6" name="文本框 5"/>
          <p:cNvSpPr txBox="1"/>
          <p:nvPr/>
        </p:nvSpPr>
        <p:spPr>
          <a:xfrm>
            <a:off x="614306" y="1586542"/>
            <a:ext cx="4053275" cy="1200329"/>
          </a:xfrm>
          <a:prstGeom prst="rect">
            <a:avLst/>
          </a:prstGeom>
          <a:noFill/>
        </p:spPr>
        <p:txBody>
          <a:bodyPr wrap="square" rtlCol="0">
            <a:spAutoFit/>
          </a:bodyPr>
          <a:lstStyle/>
          <a:p>
            <a:r>
              <a:rPr lang="en-US" altLang="zh-CN" dirty="0"/>
              <a:t>1.</a:t>
            </a:r>
            <a:r>
              <a:rPr lang="zh-CN" altLang="en-US" dirty="0"/>
              <a:t>单比特校验位</a:t>
            </a:r>
            <a:endParaRPr lang="en-US" altLang="zh-CN" dirty="0"/>
          </a:p>
          <a:p>
            <a:r>
              <a:rPr lang="zh-CN" altLang="en-US" dirty="0"/>
              <a:t>例如，偶校验方案当中，满足</a:t>
            </a:r>
            <a:r>
              <a:rPr lang="en-US" altLang="zh-CN" dirty="0"/>
              <a:t>d+1</a:t>
            </a:r>
            <a:r>
              <a:rPr lang="zh-CN" altLang="en-US" dirty="0"/>
              <a:t>的比特里</a:t>
            </a:r>
            <a:r>
              <a:rPr lang="en-US" altLang="zh-CN" dirty="0"/>
              <a:t>1</a:t>
            </a:r>
            <a:r>
              <a:rPr lang="zh-CN" altLang="en-US" dirty="0"/>
              <a:t>的个数为偶数个。</a:t>
            </a:r>
            <a:endParaRPr lang="en-US" altLang="zh-CN" dirty="0"/>
          </a:p>
          <a:p>
            <a:r>
              <a:rPr lang="zh-CN" altLang="en-US" dirty="0"/>
              <a:t>检错能力是</a:t>
            </a:r>
            <a:r>
              <a:rPr lang="en-US" altLang="zh-CN" dirty="0"/>
              <a:t>50%</a:t>
            </a:r>
            <a:r>
              <a:rPr lang="zh-CN" altLang="en-US" dirty="0"/>
              <a:t>。编码效率高</a:t>
            </a:r>
            <a:endParaRPr lang="en-US" altLang="zh-CN" dirty="0"/>
          </a:p>
        </p:txBody>
      </p:sp>
      <p:sp>
        <p:nvSpPr>
          <p:cNvPr id="42" name="矩形 41"/>
          <p:cNvSpPr/>
          <p:nvPr/>
        </p:nvSpPr>
        <p:spPr>
          <a:xfrm>
            <a:off x="6468894" y="1639577"/>
            <a:ext cx="3618689" cy="3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0 1 1 1 0 0 0 1 1 0 1 0 1 0 1 1</a:t>
            </a:r>
            <a:endParaRPr lang="zh-CN" altLang="en-US" dirty="0"/>
          </a:p>
        </p:txBody>
      </p:sp>
      <p:sp>
        <p:nvSpPr>
          <p:cNvPr id="43" name="矩形 42"/>
          <p:cNvSpPr/>
          <p:nvPr/>
        </p:nvSpPr>
        <p:spPr>
          <a:xfrm>
            <a:off x="10165403" y="1639578"/>
            <a:ext cx="428017" cy="36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5" name="左大括号 44"/>
          <p:cNvSpPr/>
          <p:nvPr/>
        </p:nvSpPr>
        <p:spPr>
          <a:xfrm rot="5400000">
            <a:off x="8093118" y="-407921"/>
            <a:ext cx="370239" cy="36186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文本框 45"/>
          <p:cNvSpPr txBox="1"/>
          <p:nvPr/>
        </p:nvSpPr>
        <p:spPr>
          <a:xfrm>
            <a:off x="7626485" y="820455"/>
            <a:ext cx="2295728" cy="369332"/>
          </a:xfrm>
          <a:prstGeom prst="rect">
            <a:avLst/>
          </a:prstGeom>
          <a:noFill/>
        </p:spPr>
        <p:txBody>
          <a:bodyPr wrap="square" rtlCol="0">
            <a:spAutoFit/>
          </a:bodyPr>
          <a:lstStyle/>
          <a:p>
            <a:r>
              <a:rPr lang="en-US" altLang="zh-CN" dirty="0"/>
              <a:t>d</a:t>
            </a:r>
            <a:r>
              <a:rPr lang="zh-CN" altLang="en-US" dirty="0"/>
              <a:t>比特数据</a:t>
            </a:r>
          </a:p>
        </p:txBody>
      </p:sp>
      <p:cxnSp>
        <p:nvCxnSpPr>
          <p:cNvPr id="48" name="直接箭头连接符 47"/>
          <p:cNvCxnSpPr>
            <a:endCxn id="43" idx="0"/>
          </p:cNvCxnSpPr>
          <p:nvPr/>
        </p:nvCxnSpPr>
        <p:spPr>
          <a:xfrm>
            <a:off x="10369685" y="1189787"/>
            <a:ext cx="9727" cy="449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9825694" y="822468"/>
            <a:ext cx="2295728" cy="369332"/>
          </a:xfrm>
          <a:prstGeom prst="rect">
            <a:avLst/>
          </a:prstGeom>
          <a:noFill/>
        </p:spPr>
        <p:txBody>
          <a:bodyPr wrap="square" rtlCol="0">
            <a:spAutoFit/>
          </a:bodyPr>
          <a:lstStyle/>
          <a:p>
            <a:r>
              <a:rPr lang="zh-CN" altLang="en-US" dirty="0"/>
              <a:t>检验比特</a:t>
            </a:r>
          </a:p>
        </p:txBody>
      </p:sp>
      <p:pic>
        <p:nvPicPr>
          <p:cNvPr id="56" name="图片 55"/>
          <p:cNvPicPr>
            <a:picLocks noChangeAspect="1"/>
          </p:cNvPicPr>
          <p:nvPr/>
        </p:nvPicPr>
        <p:blipFill>
          <a:blip r:embed="rId3"/>
          <a:stretch>
            <a:fillRect/>
          </a:stretch>
        </p:blipFill>
        <p:spPr>
          <a:xfrm>
            <a:off x="6255531" y="2451676"/>
            <a:ext cx="4337889" cy="3990358"/>
          </a:xfrm>
          <a:prstGeom prst="rect">
            <a:avLst/>
          </a:prstGeom>
        </p:spPr>
      </p:pic>
      <p:sp>
        <p:nvSpPr>
          <p:cNvPr id="57" name="文本框 56"/>
          <p:cNvSpPr txBox="1"/>
          <p:nvPr/>
        </p:nvSpPr>
        <p:spPr>
          <a:xfrm>
            <a:off x="614306" y="3239311"/>
            <a:ext cx="4053275" cy="1200329"/>
          </a:xfrm>
          <a:prstGeom prst="rect">
            <a:avLst/>
          </a:prstGeom>
          <a:noFill/>
        </p:spPr>
        <p:txBody>
          <a:bodyPr wrap="square" rtlCol="0">
            <a:spAutoFit/>
          </a:bodyPr>
          <a:lstStyle/>
          <a:p>
            <a:r>
              <a:rPr lang="en-US" altLang="zh-CN" dirty="0"/>
              <a:t>2.</a:t>
            </a:r>
            <a:r>
              <a:rPr lang="zh-CN" altLang="en-US" dirty="0"/>
              <a:t>二维奇偶校验</a:t>
            </a:r>
            <a:endParaRPr lang="en-US" altLang="zh-CN" dirty="0"/>
          </a:p>
          <a:p>
            <a:r>
              <a:rPr lang="zh-CN" altLang="en-US" dirty="0"/>
              <a:t>能检测出奇数位差错和部分偶数位差错。能够纠正同一行或同一列的奇数位差错。</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2" grpId="0" animBg="1"/>
      <p:bldP spid="43" grpId="0" animBg="1"/>
      <p:bldP spid="45" grpId="0" animBg="1"/>
      <p:bldP spid="46" grpId="0"/>
      <p:bldP spid="49" grpId="0"/>
      <p:bldP spid="57"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A5CFE5"/>
        </a:solidFill>
        <a:effectLst/>
      </p:bgPr>
    </p:bg>
    <p:spTree>
      <p:nvGrpSpPr>
        <p:cNvPr id="1" name=""/>
        <p:cNvGrpSpPr/>
        <p:nvPr/>
      </p:nvGrpSpPr>
      <p:grpSpPr>
        <a:xfrm>
          <a:off x="0" y="0"/>
          <a:ext cx="0" cy="0"/>
          <a:chOff x="0" y="0"/>
          <a:chExt cx="0" cy="0"/>
        </a:xfrm>
      </p:grpSpPr>
      <p:sp>
        <p:nvSpPr>
          <p:cNvPr id="7" name="文本框 6"/>
          <p:cNvSpPr txBox="1"/>
          <p:nvPr/>
        </p:nvSpPr>
        <p:spPr>
          <a:xfrm>
            <a:off x="3343789" y="2744373"/>
            <a:ext cx="8848211" cy="11068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谢谢</a:t>
            </a:r>
          </a:p>
        </p:txBody>
      </p:sp>
      <p:sp>
        <p:nvSpPr>
          <p:cNvPr id="8" name="等腰三角形 7"/>
          <p:cNvSpPr/>
          <p:nvPr/>
        </p:nvSpPr>
        <p:spPr>
          <a:xfrm rot="17411441">
            <a:off x="9537032" y="2688198"/>
            <a:ext cx="157387" cy="397133"/>
          </a:xfrm>
          <a:prstGeom prst="triangl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等腰三角形 8"/>
          <p:cNvSpPr/>
          <p:nvPr/>
        </p:nvSpPr>
        <p:spPr>
          <a:xfrm rot="13615302">
            <a:off x="9286383" y="2463156"/>
            <a:ext cx="105790" cy="511888"/>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5" name="图片 14"/>
          <p:cNvPicPr>
            <a:picLocks noChangeAspect="1"/>
          </p:cNvPicPr>
          <p:nvPr/>
        </p:nvPicPr>
        <p:blipFill>
          <a:blip r:embed="rId2" cstate="print"/>
          <a:srcRect/>
          <a:stretch>
            <a:fillRect/>
          </a:stretch>
        </p:blipFill>
        <p:spPr>
          <a:xfrm>
            <a:off x="2040272" y="1847397"/>
            <a:ext cx="3365284" cy="2901948"/>
          </a:xfrm>
          <a:custGeom>
            <a:avLst/>
            <a:gdLst>
              <a:gd name="connsiteX0" fmla="*/ 0 w 3365284"/>
              <a:gd name="connsiteY0" fmla="*/ 0 h 2901948"/>
              <a:gd name="connsiteX1" fmla="*/ 3365284 w 3365284"/>
              <a:gd name="connsiteY1" fmla="*/ 0 h 2901948"/>
              <a:gd name="connsiteX2" fmla="*/ 3365284 w 3365284"/>
              <a:gd name="connsiteY2" fmla="*/ 624244 h 2901948"/>
              <a:gd name="connsiteX3" fmla="*/ 1524908 w 3365284"/>
              <a:gd name="connsiteY3" fmla="*/ 624244 h 2901948"/>
              <a:gd name="connsiteX4" fmla="*/ 1524908 w 3365284"/>
              <a:gd name="connsiteY4" fmla="*/ 2289173 h 2901948"/>
              <a:gd name="connsiteX5" fmla="*/ 3365284 w 3365284"/>
              <a:gd name="connsiteY5" fmla="*/ 2289173 h 2901948"/>
              <a:gd name="connsiteX6" fmla="*/ 3365284 w 3365284"/>
              <a:gd name="connsiteY6" fmla="*/ 2901948 h 2901948"/>
              <a:gd name="connsiteX7" fmla="*/ 0 w 3365284"/>
              <a:gd name="connsiteY7" fmla="*/ 2901948 h 290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284" h="2901948">
                <a:moveTo>
                  <a:pt x="0" y="0"/>
                </a:moveTo>
                <a:lnTo>
                  <a:pt x="3365284" y="0"/>
                </a:lnTo>
                <a:lnTo>
                  <a:pt x="3365284" y="624244"/>
                </a:lnTo>
                <a:lnTo>
                  <a:pt x="1524908" y="624244"/>
                </a:lnTo>
                <a:lnTo>
                  <a:pt x="1524908" y="2289173"/>
                </a:lnTo>
                <a:lnTo>
                  <a:pt x="3365284" y="2289173"/>
                </a:lnTo>
                <a:lnTo>
                  <a:pt x="3365284" y="2901948"/>
                </a:lnTo>
                <a:lnTo>
                  <a:pt x="0" y="2901948"/>
                </a:lnTo>
                <a:close/>
              </a:path>
            </a:pathLst>
          </a:cu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39857" y="226664"/>
            <a:ext cx="620486" cy="461665"/>
          </a:xfrm>
          <a:prstGeom prst="rect">
            <a:avLst/>
          </a:prstGeom>
          <a:noFill/>
        </p:spPr>
        <p:txBody>
          <a:bodyPr wrap="square" rtlCol="0">
            <a:spAutoFit/>
          </a:bodyPr>
          <a:lstStyle/>
          <a:p>
            <a:r>
              <a:rPr lang="en-US" altLang="zh-CN" sz="2400" b="1" dirty="0">
                <a:solidFill>
                  <a:schemeClr val="bg1"/>
                </a:solidFill>
                <a:latin typeface="幼圆" panose="02010509060101010101" pitchFamily="49" charset="-122"/>
                <a:ea typeface="幼圆" panose="02010509060101010101" pitchFamily="49" charset="-122"/>
              </a:rPr>
              <a:t>03</a:t>
            </a:r>
            <a:endParaRPr lang="zh-CN" altLang="en-US" sz="2400" b="1" dirty="0">
              <a:solidFill>
                <a:schemeClr val="bg1"/>
              </a:solidFill>
              <a:latin typeface="幼圆" panose="02010509060101010101" pitchFamily="49" charset="-122"/>
              <a:ea typeface="幼圆" panose="02010509060101010101" pitchFamily="49" charset="-122"/>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差错检测和纠正技术</a:t>
            </a:r>
          </a:p>
        </p:txBody>
      </p:sp>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 name="文本框 5"/>
          <p:cNvSpPr txBox="1"/>
          <p:nvPr/>
        </p:nvSpPr>
        <p:spPr>
          <a:xfrm>
            <a:off x="656437" y="1643611"/>
            <a:ext cx="4889770" cy="1754326"/>
          </a:xfrm>
          <a:prstGeom prst="rect">
            <a:avLst/>
          </a:prstGeom>
          <a:noFill/>
        </p:spPr>
        <p:txBody>
          <a:bodyPr wrap="square" rtlCol="0">
            <a:spAutoFit/>
          </a:bodyPr>
          <a:lstStyle/>
          <a:p>
            <a:r>
              <a:rPr lang="zh-CN" altLang="en-US" dirty="0"/>
              <a:t>以因特网检验和为例</a:t>
            </a:r>
            <a:endParaRPr lang="en-US" altLang="zh-CN" dirty="0"/>
          </a:p>
          <a:p>
            <a:r>
              <a:rPr lang="en-US" altLang="zh-CN" dirty="0"/>
              <a:t>1.</a:t>
            </a:r>
            <a:r>
              <a:rPr lang="zh-CN" altLang="en-US" dirty="0"/>
              <a:t>发送方</a:t>
            </a:r>
            <a:endParaRPr lang="en-US" altLang="zh-CN" dirty="0"/>
          </a:p>
          <a:p>
            <a:r>
              <a:rPr lang="zh-CN" altLang="en-US" dirty="0"/>
              <a:t>将数据划分为</a:t>
            </a:r>
            <a:r>
              <a:rPr lang="en-US" altLang="zh-CN" dirty="0"/>
              <a:t>16</a:t>
            </a:r>
            <a:r>
              <a:rPr lang="zh-CN" altLang="en-US" dirty="0"/>
              <a:t>位的二进制整数序列，进行补码求和，再进行取反码。该反码形成了携带在报文段首部的因特网校验和。</a:t>
            </a:r>
            <a:endParaRPr lang="en-US" altLang="zh-CN" dirty="0"/>
          </a:p>
          <a:p>
            <a:endParaRPr lang="zh-CN" altLang="en-US" dirty="0"/>
          </a:p>
        </p:txBody>
      </p:sp>
      <p:sp>
        <p:nvSpPr>
          <p:cNvPr id="9" name="矩形 2"/>
          <p:cNvSpPr>
            <a:spLocks noChangeArrowheads="1"/>
          </p:cNvSpPr>
          <p:nvPr/>
        </p:nvSpPr>
        <p:spPr bwMode="auto">
          <a:xfrm>
            <a:off x="734258" y="926594"/>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sz="2400" dirty="0">
                <a:solidFill>
                  <a:schemeClr val="tx1">
                    <a:lumMod val="85000"/>
                    <a:lumOff val="15000"/>
                  </a:schemeClr>
                </a:solidFill>
                <a:latin typeface="+mn-ea"/>
                <a:ea typeface="+mn-ea"/>
                <a:cs typeface="Arial" panose="020B0604020202020204" pitchFamily="34" charset="0"/>
              </a:rPr>
              <a:t>检验和方法</a:t>
            </a:r>
          </a:p>
        </p:txBody>
      </p:sp>
      <p:sp>
        <p:nvSpPr>
          <p:cNvPr id="8" name="文本框 7"/>
          <p:cNvSpPr txBox="1"/>
          <p:nvPr/>
        </p:nvSpPr>
        <p:spPr>
          <a:xfrm>
            <a:off x="715585" y="3745148"/>
            <a:ext cx="4518678" cy="1200329"/>
          </a:xfrm>
          <a:prstGeom prst="rect">
            <a:avLst/>
          </a:prstGeom>
          <a:noFill/>
        </p:spPr>
        <p:txBody>
          <a:bodyPr wrap="square" rtlCol="0">
            <a:spAutoFit/>
          </a:bodyPr>
          <a:lstStyle/>
          <a:p>
            <a:r>
              <a:rPr lang="en-US" altLang="zh-CN" dirty="0"/>
              <a:t>2.</a:t>
            </a:r>
            <a:r>
              <a:rPr lang="zh-CN" altLang="en-US" dirty="0"/>
              <a:t>接收方</a:t>
            </a:r>
            <a:endParaRPr lang="en-US" altLang="zh-CN" dirty="0"/>
          </a:p>
          <a:p>
            <a:r>
              <a:rPr lang="zh-CN" altLang="en-US" dirty="0"/>
              <a:t>对接收的数据的和取反码。</a:t>
            </a:r>
            <a:endParaRPr lang="en-US" altLang="zh-CN" dirty="0"/>
          </a:p>
          <a:p>
            <a:r>
              <a:rPr lang="zh-CN" altLang="en-US" dirty="0"/>
              <a:t>若结果全为</a:t>
            </a:r>
            <a:r>
              <a:rPr lang="en-US" altLang="zh-CN" dirty="0"/>
              <a:t>0</a:t>
            </a:r>
            <a:r>
              <a:rPr lang="zh-CN" altLang="en-US" dirty="0"/>
              <a:t>，则代表无差错。若存在</a:t>
            </a:r>
            <a:r>
              <a:rPr lang="en-US" altLang="zh-CN" dirty="0"/>
              <a:t>1</a:t>
            </a:r>
            <a:r>
              <a:rPr lang="zh-CN" altLang="en-US" dirty="0"/>
              <a:t>，则出现差错。</a:t>
            </a:r>
          </a:p>
        </p:txBody>
      </p:sp>
      <p:sp>
        <p:nvSpPr>
          <p:cNvPr id="10" name="文本框 9"/>
          <p:cNvSpPr txBox="1"/>
          <p:nvPr/>
        </p:nvSpPr>
        <p:spPr>
          <a:xfrm>
            <a:off x="6371617" y="1388556"/>
            <a:ext cx="4377447" cy="2862322"/>
          </a:xfrm>
          <a:prstGeom prst="rect">
            <a:avLst/>
          </a:prstGeom>
          <a:noFill/>
        </p:spPr>
        <p:txBody>
          <a:bodyPr wrap="square" rtlCol="0">
            <a:spAutoFit/>
          </a:bodyPr>
          <a:lstStyle/>
          <a:p>
            <a:r>
              <a:rPr lang="zh-CN" altLang="en-US" dirty="0"/>
              <a:t>例如：</a:t>
            </a:r>
            <a:endParaRPr lang="en-US" altLang="zh-CN" dirty="0"/>
          </a:p>
          <a:p>
            <a:r>
              <a:rPr lang="zh-CN" altLang="en-US" dirty="0"/>
              <a:t>发送方</a:t>
            </a:r>
            <a:endParaRPr lang="en-US" altLang="zh-CN" dirty="0"/>
          </a:p>
          <a:p>
            <a:r>
              <a:rPr lang="zh-CN" altLang="en-US" dirty="0"/>
              <a:t>需要发送</a:t>
            </a:r>
            <a:r>
              <a:rPr lang="en-US" altLang="zh-CN" dirty="0"/>
              <a:t>E3 4F 23 96 44 27 99 F3</a:t>
            </a:r>
            <a:r>
              <a:rPr lang="zh-CN" altLang="en-US" dirty="0"/>
              <a:t>。</a:t>
            </a:r>
            <a:endParaRPr lang="en-US" altLang="zh-CN" dirty="0"/>
          </a:p>
          <a:p>
            <a:r>
              <a:rPr lang="zh-CN" altLang="en-US" dirty="0"/>
              <a:t>划分为</a:t>
            </a:r>
            <a:r>
              <a:rPr lang="en-US" altLang="zh-CN" dirty="0"/>
              <a:t>E34F,2396,4427,99F3</a:t>
            </a:r>
            <a:r>
              <a:rPr lang="zh-CN" altLang="en-US" dirty="0"/>
              <a:t>。</a:t>
            </a:r>
            <a:endParaRPr lang="en-US" altLang="zh-CN" dirty="0"/>
          </a:p>
          <a:p>
            <a:r>
              <a:rPr lang="zh-CN" altLang="en-US" dirty="0"/>
              <a:t>计算补码和并取反为</a:t>
            </a:r>
            <a:r>
              <a:rPr lang="en-US" altLang="zh-CN" dirty="0"/>
              <a:t>1AFF</a:t>
            </a:r>
            <a:r>
              <a:rPr lang="zh-CN" altLang="en-US" dirty="0"/>
              <a:t>。</a:t>
            </a:r>
            <a:endParaRPr lang="en-US" altLang="zh-CN" dirty="0"/>
          </a:p>
          <a:p>
            <a:r>
              <a:rPr lang="zh-CN" altLang="en-US" dirty="0"/>
              <a:t>最终发送</a:t>
            </a:r>
            <a:r>
              <a:rPr lang="en-US" altLang="zh-CN" dirty="0"/>
              <a:t>E3 4F 23 96 44 27 99 F3 1A FF</a:t>
            </a:r>
            <a:r>
              <a:rPr lang="zh-CN" altLang="en-US" dirty="0"/>
              <a:t>。</a:t>
            </a:r>
            <a:endParaRPr lang="en-US" altLang="zh-CN" dirty="0"/>
          </a:p>
          <a:p>
            <a:endParaRPr lang="en-US" altLang="zh-CN" dirty="0"/>
          </a:p>
          <a:p>
            <a:r>
              <a:rPr lang="zh-CN" altLang="en-US" dirty="0"/>
              <a:t>接收方</a:t>
            </a:r>
            <a:endParaRPr lang="en-US" altLang="zh-CN" dirty="0"/>
          </a:p>
          <a:p>
            <a:r>
              <a:rPr lang="zh-CN" altLang="en-US" dirty="0"/>
              <a:t>接收得</a:t>
            </a:r>
            <a:r>
              <a:rPr lang="en-US" altLang="zh-CN" dirty="0"/>
              <a:t>E3 4F 23 96 44 27 99 F3 1A FF</a:t>
            </a:r>
            <a:r>
              <a:rPr lang="zh-CN" altLang="en-US" dirty="0"/>
              <a:t>，计算反码和为</a:t>
            </a:r>
            <a:r>
              <a:rPr lang="en-US" altLang="zh-CN" dirty="0"/>
              <a:t>FFFF</a:t>
            </a:r>
            <a:r>
              <a:rPr lang="zh-CN" altLang="en-US" dirty="0"/>
              <a:t>，</a:t>
            </a:r>
            <a:r>
              <a:rPr lang="en-US" altLang="zh-CN" dirty="0"/>
              <a:t>~(FFFF) = 0,</a:t>
            </a:r>
            <a:r>
              <a:rPr lang="zh-CN" altLang="en-US" dirty="0"/>
              <a:t>即数据无差错。</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913" y="94044"/>
            <a:ext cx="730202" cy="611075"/>
            <a:chOff x="6541454" y="2317292"/>
            <a:chExt cx="730202" cy="611075"/>
          </a:xfrm>
        </p:grpSpPr>
        <p:sp>
          <p:nvSpPr>
            <p:cNvPr id="3" name="等腰三角形 2"/>
            <p:cNvSpPr/>
            <p:nvPr/>
          </p:nvSpPr>
          <p:spPr>
            <a:xfrm flipH="1">
              <a:off x="6646150" y="2389138"/>
              <a:ext cx="625506" cy="539229"/>
            </a:xfrm>
            <a:prstGeom prst="triangle">
              <a:avLst/>
            </a:prstGeom>
            <a:no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541454" y="2317292"/>
              <a:ext cx="669894" cy="577495"/>
            </a:xfrm>
            <a:prstGeom prst="triangle">
              <a:avLst/>
            </a:prstGeom>
            <a:solidFill>
              <a:srgbClr val="A5CFE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39857" y="226664"/>
            <a:ext cx="620486" cy="461665"/>
          </a:xfrm>
          <a:prstGeom prst="rect">
            <a:avLst/>
          </a:prstGeom>
          <a:noFill/>
        </p:spPr>
        <p:txBody>
          <a:bodyPr wrap="square" rtlCol="0">
            <a:spAutoFit/>
          </a:bodyPr>
          <a:lstStyle/>
          <a:p>
            <a:r>
              <a:rPr lang="en-US" altLang="zh-CN" sz="2400" b="1" dirty="0">
                <a:solidFill>
                  <a:schemeClr val="bg1"/>
                </a:solidFill>
                <a:latin typeface="幼圆" panose="02010509060101010101" pitchFamily="49" charset="-122"/>
                <a:ea typeface="幼圆" panose="02010509060101010101" pitchFamily="49" charset="-122"/>
              </a:rPr>
              <a:t>03</a:t>
            </a:r>
            <a:endParaRPr lang="zh-CN" altLang="en-US" sz="2400" b="1" dirty="0">
              <a:solidFill>
                <a:schemeClr val="bg1"/>
              </a:solidFill>
              <a:latin typeface="幼圆" panose="02010509060101010101" pitchFamily="49" charset="-122"/>
              <a:ea typeface="幼圆" panose="02010509060101010101" pitchFamily="49" charset="-122"/>
            </a:endParaRPr>
          </a:p>
        </p:txBody>
      </p:sp>
      <p:sp>
        <p:nvSpPr>
          <p:cNvPr id="7" name="矩形 2"/>
          <p:cNvSpPr>
            <a:spLocks noChangeArrowheads="1"/>
          </p:cNvSpPr>
          <p:nvPr/>
        </p:nvSpPr>
        <p:spPr bwMode="auto">
          <a:xfrm>
            <a:off x="948287" y="209577"/>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差错检测和纠正技术</a:t>
            </a:r>
          </a:p>
        </p:txBody>
      </p:sp>
      <p:pic>
        <p:nvPicPr>
          <p:cNvPr id="67" name="图片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2694" y="94044"/>
            <a:ext cx="2598728" cy="577495"/>
          </a:xfrm>
          <a:prstGeom prst="rect">
            <a:avLst/>
          </a:prstGeom>
        </p:spPr>
      </p:pic>
      <p:sp>
        <p:nvSpPr>
          <p:cNvPr id="68" name="矩形 2"/>
          <p:cNvSpPr>
            <a:spLocks noChangeArrowheads="1"/>
          </p:cNvSpPr>
          <p:nvPr/>
        </p:nvSpPr>
        <p:spPr bwMode="auto">
          <a:xfrm>
            <a:off x="734258" y="926594"/>
            <a:ext cx="405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lang="zh-CN" altLang="en-US" sz="2400" dirty="0">
                <a:solidFill>
                  <a:schemeClr val="tx1">
                    <a:lumMod val="85000"/>
                    <a:lumOff val="15000"/>
                  </a:schemeClr>
                </a:solidFill>
                <a:latin typeface="+mn-ea"/>
                <a:ea typeface="+mn-ea"/>
                <a:cs typeface="Arial" panose="020B0604020202020204" pitchFamily="34" charset="0"/>
              </a:rPr>
              <a:t>循环冗余检测</a:t>
            </a:r>
          </a:p>
        </p:txBody>
      </p:sp>
      <mc:AlternateContent xmlns:mc="http://schemas.openxmlformats.org/markup-compatibility/2006" xmlns:a14="http://schemas.microsoft.com/office/drawing/2010/main">
        <mc:Choice Requires="a14">
          <p:sp>
            <p:nvSpPr>
              <p:cNvPr id="6" name="文本框 5"/>
              <p:cNvSpPr txBox="1"/>
              <p:nvPr/>
            </p:nvSpPr>
            <p:spPr>
              <a:xfrm>
                <a:off x="734258" y="1758040"/>
                <a:ext cx="4179755" cy="2031325"/>
              </a:xfrm>
              <a:prstGeom prst="rect">
                <a:avLst/>
              </a:prstGeom>
              <a:noFill/>
            </p:spPr>
            <p:txBody>
              <a:bodyPr wrap="square" rtlCol="0">
                <a:spAutoFit/>
              </a:bodyPr>
              <a:lstStyle/>
              <a:p>
                <a:r>
                  <a:rPr lang="en-US" altLang="zh-CN" dirty="0"/>
                  <a:t>1.</a:t>
                </a:r>
                <a:r>
                  <a:rPr lang="zh-CN" altLang="en-US" dirty="0"/>
                  <a:t>构造方法</a:t>
                </a:r>
                <a:endParaRPr lang="en-US" altLang="zh-CN" dirty="0"/>
              </a:p>
              <a:p>
                <a:r>
                  <a:rPr lang="zh-CN" altLang="en-US" dirty="0"/>
                  <a:t>需要发送的数据视为一个二进制数</a:t>
                </a:r>
                <a:r>
                  <a:rPr lang="en-US" altLang="zh-CN" dirty="0"/>
                  <a:t>D</a:t>
                </a:r>
                <a:r>
                  <a:rPr lang="zh-CN" altLang="en-US" dirty="0"/>
                  <a:t>；</a:t>
                </a:r>
                <a:endParaRPr lang="en-US" altLang="zh-CN" dirty="0"/>
              </a:p>
              <a:p>
                <a:r>
                  <a:rPr lang="zh-CN" altLang="en-US" dirty="0"/>
                  <a:t>发送方和接收方约定一个</a:t>
                </a:r>
                <a:r>
                  <a:rPr lang="en-US" altLang="zh-CN" dirty="0"/>
                  <a:t>r+1</a:t>
                </a:r>
                <a:r>
                  <a:rPr lang="zh-CN" altLang="en-US" dirty="0"/>
                  <a:t>位的</a:t>
                </a:r>
                <a:r>
                  <a:rPr lang="en-US" altLang="zh-CN" dirty="0"/>
                  <a:t>G</a:t>
                </a:r>
                <a:r>
                  <a:rPr lang="zh-CN" altLang="en-US" dirty="0"/>
                  <a:t>；</a:t>
                </a:r>
                <a:endParaRPr lang="en-US" altLang="zh-CN" dirty="0"/>
              </a:p>
              <a:p>
                <a:r>
                  <a:rPr lang="zh-CN" altLang="en-US" dirty="0"/>
                  <a:t>选择</a:t>
                </a:r>
                <a:r>
                  <a:rPr lang="en-US" altLang="zh-CN" dirty="0"/>
                  <a:t>r</a:t>
                </a:r>
                <a:r>
                  <a:rPr lang="zh-CN" altLang="en-US" dirty="0"/>
                  <a:t>比特数据</a:t>
                </a:r>
                <a:r>
                  <a:rPr lang="en-US" altLang="zh-CN" dirty="0"/>
                  <a:t>R</a:t>
                </a:r>
                <a:r>
                  <a:rPr lang="zh-CN" altLang="en-US" dirty="0"/>
                  <a:t>，满足</a:t>
                </a:r>
                <a:r>
                  <a:rPr lang="en-US" altLang="zh-CN" dirty="0"/>
                  <a:t>D*</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r</m:t>
                        </m:r>
                      </m:sup>
                    </m:sSup>
                  </m:oMath>
                </a14:m>
                <a:r>
                  <a:rPr lang="en-US" altLang="zh-CN" dirty="0"/>
                  <a:t> XOR R = n*G</a:t>
                </a:r>
                <a:r>
                  <a:rPr lang="zh-CN" altLang="en-US" dirty="0"/>
                  <a:t>。</a:t>
                </a:r>
                <a:endParaRPr lang="en-US" altLang="zh-CN" dirty="0"/>
              </a:p>
              <a:p>
                <a:r>
                  <a:rPr lang="zh-CN" altLang="en-US" dirty="0"/>
                  <a:t>接收方对于所得的数据，用</a:t>
                </a:r>
                <a:r>
                  <a:rPr lang="en-US" altLang="zh-CN" dirty="0"/>
                  <a:t>G</a:t>
                </a:r>
                <a:r>
                  <a:rPr lang="zh-CN" altLang="en-US" dirty="0"/>
                  <a:t>去除。若无余数，则无错。有余数代表传输错误。</a:t>
                </a:r>
                <a:endParaRPr lang="en-US" altLang="zh-CN"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734258" y="1758040"/>
                <a:ext cx="4179755" cy="2031325"/>
              </a:xfrm>
              <a:prstGeom prst="rect">
                <a:avLst/>
              </a:prstGeom>
              <a:blipFill rotWithShape="1">
                <a:blip r:embed="rId3"/>
                <a:stretch>
                  <a:fillRect l="-5" t="-18" r="-1829" b="16"/>
                </a:stretch>
              </a:blipFill>
            </p:spPr>
            <p:txBody>
              <a:bodyPr/>
              <a:lstStyle/>
              <a:p>
                <a:r>
                  <a:rPr lang="zh-CN" altLang="en-US">
                    <a:noFill/>
                  </a:rPr>
                  <a:t> </a:t>
                </a:r>
              </a:p>
            </p:txBody>
          </p:sp>
        </mc:Fallback>
      </mc:AlternateContent>
      <p:sp>
        <p:nvSpPr>
          <p:cNvPr id="69" name="矩形 68"/>
          <p:cNvSpPr/>
          <p:nvPr/>
        </p:nvSpPr>
        <p:spPr>
          <a:xfrm>
            <a:off x="6157603" y="1639577"/>
            <a:ext cx="3618689" cy="3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r>
              <a:rPr lang="zh-CN" altLang="en-US" dirty="0"/>
              <a:t>需要发送的数据</a:t>
            </a:r>
          </a:p>
        </p:txBody>
      </p:sp>
      <p:sp>
        <p:nvSpPr>
          <p:cNvPr id="70" name="矩形 69"/>
          <p:cNvSpPr/>
          <p:nvPr/>
        </p:nvSpPr>
        <p:spPr>
          <a:xfrm>
            <a:off x="9854112" y="1639578"/>
            <a:ext cx="1361874" cy="36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R:CRC</a:t>
            </a:r>
            <a:r>
              <a:rPr lang="zh-CN" altLang="en-US" dirty="0"/>
              <a:t>比特</a:t>
            </a:r>
          </a:p>
        </p:txBody>
      </p:sp>
      <p:sp>
        <p:nvSpPr>
          <p:cNvPr id="71" name="左大括号 70"/>
          <p:cNvSpPr/>
          <p:nvPr/>
        </p:nvSpPr>
        <p:spPr>
          <a:xfrm rot="5400000">
            <a:off x="7781827" y="-407921"/>
            <a:ext cx="370239" cy="36186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文本框 71"/>
          <p:cNvSpPr txBox="1"/>
          <p:nvPr/>
        </p:nvSpPr>
        <p:spPr>
          <a:xfrm>
            <a:off x="7621615" y="820455"/>
            <a:ext cx="2295728" cy="369332"/>
          </a:xfrm>
          <a:prstGeom prst="rect">
            <a:avLst/>
          </a:prstGeom>
          <a:noFill/>
        </p:spPr>
        <p:txBody>
          <a:bodyPr wrap="square" rtlCol="0">
            <a:spAutoFit/>
          </a:bodyPr>
          <a:lstStyle/>
          <a:p>
            <a:r>
              <a:rPr lang="en-US" altLang="zh-CN" dirty="0"/>
              <a:t>d</a:t>
            </a:r>
            <a:r>
              <a:rPr lang="zh-CN" altLang="en-US" dirty="0"/>
              <a:t>比特</a:t>
            </a:r>
          </a:p>
        </p:txBody>
      </p:sp>
      <p:cxnSp>
        <p:nvCxnSpPr>
          <p:cNvPr id="73" name="直接箭头连接符 72"/>
          <p:cNvCxnSpPr>
            <a:endCxn id="70" idx="0"/>
          </p:cNvCxnSpPr>
          <p:nvPr/>
        </p:nvCxnSpPr>
        <p:spPr>
          <a:xfrm>
            <a:off x="10535049" y="1230017"/>
            <a:ext cx="0" cy="409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0202868" y="860685"/>
            <a:ext cx="2295728" cy="369332"/>
          </a:xfrm>
          <a:prstGeom prst="rect">
            <a:avLst/>
          </a:prstGeom>
          <a:noFill/>
        </p:spPr>
        <p:txBody>
          <a:bodyPr wrap="square" rtlCol="0">
            <a:spAutoFit/>
          </a:bodyPr>
          <a:lstStyle/>
          <a:p>
            <a:r>
              <a:rPr lang="en-US" altLang="zh-CN" dirty="0"/>
              <a:t>r</a:t>
            </a:r>
            <a:r>
              <a:rPr lang="zh-CN" altLang="en-US" dirty="0"/>
              <a:t>比特</a:t>
            </a:r>
          </a:p>
        </p:txBody>
      </p:sp>
      <mc:AlternateContent xmlns:mc="http://schemas.openxmlformats.org/markup-compatibility/2006" xmlns:a14="http://schemas.microsoft.com/office/drawing/2010/main">
        <mc:Choice Requires="a14">
          <p:sp>
            <p:nvSpPr>
              <p:cNvPr id="78" name="文本框 77"/>
              <p:cNvSpPr txBox="1"/>
              <p:nvPr/>
            </p:nvSpPr>
            <p:spPr>
              <a:xfrm>
                <a:off x="860343" y="3910519"/>
                <a:ext cx="4275861" cy="1200329"/>
              </a:xfrm>
              <a:prstGeom prst="rect">
                <a:avLst/>
              </a:prstGeom>
              <a:noFill/>
            </p:spPr>
            <p:txBody>
              <a:bodyPr wrap="square" rtlCol="0">
                <a:spAutoFit/>
              </a:bodyPr>
              <a:lstStyle/>
              <a:p>
                <a:r>
                  <a:rPr lang="en-US" altLang="zh-CN" dirty="0"/>
                  <a:t>2.R</a:t>
                </a:r>
                <a:r>
                  <a:rPr lang="zh-CN" altLang="en-US" dirty="0"/>
                  <a:t>的计算</a:t>
                </a:r>
                <a:endParaRPr lang="en-US" altLang="zh-CN" dirty="0"/>
              </a:p>
              <a:p>
                <a:r>
                  <a:rPr lang="zh-CN" altLang="en-US" dirty="0"/>
                  <a:t>由于发送的数据满足</a:t>
                </a:r>
                <a:r>
                  <a:rPr lang="en-US" altLang="zh-CN" dirty="0"/>
                  <a:t>D*</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r</m:t>
                        </m:r>
                      </m:sup>
                    </m:sSup>
                  </m:oMath>
                </a14:m>
                <a:r>
                  <a:rPr lang="en-US" altLang="zh-CN" dirty="0"/>
                  <a:t> XOR R = n*G</a:t>
                </a:r>
                <a:r>
                  <a:rPr lang="zh-CN" altLang="en-US" dirty="0"/>
                  <a:t>，因此，</a:t>
                </a:r>
                <a:r>
                  <a:rPr lang="en-US" altLang="zh-CN" dirty="0"/>
                  <a:t>R = remainder(D*</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r</m:t>
                        </m:r>
                      </m:sup>
                    </m:sSup>
                  </m:oMath>
                </a14:m>
                <a:r>
                  <a:rPr lang="en-US" altLang="zh-CN" dirty="0"/>
                  <a:t> /G)</a:t>
                </a:r>
                <a:r>
                  <a:rPr lang="zh-CN" altLang="en-US" dirty="0"/>
                  <a:t>。只要计算</a:t>
                </a:r>
                <a:r>
                  <a:rPr lang="en-US" altLang="zh-CN" dirty="0"/>
                  <a:t>D*</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r</m:t>
                        </m:r>
                      </m:sup>
                    </m:sSup>
                  </m:oMath>
                </a14:m>
                <a:r>
                  <a:rPr lang="zh-CN" altLang="en-US" dirty="0"/>
                  <a:t>除以</a:t>
                </a:r>
                <a:r>
                  <a:rPr lang="en-US" altLang="zh-CN" dirty="0"/>
                  <a:t>G</a:t>
                </a:r>
                <a:r>
                  <a:rPr lang="zh-CN" altLang="en-US" dirty="0"/>
                  <a:t>的余数，即可取得</a:t>
                </a:r>
                <a:r>
                  <a:rPr lang="en-US" altLang="zh-CN" dirty="0"/>
                  <a:t>R</a:t>
                </a:r>
                <a:r>
                  <a:rPr lang="zh-CN" altLang="en-US" dirty="0"/>
                  <a:t>。</a:t>
                </a:r>
              </a:p>
            </p:txBody>
          </p:sp>
        </mc:Choice>
        <mc:Fallback xmlns="">
          <p:sp>
            <p:nvSpPr>
              <p:cNvPr id="78" name="文本框 77"/>
              <p:cNvSpPr txBox="1">
                <a:spLocks noRot="1" noChangeAspect="1" noMove="1" noResize="1" noEditPoints="1" noAdjustHandles="1" noChangeArrowheads="1" noChangeShapeType="1" noTextEdit="1"/>
              </p:cNvSpPr>
              <p:nvPr/>
            </p:nvSpPr>
            <p:spPr>
              <a:xfrm>
                <a:off x="860343" y="3910519"/>
                <a:ext cx="4275861" cy="1200329"/>
              </a:xfrm>
              <a:prstGeom prst="rect">
                <a:avLst/>
              </a:prstGeom>
              <a:blipFill rotWithShape="1">
                <a:blip r:embed="rId4"/>
                <a:stretch>
                  <a:fillRect l="-13" t="-16" r="8" b="31"/>
                </a:stretch>
              </a:blipFill>
            </p:spPr>
            <p:txBody>
              <a:bodyPr/>
              <a:lstStyle/>
              <a:p>
                <a:r>
                  <a:rPr lang="zh-CN" altLang="en-US">
                    <a:noFill/>
                  </a:rPr>
                  <a:t> </a:t>
                </a:r>
              </a:p>
            </p:txBody>
          </p:sp>
        </mc:Fallback>
      </mc:AlternateContent>
      <p:sp>
        <p:nvSpPr>
          <p:cNvPr id="79" name="文本框 78"/>
          <p:cNvSpPr txBox="1"/>
          <p:nvPr/>
        </p:nvSpPr>
        <p:spPr>
          <a:xfrm>
            <a:off x="6157602" y="2918298"/>
            <a:ext cx="4620645" cy="646331"/>
          </a:xfrm>
          <a:prstGeom prst="rect">
            <a:avLst/>
          </a:prstGeom>
          <a:noFill/>
        </p:spPr>
        <p:txBody>
          <a:bodyPr wrap="square" rtlCol="0">
            <a:spAutoFit/>
          </a:bodyPr>
          <a:lstStyle/>
          <a:p>
            <a:r>
              <a:rPr lang="zh-CN" altLang="en-US" dirty="0"/>
              <a:t>例如：</a:t>
            </a:r>
            <a:r>
              <a:rPr lang="en-US" altLang="zh-CN" dirty="0"/>
              <a:t>D = 101110</a:t>
            </a:r>
            <a:r>
              <a:rPr lang="zh-CN" altLang="en-US" dirty="0"/>
              <a:t>，</a:t>
            </a:r>
            <a:r>
              <a:rPr lang="en-US" altLang="zh-CN" dirty="0"/>
              <a:t>d = 6</a:t>
            </a:r>
            <a:r>
              <a:rPr lang="zh-CN" altLang="en-US" dirty="0"/>
              <a:t>，</a:t>
            </a:r>
            <a:r>
              <a:rPr lang="en-US" altLang="zh-CN" dirty="0"/>
              <a:t>G = 1001</a:t>
            </a:r>
            <a:r>
              <a:rPr lang="zh-CN" altLang="en-US" dirty="0"/>
              <a:t>，</a:t>
            </a:r>
            <a:r>
              <a:rPr lang="en-US" altLang="zh-CN" dirty="0"/>
              <a:t>r = 3</a:t>
            </a:r>
            <a:r>
              <a:rPr lang="zh-CN" altLang="en-US" dirty="0"/>
              <a:t>。计算</a:t>
            </a:r>
            <a:r>
              <a:rPr lang="en-US" altLang="zh-CN" dirty="0"/>
              <a:t>R</a:t>
            </a:r>
            <a:r>
              <a:rPr lang="zh-CN" altLang="en-US" dirty="0"/>
              <a:t>。</a:t>
            </a:r>
          </a:p>
        </p:txBody>
      </p:sp>
      <p:pic>
        <p:nvPicPr>
          <p:cNvPr id="81" name="图片 80"/>
          <p:cNvPicPr>
            <a:picLocks noChangeAspect="1"/>
          </p:cNvPicPr>
          <p:nvPr/>
        </p:nvPicPr>
        <p:blipFill>
          <a:blip r:embed="rId5"/>
          <a:stretch>
            <a:fillRect/>
          </a:stretch>
        </p:blipFill>
        <p:spPr>
          <a:xfrm>
            <a:off x="7277989" y="3452326"/>
            <a:ext cx="3257060" cy="288811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10" presetClass="entr" presetSubtype="0"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childTnLst>
                                </p:cTn>
                              </p:par>
                              <p:par>
                                <p:cTn id="36" presetID="10" presetClass="entr" presetSubtype="0" fill="hold" nodeType="with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fade">
                                      <p:cBhvr>
                                        <p:cTn id="3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9" grpId="0" animBg="1"/>
      <p:bldP spid="70" grpId="0" animBg="1"/>
      <p:bldP spid="71" grpId="0" animBg="1"/>
      <p:bldP spid="72" grpId="0"/>
      <p:bldP spid="74" grpId="0"/>
      <p:bldP spid="78" grpId="0"/>
      <p:bldP spid="7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5CFE5"/>
        </a:solidFill>
        <a:effectLst/>
      </p:bgPr>
    </p:bg>
    <p:spTree>
      <p:nvGrpSpPr>
        <p:cNvPr id="1" name=""/>
        <p:cNvGrpSpPr/>
        <p:nvPr/>
      </p:nvGrpSpPr>
      <p:grpSpPr>
        <a:xfrm>
          <a:off x="0" y="0"/>
          <a:ext cx="0" cy="0"/>
          <a:chOff x="0" y="0"/>
          <a:chExt cx="0" cy="0"/>
        </a:xfrm>
      </p:grpSpPr>
      <p:sp>
        <p:nvSpPr>
          <p:cNvPr id="7" name="文本框 6"/>
          <p:cNvSpPr txBox="1"/>
          <p:nvPr/>
        </p:nvSpPr>
        <p:spPr>
          <a:xfrm>
            <a:off x="3343789" y="2744373"/>
            <a:ext cx="8848211"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rPr>
              <a:t>多路访问技术与协议</a:t>
            </a:r>
          </a:p>
        </p:txBody>
      </p:sp>
      <p:sp>
        <p:nvSpPr>
          <p:cNvPr id="8" name="等腰三角形 7"/>
          <p:cNvSpPr/>
          <p:nvPr/>
        </p:nvSpPr>
        <p:spPr>
          <a:xfrm rot="17411441">
            <a:off x="9537032" y="2688198"/>
            <a:ext cx="157387" cy="397133"/>
          </a:xfrm>
          <a:prstGeom prst="triangle">
            <a:avLst/>
          </a:prstGeom>
          <a:solidFill>
            <a:schemeClr val="accent5">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等腰三角形 8"/>
          <p:cNvSpPr/>
          <p:nvPr/>
        </p:nvSpPr>
        <p:spPr>
          <a:xfrm rot="13615302">
            <a:off x="9286383" y="2463156"/>
            <a:ext cx="105790" cy="511888"/>
          </a:xfrm>
          <a:prstGeom prst="triangl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15" name="图片 14"/>
          <p:cNvPicPr>
            <a:picLocks noChangeAspect="1"/>
          </p:cNvPicPr>
          <p:nvPr/>
        </p:nvPicPr>
        <p:blipFill>
          <a:blip r:embed="rId2" cstate="print"/>
          <a:srcRect/>
          <a:stretch>
            <a:fillRect/>
          </a:stretch>
        </p:blipFill>
        <p:spPr>
          <a:xfrm>
            <a:off x="2040272" y="1847397"/>
            <a:ext cx="3365284" cy="2901948"/>
          </a:xfrm>
          <a:custGeom>
            <a:avLst/>
            <a:gdLst>
              <a:gd name="connsiteX0" fmla="*/ 0 w 3365284"/>
              <a:gd name="connsiteY0" fmla="*/ 0 h 2901948"/>
              <a:gd name="connsiteX1" fmla="*/ 3365284 w 3365284"/>
              <a:gd name="connsiteY1" fmla="*/ 0 h 2901948"/>
              <a:gd name="connsiteX2" fmla="*/ 3365284 w 3365284"/>
              <a:gd name="connsiteY2" fmla="*/ 624244 h 2901948"/>
              <a:gd name="connsiteX3" fmla="*/ 1524908 w 3365284"/>
              <a:gd name="connsiteY3" fmla="*/ 624244 h 2901948"/>
              <a:gd name="connsiteX4" fmla="*/ 1524908 w 3365284"/>
              <a:gd name="connsiteY4" fmla="*/ 2289173 h 2901948"/>
              <a:gd name="connsiteX5" fmla="*/ 3365284 w 3365284"/>
              <a:gd name="connsiteY5" fmla="*/ 2289173 h 2901948"/>
              <a:gd name="connsiteX6" fmla="*/ 3365284 w 3365284"/>
              <a:gd name="connsiteY6" fmla="*/ 2901948 h 2901948"/>
              <a:gd name="connsiteX7" fmla="*/ 0 w 3365284"/>
              <a:gd name="connsiteY7" fmla="*/ 2901948 h 290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5284" h="2901948">
                <a:moveTo>
                  <a:pt x="0" y="0"/>
                </a:moveTo>
                <a:lnTo>
                  <a:pt x="3365284" y="0"/>
                </a:lnTo>
                <a:lnTo>
                  <a:pt x="3365284" y="624244"/>
                </a:lnTo>
                <a:lnTo>
                  <a:pt x="1524908" y="624244"/>
                </a:lnTo>
                <a:lnTo>
                  <a:pt x="1524908" y="2289173"/>
                </a:lnTo>
                <a:lnTo>
                  <a:pt x="3365284" y="2289173"/>
                </a:lnTo>
                <a:lnTo>
                  <a:pt x="3365284" y="2901948"/>
                </a:lnTo>
                <a:lnTo>
                  <a:pt x="0" y="2901948"/>
                </a:lnTo>
                <a:close/>
              </a:path>
            </a:pathLst>
          </a:custGeom>
        </p:spPr>
      </p:pic>
    </p:spTree>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4636</Words>
  <Application>Microsoft Office PowerPoint</Application>
  <PresentationFormat>宽屏</PresentationFormat>
  <Paragraphs>739</Paragraphs>
  <Slides>60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4" baseType="lpstr">
      <vt:lpstr>MS PGothic</vt:lpstr>
      <vt:lpstr>楷体</vt:lpstr>
      <vt:lpstr>宋体</vt:lpstr>
      <vt:lpstr>微软雅黑</vt:lpstr>
      <vt:lpstr>幼圆</vt:lpstr>
      <vt:lpstr>Arial</vt:lpstr>
      <vt:lpstr>Calibri</vt:lpstr>
      <vt:lpstr>Calibri Light</vt:lpstr>
      <vt:lpstr>Cambria Math</vt:lpstr>
      <vt:lpstr>Comic Sans MS</vt:lpstr>
      <vt:lpstr>Times New Roman</vt:lpstr>
      <vt:lpstr>Wingdings</vt:lpstr>
      <vt:lpstr>Office 主题</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dc:creator>
  <cp:lastModifiedBy>A2525</cp:lastModifiedBy>
  <cp:revision>74</cp:revision>
  <dcterms:created xsi:type="dcterms:W3CDTF">2016-05-12T08:39:00Z</dcterms:created>
  <dcterms:modified xsi:type="dcterms:W3CDTF">2022-10-16T10:18:42Z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C1C9C813C7544944A6CBF1EB5BC756F7</vt:lpwstr>
  </property>
  <property fmtid="{D5CDD505-2E9C-101B-9397-08002B2CF9AE}" pid="3" name="KSOProductBuildVer">
    <vt:lpwstr>2052-11.1.0.10938</vt:lpwstr>
  </property>
</Properties>
</file>