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62" r:id="rId3"/>
    <p:sldId id="289" r:id="rId4"/>
    <p:sldId id="290" r:id="rId5"/>
    <p:sldId id="292" r:id="rId6"/>
    <p:sldId id="331" r:id="rId7"/>
    <p:sldId id="293" r:id="rId8"/>
    <p:sldId id="294" r:id="rId9"/>
    <p:sldId id="295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51" r:id="rId23"/>
    <p:sldId id="345" r:id="rId24"/>
    <p:sldId id="346" r:id="rId25"/>
    <p:sldId id="347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57" r:id="rId35"/>
    <p:sldId id="359" r:id="rId36"/>
    <p:sldId id="360" r:id="rId37"/>
    <p:sldId id="36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ra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8186" autoAdjust="0"/>
  </p:normalViewPr>
  <p:slideViewPr>
    <p:cSldViewPr snapToGrid="0" showGuides="1">
      <p:cViewPr varScale="1">
        <p:scale>
          <a:sx n="106" d="100"/>
          <a:sy n="106" d="100"/>
        </p:scale>
        <p:origin x="978" y="108"/>
      </p:cViewPr>
      <p:guideLst>
        <p:guide orient="horz" pos="2122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6567" y="3103424"/>
            <a:ext cx="940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数据链路层（下）</a:t>
            </a: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61651" y="2935908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1019271" y="4172337"/>
            <a:ext cx="5039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Harbin Institute of Technology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-100633" y="4281804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1" y="2069623"/>
            <a:ext cx="4395921" cy="976871"/>
          </a:xfrm>
          <a:prstGeom prst="rect">
            <a:avLst/>
          </a:prstGeom>
        </p:spPr>
      </p:pic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1016254" y="4673608"/>
            <a:ext cx="503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第八组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2ED81-1006-CDBF-4698-42C443963686}"/>
              </a:ext>
            </a:extLst>
          </p:cNvPr>
          <p:cNvSpPr txBox="1"/>
          <p:nvPr/>
        </p:nvSpPr>
        <p:spPr>
          <a:xfrm>
            <a:off x="3025084" y="4874869"/>
            <a:ext cx="38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牛博阳 李硕珣 陈健坤 董琦 朱俊</a:t>
            </a:r>
          </a:p>
        </p:txBody>
      </p:sp>
    </p:spTree>
    <p:extLst>
      <p:ext uri="{BB962C8B-B14F-4D97-AF65-F5344CB8AC3E}">
        <p14:creationId xmlns:p14="http://schemas.microsoft.com/office/powerpoint/2010/main" val="25978200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107557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prstClr val="black"/>
                </a:solidFill>
                <a:ea typeface="MS PGothic" panose="020B0600070205080204" pitchFamily="34" charset="-128"/>
              </a:rPr>
              <a:t>以太网优点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65250" y="3915090"/>
            <a:ext cx="4859846" cy="178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2400" algn="l"/>
                <a:tab pos="3556000" algn="l"/>
              </a:tabLst>
              <a:defRPr/>
            </a:pPr>
            <a:r>
              <a:rPr lang="en-US" altLang="zh-CN" sz="2000" dirty="0">
                <a:solidFill>
                  <a:srgbClr val="1637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造价低廉</a:t>
            </a:r>
            <a:endParaRPr lang="en-US" altLang="zh-CN" sz="2000" dirty="0">
              <a:solidFill>
                <a:srgbClr val="16379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2400" algn="l"/>
                <a:tab pos="35560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2.应用最广泛的LAN技术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2400" algn="l"/>
                <a:tab pos="3556000" algn="l"/>
              </a:tabLst>
              <a:defRPr/>
            </a:pPr>
            <a:r>
              <a:rPr lang="en-US" altLang="zh-CN" sz="2000" dirty="0">
                <a:solidFill>
                  <a:srgbClr val="1637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比令牌局域网和ATM等LAN简单、便宜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2400" algn="l"/>
                <a:tab pos="35560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4.满足网络速率需求：10 Mbps – 10 Gbps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083E45-2EF7-4201-BB49-1571DF33FC64}"/>
              </a:ext>
            </a:extLst>
          </p:cNvPr>
          <p:cNvSpPr txBox="1"/>
          <p:nvPr/>
        </p:nvSpPr>
        <p:spPr>
          <a:xfrm>
            <a:off x="7446454" y="4508317"/>
            <a:ext cx="2846896" cy="9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2400" algn="l"/>
                <a:tab pos="3556000" algn="l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以太网是目前最具有统治地位的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1B4C1E-8190-4A07-B1C7-4C213C37E45B}"/>
              </a:ext>
            </a:extLst>
          </p:cNvPr>
          <p:cNvGraphicFramePr>
            <a:graphicFrameLocks noGrp="1"/>
          </p:cNvGraphicFramePr>
          <p:nvPr/>
        </p:nvGraphicFramePr>
        <p:xfrm>
          <a:off x="1365250" y="1222011"/>
          <a:ext cx="89281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1527567127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5239585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973012540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1580158231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688699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IEEE 802.3</a:t>
                      </a:r>
                      <a:r>
                        <a:rPr lang="zh-CN" altLang="en-US" dirty="0"/>
                        <a:t>标准定义的局域网技术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以太网（</a:t>
                      </a:r>
                      <a:r>
                        <a:rPr lang="en-US" altLang="zh-CN" dirty="0"/>
                        <a:t>Ethernet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令牌环网（</a:t>
                      </a:r>
                      <a:r>
                        <a:rPr lang="en-US" altLang="zh-CN" dirty="0"/>
                        <a:t>Token Ring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光线分布式接口网络（</a:t>
                      </a:r>
                      <a:r>
                        <a:rPr lang="en-US" altLang="zh-CN" dirty="0"/>
                        <a:t>FDDI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异步传输模式网（</a:t>
                      </a:r>
                      <a:r>
                        <a:rPr lang="en-US" altLang="zh-CN" dirty="0"/>
                        <a:t>ATM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7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数据传输速度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10Mbps-10Gbps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4Mbps-100Mbps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25-622Mbps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1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CSMS/CD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令牌环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令牌环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交换式局域网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4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便宜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0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43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8" y="3727450"/>
            <a:ext cx="8297872" cy="281412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8878" y="884532"/>
            <a:ext cx="7365476" cy="29211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(bus):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早期经典以太网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所有结点在同一冲突域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可能彼此冲突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，运行速度在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3-10Mbps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星型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(star):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目前主流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以太网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拓扑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，也叫交换式以太网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中心交换机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(switch)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每个结点一个单独冲突域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（结点间彼此不冲突），运行速度在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10000Mbps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，分为快速以太网。千兆以太网和万兆以太网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逻辑上仍使用总线型拓扑和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CSMA/CD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总线技术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86811" y="193708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j-cs"/>
              </a:rPr>
              <a:t>以太网结构：物理拓扑结构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8804" y="5283563"/>
            <a:ext cx="119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24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7095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j-cs"/>
              </a:rPr>
              <a:t>以太网的特点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08989" y="1300898"/>
                <a:ext cx="9914640" cy="4911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42900" algn="l"/>
                    <a:tab pos="457200" algn="l"/>
                    <a:tab pos="736600" algn="l"/>
                    <a:tab pos="927100" algn="l"/>
                  </a:tabLst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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无连接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(connectionless):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发送帧的网卡与接收帧的网卡间没有“握手”过程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42900" algn="l"/>
                    <a:tab pos="457200" algn="l"/>
                    <a:tab pos="736600" algn="l"/>
                    <a:tab pos="927100" algn="l"/>
                  </a:tabLst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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不可靠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(unreliable):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接收网卡不向发送网卡进行确认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，因此也不需要对发送的数据帧进行编号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42900" algn="l"/>
                    <a:tab pos="457200" algn="l"/>
                    <a:tab pos="736600" algn="l"/>
                    <a:tab pos="927100" algn="l"/>
                  </a:tabLst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		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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差错帧直接丢弃，丢弃帧中的数据恢复依靠高层协议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(e.g., TCP)，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否则，发生数据丢失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3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42900" algn="l"/>
                    <a:tab pos="457200" algn="l"/>
                    <a:tab pos="736600" algn="l"/>
                    <a:tab pos="927100" algn="l"/>
                  </a:tabLst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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以太网的MAC协议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采用二进制指数退避算法的CSMA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/CD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413000" algn="l"/>
                    <a:tab pos="2921000" algn="l"/>
                  </a:tabLst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· 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发送端网卡将IP数据报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或其他网络层协议分组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封装到以太网帧中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传送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坚持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CSMA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3300"/>
                  </a:lnSpc>
                  <a:tabLst>
                    <a:tab pos="2413000" algn="l"/>
                    <a:tab pos="2921000" algn="l"/>
                  </a:tabLst>
                  <a:defRPr/>
                </a:pPr>
                <a:r>
                  <a:rPr lang="en-US" altLang="zh-CN" sz="2000" dirty="0">
                    <a:solidFill>
                      <a:srgbClr val="6699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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二进制指数退避：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NIC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终止发送后，第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次连续冲突后取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n=Max(m,10)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NIC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{0,1,2,…,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-1}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中随机选一个数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，等待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512Kbit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Wingdings" panose="05000000000000000000" pitchFamily="18" charset="0"/>
                  </a:rPr>
                  <a:t>的传输延迟时间后再继续监听信道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3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42900" algn="l"/>
                    <a:tab pos="457200" algn="l"/>
                    <a:tab pos="736600" algn="l"/>
                    <a:tab pos="927100" algn="l"/>
                  </a:tabLst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6379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89" y="1300898"/>
                <a:ext cx="9914640" cy="4911088"/>
              </a:xfrm>
              <a:prstGeom prst="rect">
                <a:avLst/>
              </a:prstGeom>
              <a:blipFill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1023997" y="1557249"/>
            <a:ext cx="235268" cy="1178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775" y="1823258"/>
            <a:ext cx="11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使以太网更加简单</a:t>
            </a:r>
          </a:p>
        </p:txBody>
      </p:sp>
    </p:spTree>
    <p:extLst>
      <p:ext uri="{BB962C8B-B14F-4D97-AF65-F5344CB8AC3E}">
        <p14:creationId xmlns:p14="http://schemas.microsoft.com/office/powerpoint/2010/main" val="4074935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7095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以太网帧的格式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28824" y="1540707"/>
            <a:ext cx="11334352" cy="51961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前导码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8B):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不特殊说明，讨论时不算入帧长度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7个字节的10101010，第8字节为10101011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用于发送端与接收端的时钟同步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 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为什么末尾没有定界符？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各个帧之间必须有间隙，连续比特流都属于一个帧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目的MAC地址、源MAC地址(各6B)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类型(Type)(2B):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指示帧中封装的是哪种高层协议的分组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(如，IP数据报、Novell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IPX数据报、AppleTalk数据报等)</a:t>
            </a:r>
          </a:p>
          <a:p>
            <a:pPr marL="342900" marR="0" lvl="0" indent="-34290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(Data)(46-1500B):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上层协议载荷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是根据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CSMA/CD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协议工作特点算出来的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能够保证在任何情况下都能发现传输过程中出现的冲突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1500B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是最大传输单元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MTU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的限制）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R=10Mbps，RTT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=512μs，</a:t>
            </a:r>
            <a:r>
              <a:rPr kumimoji="0" lang="zh-CN" altLang="en-US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在临界条件下，最小分组传输时间</a:t>
            </a:r>
            <a:r>
              <a:rPr kumimoji="0" lang="en-US" altLang="zh-CN" sz="2005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1335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R = RTT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得出最小分组</a:t>
            </a:r>
            <a:r>
              <a:rPr kumimoji="0" lang="en-US" altLang="zh-CN" sz="2005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133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=512bits=64B，Data</a:t>
            </a:r>
            <a:r>
              <a:rPr kumimoji="0" lang="en-US" altLang="zh-CN" sz="133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</a:t>
            </a:r>
            <a:r>
              <a:rPr kumimoji="0" lang="en-US" altLang="zh-CN" sz="133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kumimoji="0" lang="en-US" altLang="zh-CN" sz="2005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-18=46B</a:t>
            </a:r>
          </a:p>
          <a:p>
            <a:pPr marL="0" marR="0" lvl="0" indent="0" algn="l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749300" algn="l"/>
                <a:tab pos="25400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Wingdings" panose="05000000000000000000" pitchFamily="18" charset="0"/>
                <a:ea typeface="宋体" panose="02010600030101010101" pitchFamily="2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CRC(4B):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循环冗余校验码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，用于丢弃差错帧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6EF444-5363-40E9-B5DD-7FF3FBF2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82" y="588133"/>
            <a:ext cx="7927488" cy="9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1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9361" y="988664"/>
            <a:ext cx="9998085" cy="41810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IEEE 802.3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中规定了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许多不同的以太网标准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相同的MAC协议和帧格式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不同速率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Mbps,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Mbps,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Mbps,1Gbps,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bps</a:t>
            </a: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不同物理介质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，粗电缆，细电缆，双绞线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·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高速以太网：数据传输速率≥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100Mbps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100Base-T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吉比特以太网（千兆以太网）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·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10Base-F</a:t>
            </a: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· 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：数据传输速率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10Mbps</a:t>
            </a: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· Base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：电缆上的信号是基带信号，采用曼彻斯特编码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104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· 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：光纤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48287" y="17303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j-cs"/>
              </a:rPr>
              <a:t>以太网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标准</a:t>
            </a:r>
          </a:p>
        </p:txBody>
      </p:sp>
      <p:pic>
        <p:nvPicPr>
          <p:cNvPr id="11" name="Picture 4" descr="4-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095" y="4841130"/>
            <a:ext cx="6133020" cy="1224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659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交 换 机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4957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107557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prstClr val="black"/>
                </a:solidFill>
                <a:latin typeface="+mj-ea"/>
              </a:rPr>
              <a:t>以太网交换机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9941" y="1340566"/>
            <a:ext cx="9509895" cy="442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en-US" altLang="zh-CN" sz="2800" dirty="0"/>
              <a:t>1.</a:t>
            </a:r>
            <a:r>
              <a:rPr lang="zh-CN" altLang="en-US" sz="2800" dirty="0"/>
              <a:t>链路层设备 </a:t>
            </a:r>
            <a:endParaRPr lang="en-US" altLang="zh-CN" sz="2800" dirty="0"/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zh-CN" altLang="en-US" sz="2800" dirty="0"/>
              <a:t> 存储</a:t>
            </a:r>
            <a:r>
              <a:rPr lang="en-US" altLang="zh-CN" sz="2800" dirty="0"/>
              <a:t>-</a:t>
            </a:r>
            <a:r>
              <a:rPr lang="zh-CN" altLang="en-US" sz="2800" dirty="0"/>
              <a:t>转发以太网帧 </a:t>
            </a:r>
            <a:endParaRPr lang="en-US" altLang="zh-CN" sz="2800" dirty="0"/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zh-CN" altLang="en-US" sz="2800" dirty="0"/>
              <a:t>检验到达帧的目的</a:t>
            </a:r>
            <a:r>
              <a:rPr lang="en-US" altLang="zh-CN" sz="2800" dirty="0"/>
              <a:t>MAC</a:t>
            </a:r>
            <a:r>
              <a:rPr lang="zh-CN" altLang="en-US" sz="2800" dirty="0"/>
              <a:t>地址，选择性向一个或多个输出链路转发帧 </a:t>
            </a:r>
            <a:endParaRPr lang="en-US" altLang="zh-CN" sz="2800" dirty="0"/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zh-CN" altLang="en-US" sz="2800" dirty="0"/>
              <a:t>利用</a:t>
            </a:r>
            <a:r>
              <a:rPr lang="en-US" altLang="zh-CN" sz="2800" dirty="0"/>
              <a:t>CSMA/CD</a:t>
            </a:r>
            <a:r>
              <a:rPr lang="zh-CN" altLang="en-US" sz="2800" dirty="0"/>
              <a:t>访问链路，发送帧</a:t>
            </a:r>
            <a:endParaRPr lang="en-US" altLang="zh-CN" sz="2800" dirty="0"/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en-US" altLang="zh-CN" sz="2800" dirty="0"/>
              <a:t>2.</a:t>
            </a:r>
            <a:r>
              <a:rPr lang="zh-CN" altLang="en-US" sz="2800" dirty="0"/>
              <a:t>透明</a:t>
            </a:r>
            <a:r>
              <a:rPr lang="en-US" altLang="zh-CN" sz="2800" dirty="0"/>
              <a:t>(transparent) </a:t>
            </a:r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zh-CN" altLang="en-US" sz="2800" dirty="0"/>
              <a:t>主机感知不到交换机的存在</a:t>
            </a:r>
            <a:endParaRPr lang="en-US" altLang="zh-CN" sz="2800" dirty="0"/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en-US" altLang="zh-CN" sz="2800" dirty="0"/>
              <a:t>3.</a:t>
            </a:r>
            <a:r>
              <a:rPr lang="zh-CN" altLang="en-US" sz="2800" dirty="0"/>
              <a:t>即插即用</a:t>
            </a:r>
            <a:r>
              <a:rPr lang="en-US" altLang="zh-CN" sz="2800" dirty="0"/>
              <a:t>(plug-and-play) </a:t>
            </a:r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en-US" altLang="zh-CN" sz="2800" dirty="0"/>
              <a:t>4.</a:t>
            </a:r>
            <a:r>
              <a:rPr lang="zh-CN" altLang="en-US" sz="2800" dirty="0"/>
              <a:t>自学习</a:t>
            </a:r>
            <a:r>
              <a:rPr lang="en-US" altLang="zh-CN" sz="2800" dirty="0"/>
              <a:t>(self-learning) </a:t>
            </a:r>
          </a:p>
          <a:p>
            <a:pPr lvl="0">
              <a:lnSpc>
                <a:spcPts val="3400"/>
              </a:lnSpc>
              <a:tabLst>
                <a:tab pos="1422400" algn="l"/>
                <a:tab pos="3556000" algn="l"/>
              </a:tabLst>
              <a:defRPr/>
            </a:pPr>
            <a:r>
              <a:rPr lang="zh-CN" altLang="en-US" sz="2800" dirty="0"/>
              <a:t>交换机无需配置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70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2346" y="1290702"/>
            <a:ext cx="4721606" cy="477053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/>
              <a:t>交换机在每段链路上利用 </a:t>
            </a:r>
            <a:r>
              <a:rPr lang="en-US" altLang="zh-CN" sz="2800" dirty="0"/>
              <a:t>CSMA/CD</a:t>
            </a:r>
            <a:r>
              <a:rPr lang="zh-CN" altLang="en-US" sz="2800" dirty="0"/>
              <a:t>收发帧，但无 冲突，且可以全双工（</a:t>
            </a:r>
            <a:r>
              <a:rPr lang="en-US" altLang="zh-CN" sz="2800" dirty="0"/>
              <a:t>A-&gt;A’,A’-&gt;A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br>
              <a:rPr lang="en-US" altLang="zh-CN" sz="2800" dirty="0"/>
            </a:br>
            <a:r>
              <a:rPr lang="en-US" altLang="zh-CN" sz="2800" dirty="0"/>
              <a:t>2.</a:t>
            </a:r>
            <a:r>
              <a:rPr lang="zh-CN" altLang="en-US" sz="2800" dirty="0"/>
              <a:t>交换</a:t>
            </a:r>
            <a:r>
              <a:rPr lang="en-US" altLang="zh-CN" sz="2800" dirty="0"/>
              <a:t>: A-A’</a:t>
            </a:r>
            <a:r>
              <a:rPr lang="zh-CN" altLang="en-US" sz="2800" dirty="0"/>
              <a:t>与 </a:t>
            </a:r>
            <a:r>
              <a:rPr lang="en-US" altLang="zh-CN" sz="2800" dirty="0"/>
              <a:t>B-B’</a:t>
            </a:r>
            <a:r>
              <a:rPr lang="zh-CN" altLang="en-US" sz="2800" dirty="0"/>
              <a:t>的传输可以同时进 行，没有冲突</a:t>
            </a:r>
            <a:endParaRPr lang="en-US" altLang="zh-CN" sz="2800" dirty="0"/>
          </a:p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endParaRPr lang="en-US" altLang="zh-CN" sz="2800" dirty="0"/>
          </a:p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交换表：主机的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MAC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地址，到达主机的接口，时间戳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ts val="3100"/>
              </a:lnSpc>
              <a:tabLst>
                <a:tab pos="457200" algn="l"/>
                <a:tab pos="2095500" algn="l"/>
                <a:tab pos="44577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自学习：</a:t>
            </a:r>
            <a:r>
              <a:rPr lang="zh-CN" altLang="en-US" sz="2800" dirty="0">
                <a:latin typeface="+mn-ea"/>
              </a:rPr>
              <a:t>获知 到达主机的接口信息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86811" y="193708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以太网交换机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B838E9-2039-4E5F-B714-357DA1C8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29" y="1290702"/>
            <a:ext cx="5020376" cy="5029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0297C8-C468-4FE0-87AF-C54760955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041" y="705119"/>
            <a:ext cx="204816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2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7095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以太网</a:t>
            </a:r>
            <a:r>
              <a:rPr lang="zh-CN" altLang="en-US" sz="3600" dirty="0">
                <a:solidFill>
                  <a:prstClr val="black"/>
                </a:solidFill>
                <a:latin typeface="+mj-ea"/>
              </a:rPr>
              <a:t>交换机（帧过滤</a:t>
            </a:r>
            <a:r>
              <a:rPr lang="en-US" altLang="zh-CN" sz="3600" dirty="0">
                <a:solidFill>
                  <a:prstClr val="black"/>
                </a:solidFill>
                <a:latin typeface="+mj-ea"/>
              </a:rPr>
              <a:t>/</a:t>
            </a:r>
            <a:r>
              <a:rPr lang="zh-CN" altLang="en-US" sz="3600" dirty="0">
                <a:solidFill>
                  <a:prstClr val="black"/>
                </a:solidFill>
                <a:latin typeface="+mj-ea"/>
              </a:rPr>
              <a:t>转发）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8989" y="1300898"/>
            <a:ext cx="9914640" cy="4781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zh-CN" altLang="en-US" sz="2000" dirty="0"/>
              <a:t>当交换机收到帧</a:t>
            </a:r>
            <a:r>
              <a:rPr lang="en-US" altLang="zh-CN" sz="2000" dirty="0"/>
              <a:t>: </a:t>
            </a:r>
          </a:p>
          <a:p>
            <a:pPr marL="457200" lvl="0" indent="-457200">
              <a:lnSpc>
                <a:spcPts val="3700"/>
              </a:lnSpc>
              <a:buAutoNum type="arabicPeriod"/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zh-CN" altLang="en-US" sz="2000" dirty="0"/>
              <a:t>记录帧的源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地址与输入链路接口 </a:t>
            </a:r>
            <a:endParaRPr lang="en-US" altLang="zh-CN" sz="2000" dirty="0"/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2. </a:t>
            </a:r>
            <a:r>
              <a:rPr lang="zh-CN" altLang="en-US" sz="2000" dirty="0"/>
              <a:t>利用目的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地址检索交换表 </a:t>
            </a:r>
            <a:endParaRPr lang="en-US" altLang="zh-CN" sz="2000" dirty="0"/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3. if </a:t>
            </a:r>
            <a:r>
              <a:rPr lang="zh-CN" altLang="en-US" sz="2000" dirty="0"/>
              <a:t>在交换表中检索到与目的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地址匹配的入口</a:t>
            </a:r>
            <a:r>
              <a:rPr lang="en-US" altLang="zh-CN" sz="2000" dirty="0"/>
              <a:t>(entry)</a:t>
            </a:r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 then { </a:t>
            </a:r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			if </a:t>
            </a:r>
            <a:r>
              <a:rPr lang="zh-CN" altLang="en-US" sz="2000" dirty="0"/>
              <a:t>目的主机位于收到帧的网段 </a:t>
            </a:r>
            <a:endParaRPr lang="en-US" altLang="zh-CN" sz="2000" dirty="0"/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			then </a:t>
            </a:r>
            <a:r>
              <a:rPr lang="zh-CN" altLang="en-US" sz="2000" dirty="0"/>
              <a:t>丢弃帧</a:t>
            </a:r>
            <a:endParaRPr lang="en-US" altLang="zh-CN" sz="2000" dirty="0"/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			else </a:t>
            </a:r>
            <a:r>
              <a:rPr lang="zh-CN" altLang="en-US" sz="2000" dirty="0"/>
              <a:t>将帧转发到该入口指向的接口</a:t>
            </a:r>
            <a:endParaRPr lang="en-US" altLang="zh-CN" sz="2000" dirty="0"/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			</a:t>
            </a: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pPr lvl="0"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27100" algn="l"/>
              </a:tabLst>
              <a:defRPr/>
            </a:pPr>
            <a:r>
              <a:rPr lang="en-US" altLang="zh-CN" sz="2000" dirty="0"/>
              <a:t> else </a:t>
            </a:r>
            <a:r>
              <a:rPr lang="zh-CN" altLang="en-US" sz="2000" dirty="0"/>
              <a:t>泛洪</a:t>
            </a:r>
            <a:r>
              <a:rPr lang="en-US" altLang="zh-CN" sz="2000" dirty="0"/>
              <a:t>(flood) /* </a:t>
            </a:r>
            <a:r>
              <a:rPr lang="zh-CN" altLang="en-US" sz="2000" dirty="0"/>
              <a:t>向除收到该帧的接口之外的所有接 口转发 *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25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7095" y="16589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以太网</a:t>
            </a:r>
            <a:r>
              <a:rPr lang="zh-CN" altLang="en-US" sz="3600" dirty="0">
                <a:solidFill>
                  <a:prstClr val="black"/>
                </a:solidFill>
                <a:latin typeface="+mj-ea"/>
              </a:rPr>
              <a:t>交换机</a:t>
            </a:r>
            <a:r>
              <a:rPr lang="en-US" altLang="zh-CN" sz="3600" dirty="0">
                <a:solidFill>
                  <a:prstClr val="black"/>
                </a:solidFill>
                <a:latin typeface="+mj-ea"/>
              </a:rPr>
              <a:t>vs</a:t>
            </a:r>
            <a:r>
              <a:rPr lang="zh-CN" altLang="en-US" sz="3600" dirty="0">
                <a:solidFill>
                  <a:prstClr val="black"/>
                </a:solidFill>
                <a:latin typeface="+mj-ea"/>
              </a:rPr>
              <a:t>路由器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D38358-B5FD-4D35-A4A5-34A730F406B8}"/>
              </a:ext>
            </a:extLst>
          </p:cNvPr>
          <p:cNvSpPr/>
          <p:nvPr/>
        </p:nvSpPr>
        <p:spPr>
          <a:xfrm>
            <a:off x="943992" y="120239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两者均为存储</a:t>
            </a:r>
            <a:r>
              <a:rPr lang="en-US" altLang="zh-CN" sz="2800" dirty="0"/>
              <a:t>-</a:t>
            </a:r>
            <a:r>
              <a:rPr lang="zh-CN" altLang="en-US" sz="2800" dirty="0"/>
              <a:t>转发设备</a:t>
            </a:r>
            <a:r>
              <a:rPr lang="en-US" altLang="zh-CN" sz="2800" dirty="0"/>
              <a:t>: </a:t>
            </a:r>
          </a:p>
          <a:p>
            <a:r>
              <a:rPr lang="zh-CN" altLang="en-US" sz="2800" dirty="0"/>
              <a:t>路由器</a:t>
            </a:r>
            <a:r>
              <a:rPr lang="en-US" altLang="zh-CN" sz="2800" dirty="0"/>
              <a:t>: </a:t>
            </a:r>
            <a:r>
              <a:rPr lang="zh-CN" altLang="en-US" sz="2800" dirty="0"/>
              <a:t>网络层设备 </a:t>
            </a:r>
            <a:r>
              <a:rPr lang="en-US" altLang="zh-CN" sz="2800" dirty="0"/>
              <a:t>(</a:t>
            </a:r>
            <a:r>
              <a:rPr lang="zh-CN" altLang="en-US" sz="2800" dirty="0"/>
              <a:t>检测网络层分组首部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交换机</a:t>
            </a:r>
            <a:r>
              <a:rPr lang="en-US" altLang="zh-CN" sz="2800" dirty="0"/>
              <a:t>: </a:t>
            </a:r>
            <a:r>
              <a:rPr lang="zh-CN" altLang="en-US" sz="2800" dirty="0"/>
              <a:t>链路层设备 </a:t>
            </a:r>
            <a:r>
              <a:rPr lang="en-US" altLang="zh-CN" sz="2800" dirty="0"/>
              <a:t>(</a:t>
            </a:r>
            <a:r>
              <a:rPr lang="zh-CN" altLang="en-US" sz="2800" dirty="0"/>
              <a:t>检测链路层帧的首部</a:t>
            </a:r>
            <a:r>
              <a:rPr lang="en-US" altLang="zh-CN" sz="2800" dirty="0"/>
              <a:t>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二者均使用转发表</a:t>
            </a:r>
            <a:r>
              <a:rPr lang="en-US" altLang="zh-CN" sz="2800" dirty="0"/>
              <a:t>:</a:t>
            </a:r>
          </a:p>
          <a:p>
            <a:r>
              <a:rPr lang="zh-CN" altLang="en-US" sz="2800" dirty="0"/>
              <a:t>路由器</a:t>
            </a:r>
            <a:r>
              <a:rPr lang="en-US" altLang="zh-CN" sz="2800" dirty="0"/>
              <a:t>: </a:t>
            </a:r>
            <a:r>
              <a:rPr lang="zh-CN" altLang="en-US" sz="2800" dirty="0"/>
              <a:t>利用路由算法</a:t>
            </a:r>
            <a:r>
              <a:rPr lang="en-US" altLang="zh-CN" sz="2800" dirty="0"/>
              <a:t>(</a:t>
            </a:r>
            <a:r>
              <a:rPr lang="zh-CN" altLang="en-US" sz="2800" dirty="0"/>
              <a:t>路由协议</a:t>
            </a:r>
            <a:r>
              <a:rPr lang="en-US" altLang="zh-CN" sz="2800" dirty="0"/>
              <a:t>)</a:t>
            </a:r>
            <a:r>
              <a:rPr lang="zh-CN" altLang="en-US" sz="2800" dirty="0"/>
              <a:t>计算</a:t>
            </a:r>
            <a:r>
              <a:rPr lang="en-US" altLang="zh-CN" sz="2800" dirty="0"/>
              <a:t>(</a:t>
            </a:r>
            <a:r>
              <a:rPr lang="zh-CN" altLang="en-US" sz="2800" dirty="0"/>
              <a:t>设置</a:t>
            </a:r>
            <a:r>
              <a:rPr lang="en-US" altLang="zh-CN" sz="2800" dirty="0"/>
              <a:t>), </a:t>
            </a:r>
            <a:r>
              <a:rPr lang="zh-CN" altLang="en-US" sz="2800" dirty="0"/>
              <a:t>依据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</a:p>
          <a:p>
            <a:r>
              <a:rPr lang="zh-CN" altLang="en-US" sz="2800" dirty="0"/>
              <a:t>交换机</a:t>
            </a:r>
            <a:r>
              <a:rPr lang="en-US" altLang="zh-CN" sz="2800" dirty="0"/>
              <a:t>: </a:t>
            </a:r>
            <a:r>
              <a:rPr lang="zh-CN" altLang="en-US" sz="2800" dirty="0"/>
              <a:t>利用自学习、泛洪构建转发表</a:t>
            </a:r>
            <a:r>
              <a:rPr lang="en-US" altLang="zh-CN" sz="2800" dirty="0"/>
              <a:t>, </a:t>
            </a:r>
            <a:r>
              <a:rPr lang="zh-CN" altLang="en-US" sz="2800" dirty="0"/>
              <a:t>依据</a:t>
            </a:r>
            <a:r>
              <a:rPr lang="en-US" altLang="zh-CN" sz="2800" dirty="0"/>
              <a:t>MAC</a:t>
            </a:r>
            <a:r>
              <a:rPr lang="zh-CN" altLang="en-US" sz="2800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3629730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29647" y="2729424"/>
            <a:ext cx="7713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r>
              <a:rPr lang="en-US" altLang="zh-CN" sz="66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66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66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 P </a:t>
            </a:r>
            <a:r>
              <a:rPr lang="zh-CN" altLang="en-US" sz="66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1475" y="24345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48287" y="173030"/>
            <a:ext cx="771683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网络设备对比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DCE59-E207-41E2-B9A4-A7FAF053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30" y="1174890"/>
            <a:ext cx="8527339" cy="53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733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88482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VLANs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685468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855031" y="298690"/>
            <a:ext cx="67739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虚拟局域网（</a:t>
            </a:r>
            <a:r>
              <a:rPr lang="en-US" altLang="zh-CN" sz="3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VLAN</a:t>
            </a:r>
            <a:r>
              <a:rPr lang="zh-CN" altLang="en-US" sz="3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631190" y="896444"/>
            <a:ext cx="3510915" cy="97155"/>
            <a:chOff x="695325" y="4738336"/>
            <a:chExt cx="2722813" cy="75192"/>
          </a:xfrm>
        </p:grpSpPr>
        <p:grpSp>
          <p:nvGrpSpPr>
            <p:cNvPr id="81" name="组合 80"/>
            <p:cNvGrpSpPr/>
            <p:nvPr/>
          </p:nvGrpSpPr>
          <p:grpSpPr>
            <a:xfrm>
              <a:off x="2712414" y="4738336"/>
              <a:ext cx="705724" cy="75192"/>
              <a:chOff x="2553957" y="4611903"/>
              <a:chExt cx="705724" cy="75192"/>
            </a:xfrm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2553957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2598995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2644033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2689071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2734109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2779147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2824185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2869223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2914261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2959299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3004337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3049375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3094413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3139451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3184489" y="4611903"/>
                <a:ext cx="75192" cy="75192"/>
              </a:xfrm>
              <a:prstGeom prst="line">
                <a:avLst/>
              </a:prstGeom>
              <a:ln w="9525">
                <a:solidFill>
                  <a:srgbClr val="3FA4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接连接符 81"/>
            <p:cNvCxnSpPr/>
            <p:nvPr/>
          </p:nvCxnSpPr>
          <p:spPr>
            <a:xfrm>
              <a:off x="695325" y="4813397"/>
              <a:ext cx="1928163" cy="0"/>
            </a:xfrm>
            <a:prstGeom prst="line">
              <a:avLst/>
            </a:prstGeom>
            <a:ln>
              <a:solidFill>
                <a:srgbClr val="3FA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802750" y="1130740"/>
            <a:ext cx="609383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考虑以下情形</a:t>
            </a:r>
            <a:r>
              <a:rPr lang="en-US" altLang="zh-CN" kern="0" dirty="0"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● </a:t>
            </a:r>
            <a:r>
              <a:rPr lang="en-US" altLang="zh-CN" kern="0" dirty="0">
                <a:cs typeface="+mn-ea"/>
                <a:sym typeface="+mn-lt"/>
              </a:rPr>
              <a:t>CS</a:t>
            </a:r>
            <a:r>
              <a:rPr lang="zh-CN" altLang="en-US" kern="0" dirty="0">
                <a:cs typeface="+mn-ea"/>
                <a:sym typeface="+mn-lt"/>
              </a:rPr>
              <a:t>用户迁移到</a:t>
            </a:r>
            <a:r>
              <a:rPr lang="en-US" altLang="zh-CN" kern="0" dirty="0">
                <a:cs typeface="+mn-ea"/>
                <a:sym typeface="+mn-lt"/>
              </a:rPr>
              <a:t>EE</a:t>
            </a:r>
            <a:r>
              <a:rPr lang="zh-CN" altLang="en-US" kern="0" dirty="0">
                <a:cs typeface="+mn-ea"/>
                <a:sym typeface="+mn-lt"/>
              </a:rPr>
              <a:t>，但是希望连接至</a:t>
            </a:r>
            <a:r>
              <a:rPr lang="en-US" altLang="zh-CN" kern="0" dirty="0">
                <a:cs typeface="+mn-ea"/>
                <a:sym typeface="+mn-lt"/>
              </a:rPr>
              <a:t>CS</a:t>
            </a:r>
            <a:r>
              <a:rPr lang="zh-CN" altLang="en-US" kern="0" dirty="0">
                <a:cs typeface="+mn-ea"/>
                <a:sym typeface="+mn-lt"/>
              </a:rPr>
              <a:t>交换机，怎么办</a:t>
            </a:r>
            <a:r>
              <a:rPr lang="en-US" altLang="zh-CN" kern="0" dirty="0">
                <a:cs typeface="+mn-ea"/>
                <a:sym typeface="+mn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● 单一广播域：所有第</a:t>
            </a:r>
            <a:r>
              <a:rPr lang="en-US" altLang="zh-CN" kern="0" dirty="0">
                <a:cs typeface="+mn-ea"/>
                <a:sym typeface="+mn-lt"/>
              </a:rPr>
              <a:t>2</a:t>
            </a:r>
            <a:r>
              <a:rPr lang="zh-CN" altLang="en-US" kern="0" dirty="0">
                <a:cs typeface="+mn-ea"/>
                <a:sym typeface="+mn-lt"/>
              </a:rPr>
              <a:t>层广播流量</a:t>
            </a:r>
            <a:r>
              <a:rPr lang="en-US" altLang="zh-CN" kern="0" dirty="0">
                <a:cs typeface="+mn-ea"/>
                <a:sym typeface="+mn-lt"/>
              </a:rPr>
              <a:t>(ARP,DHCP</a:t>
            </a:r>
            <a:r>
              <a:rPr lang="zh-CN" altLang="en-US" kern="0" dirty="0">
                <a:cs typeface="+mn-ea"/>
                <a:sym typeface="+mn-lt"/>
              </a:rPr>
              <a:t>，未知目的</a:t>
            </a:r>
            <a:r>
              <a:rPr lang="en-US" altLang="zh-CN" kern="0" dirty="0">
                <a:cs typeface="+mn-ea"/>
                <a:sym typeface="+mn-lt"/>
              </a:rPr>
              <a:t>MAC</a:t>
            </a:r>
            <a:r>
              <a:rPr lang="zh-CN" altLang="en-US" kern="0" dirty="0">
                <a:cs typeface="+mn-ea"/>
                <a:sym typeface="+mn-lt"/>
              </a:rPr>
              <a:t>地址位置</a:t>
            </a:r>
            <a:r>
              <a:rPr lang="en-US" altLang="zh-CN" kern="0" dirty="0">
                <a:cs typeface="+mn-ea"/>
                <a:sym typeface="+mn-lt"/>
              </a:rPr>
              <a:t>)</a:t>
            </a:r>
            <a:r>
              <a:rPr lang="zh-CN" altLang="en-US" kern="0" dirty="0">
                <a:cs typeface="+mn-ea"/>
                <a:sym typeface="+mn-lt"/>
              </a:rPr>
              <a:t>必须穿越整个</a:t>
            </a:r>
            <a:r>
              <a:rPr lang="en-US" altLang="zh-CN" kern="0" dirty="0">
                <a:cs typeface="+mn-ea"/>
                <a:sym typeface="+mn-lt"/>
              </a:rPr>
              <a:t>LAN</a:t>
            </a:r>
            <a:r>
              <a:rPr lang="zh-CN" altLang="en-US" kern="0" dirty="0">
                <a:cs typeface="+mn-ea"/>
                <a:sym typeface="+mn-lt"/>
              </a:rPr>
              <a:t>，</a:t>
            </a:r>
            <a:r>
              <a:rPr lang="zh-CN" altLang="en-US" kern="0" dirty="0">
                <a:solidFill>
                  <a:srgbClr val="FF0000"/>
                </a:solidFill>
                <a:cs typeface="+mn-ea"/>
                <a:sym typeface="+mn-lt"/>
              </a:rPr>
              <a:t>存在安全</a:t>
            </a:r>
            <a:r>
              <a:rPr lang="en-US" altLang="zh-CN" kern="0" dirty="0">
                <a:solidFill>
                  <a:srgbClr val="FF0000"/>
                </a:solidFill>
                <a:cs typeface="+mn-ea"/>
                <a:sym typeface="+mn-lt"/>
              </a:rPr>
              <a:t>/</a:t>
            </a:r>
            <a:r>
              <a:rPr lang="zh-CN" altLang="en-US" kern="0" dirty="0">
                <a:solidFill>
                  <a:srgbClr val="FF0000"/>
                </a:solidFill>
                <a:cs typeface="+mn-ea"/>
                <a:sym typeface="+mn-lt"/>
              </a:rPr>
              <a:t>隐私、效率问题</a:t>
            </a:r>
            <a:endParaRPr lang="en-US" altLang="zh-CN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3389630"/>
            <a:ext cx="4776470" cy="32461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0EF28AF-823C-AE33-1FF7-96A091B882AC}"/>
              </a:ext>
            </a:extLst>
          </p:cNvPr>
          <p:cNvGrpSpPr/>
          <p:nvPr/>
        </p:nvGrpSpPr>
        <p:grpSpPr>
          <a:xfrm>
            <a:off x="95792" y="245046"/>
            <a:ext cx="730202" cy="611075"/>
            <a:chOff x="6541454" y="2317292"/>
            <a:chExt cx="730202" cy="611075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35D9FC31-5960-8355-3D6C-77D0E11CA319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5E865FE-DAC6-84E4-59B3-BEF1187CEBEF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BA2DEF0-79AE-E763-B31F-D97C7448BBFE}"/>
              </a:ext>
            </a:extLst>
          </p:cNvPr>
          <p:cNvSpPr txBox="1"/>
          <p:nvPr/>
        </p:nvSpPr>
        <p:spPr>
          <a:xfrm>
            <a:off x="193947" y="394456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6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1" y="94044"/>
            <a:ext cx="952612" cy="738875"/>
            <a:chOff x="6541452" y="2317292"/>
            <a:chExt cx="796375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2" y="2317292"/>
              <a:ext cx="79637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02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适用情形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650" y="1056005"/>
            <a:ext cx="522922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适用情况：</a:t>
            </a:r>
          </a:p>
          <a:p>
            <a:r>
              <a:rPr lang="en-US" altLang="zh-CN" sz="2400"/>
              <a:t>1</a:t>
            </a:r>
            <a:r>
              <a:rPr lang="zh-CN" altLang="en-US" sz="2400"/>
              <a:t>，如果希望把广播限制在不同系中</a:t>
            </a:r>
          </a:p>
          <a:p>
            <a:r>
              <a:rPr lang="zh-CN" altLang="en-US" sz="2400"/>
              <a:t>（更换成路由器）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，出现迁移情况，但仍然需要连接到</a:t>
            </a:r>
          </a:p>
          <a:p>
            <a:r>
              <a:rPr lang="zh-CN" altLang="en-US" sz="2400"/>
              <a:t>原交换机（物理链路连接）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，单一广播域内，希望将广播流量</a:t>
            </a:r>
          </a:p>
          <a:p>
            <a:r>
              <a:rPr lang="zh-CN" altLang="en-US" sz="2400"/>
              <a:t>限制在某个范围内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40" y="704850"/>
            <a:ext cx="5661660" cy="44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44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实现方法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23505" y="4225290"/>
            <a:ext cx="2002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MAC</a:t>
            </a:r>
            <a:r>
              <a:rPr lang="zh-CN" altLang="en-US"/>
              <a:t>地址划分</a:t>
            </a:r>
          </a:p>
        </p:txBody>
      </p:sp>
      <p:sp>
        <p:nvSpPr>
          <p:cNvPr id="5" name="矩形 4"/>
          <p:cNvSpPr/>
          <p:nvPr/>
        </p:nvSpPr>
        <p:spPr>
          <a:xfrm>
            <a:off x="948295" y="1055283"/>
            <a:ext cx="465692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● </a:t>
            </a:r>
            <a:r>
              <a:rPr lang="zh-CN" altLang="en-US" sz="2400" kern="0" dirty="0">
                <a:solidFill>
                  <a:srgbClr val="FF0000"/>
                </a:solidFill>
                <a:cs typeface="+mn-ea"/>
                <a:sym typeface="+mn-lt"/>
              </a:rPr>
              <a:t>虚拟局域网</a:t>
            </a:r>
            <a:r>
              <a:rPr lang="en-US" altLang="zh-CN" sz="2400" kern="0" dirty="0">
                <a:solidFill>
                  <a:srgbClr val="FF0000"/>
                </a:solidFill>
                <a:cs typeface="+mn-ea"/>
                <a:sym typeface="+mn-lt"/>
              </a:rPr>
              <a:t>(VLAN)</a:t>
            </a:r>
            <a:r>
              <a:rPr lang="zh-CN" altLang="en-US" sz="2400" kern="0" dirty="0">
                <a:cs typeface="+mn-ea"/>
                <a:sym typeface="+mn-lt"/>
              </a:rPr>
              <a:t>：支持</a:t>
            </a:r>
            <a:r>
              <a:rPr lang="en-US" altLang="zh-CN" sz="2400" kern="0" dirty="0">
                <a:cs typeface="+mn-ea"/>
                <a:sym typeface="+mn-lt"/>
              </a:rPr>
              <a:t>VLAN</a:t>
            </a:r>
            <a:r>
              <a:rPr lang="zh-CN" altLang="en-US" sz="2400" kern="0" dirty="0">
                <a:cs typeface="+mn-ea"/>
                <a:sym typeface="+mn-lt"/>
              </a:rPr>
              <a:t>划分的交换机，可以在一个物理</a:t>
            </a:r>
            <a:r>
              <a:rPr lang="en-US" altLang="zh-CN" sz="2400" kern="0" dirty="0">
                <a:cs typeface="+mn-ea"/>
                <a:sym typeface="+mn-lt"/>
              </a:rPr>
              <a:t>LAN</a:t>
            </a:r>
            <a:r>
              <a:rPr lang="zh-CN" altLang="en-US" sz="2400" kern="0" dirty="0">
                <a:cs typeface="+mn-ea"/>
                <a:sym typeface="+mn-lt"/>
              </a:rPr>
              <a:t>架构上配置、定义多个</a:t>
            </a:r>
            <a:r>
              <a:rPr lang="en-US" altLang="zh-CN" sz="2400" kern="0" dirty="0">
                <a:cs typeface="+mn-ea"/>
                <a:sym typeface="+mn-lt"/>
              </a:rPr>
              <a:t>VLAN</a:t>
            </a:r>
          </a:p>
          <a:p>
            <a:pPr>
              <a:lnSpc>
                <a:spcPct val="150000"/>
              </a:lnSpc>
            </a:pPr>
            <a:endParaRPr lang="en-US" altLang="zh-CN" sz="2400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cs typeface="+mn-ea"/>
                <a:sym typeface="+mn-lt"/>
              </a:rPr>
              <a:t>● 基于端口的</a:t>
            </a:r>
            <a:r>
              <a:rPr lang="en-US" altLang="zh-CN" sz="2400" kern="0" dirty="0">
                <a:cs typeface="+mn-ea"/>
                <a:sym typeface="+mn-lt"/>
              </a:rPr>
              <a:t>VLAN:</a:t>
            </a:r>
            <a:r>
              <a:rPr lang="zh-CN" altLang="en-US" sz="2400" kern="0" dirty="0">
                <a:cs typeface="+mn-ea"/>
                <a:sym typeface="+mn-lt"/>
              </a:rPr>
              <a:t>分组交换机端口</a:t>
            </a:r>
            <a:r>
              <a:rPr lang="en-US" altLang="zh-CN" sz="2400" kern="0" dirty="0">
                <a:cs typeface="+mn-ea"/>
                <a:sym typeface="+mn-lt"/>
              </a:rPr>
              <a:t>(</a:t>
            </a:r>
            <a:r>
              <a:rPr lang="zh-CN" altLang="en-US" sz="2400" kern="0" dirty="0">
                <a:cs typeface="+mn-ea"/>
                <a:sym typeface="+mn-lt"/>
              </a:rPr>
              <a:t>通过交换机管理软件</a:t>
            </a:r>
            <a:r>
              <a:rPr lang="en-US" altLang="zh-CN" sz="2400" kern="0" dirty="0">
                <a:cs typeface="+mn-ea"/>
                <a:sym typeface="+mn-lt"/>
              </a:rPr>
              <a:t>)</a:t>
            </a:r>
            <a:r>
              <a:rPr lang="zh-CN" altLang="en-US" sz="2400" kern="0" dirty="0">
                <a:cs typeface="+mn-ea"/>
                <a:sym typeface="+mn-lt"/>
              </a:rPr>
              <a:t>，于是，</a:t>
            </a:r>
            <a:r>
              <a:rPr lang="zh-CN" altLang="en-US" sz="2400" kern="0" dirty="0">
                <a:solidFill>
                  <a:srgbClr val="FF0000"/>
                </a:solidFill>
                <a:cs typeface="+mn-ea"/>
                <a:sym typeface="+mn-lt"/>
              </a:rPr>
              <a:t>单一的物理交换机</a:t>
            </a:r>
            <a:r>
              <a:rPr lang="zh-CN" altLang="en-US" sz="2400" kern="0" dirty="0">
                <a:cs typeface="+mn-ea"/>
                <a:sym typeface="+mn-lt"/>
              </a:rPr>
              <a:t>就像</a:t>
            </a:r>
            <a:r>
              <a:rPr lang="zh-CN" altLang="en-US" sz="2400" kern="0" dirty="0">
                <a:solidFill>
                  <a:srgbClr val="FF0000"/>
                </a:solidFill>
                <a:cs typeface="+mn-ea"/>
                <a:sym typeface="+mn-lt"/>
              </a:rPr>
              <a:t>多个虚拟交换机</a:t>
            </a:r>
            <a:r>
              <a:rPr lang="zh-CN" altLang="en-US" sz="2400" kern="0" dirty="0">
                <a:cs typeface="+mn-ea"/>
                <a:sym typeface="+mn-lt"/>
              </a:rPr>
              <a:t>一样运行</a:t>
            </a:r>
            <a:endParaRPr lang="en-US" altLang="zh-CN" sz="2400" kern="0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46" y="1186600"/>
            <a:ext cx="5832133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07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功能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2015" y="1186815"/>
            <a:ext cx="7037705" cy="38969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0" dirty="0">
                <a:cs typeface="+mn-ea"/>
                <a:sym typeface="+mn-lt"/>
              </a:rPr>
              <a:t>● 流量隔离，如去往</a:t>
            </a:r>
            <a:r>
              <a:rPr lang="en-US" altLang="zh-CN" sz="2400" kern="0" dirty="0">
                <a:cs typeface="+mn-ea"/>
                <a:sym typeface="+mn-lt"/>
              </a:rPr>
              <a:t>/</a:t>
            </a:r>
            <a:r>
              <a:rPr lang="zh-CN" altLang="en-US" sz="2400" kern="0" dirty="0">
                <a:cs typeface="+mn-ea"/>
                <a:sym typeface="+mn-lt"/>
              </a:rPr>
              <a:t>来自端口</a:t>
            </a:r>
            <a:r>
              <a:rPr lang="en-US" altLang="zh-CN" sz="2400" kern="0" dirty="0">
                <a:cs typeface="+mn-ea"/>
                <a:sym typeface="+mn-lt"/>
              </a:rPr>
              <a:t>1-8</a:t>
            </a:r>
            <a:r>
              <a:rPr lang="zh-CN" altLang="en-US" sz="2400" kern="0" dirty="0">
                <a:cs typeface="+mn-ea"/>
                <a:sym typeface="+mn-lt"/>
              </a:rPr>
              <a:t>的帧</a:t>
            </a: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cs typeface="+mn-ea"/>
                <a:sym typeface="+mn-lt"/>
              </a:rPr>
              <a:t>只到达端口</a:t>
            </a:r>
            <a:r>
              <a:rPr lang="en-US" altLang="zh-CN" sz="2400" kern="0" dirty="0">
                <a:cs typeface="+mn-ea"/>
                <a:sym typeface="+mn-lt"/>
              </a:rPr>
              <a:t>1-8</a:t>
            </a: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cs typeface="+mn-ea"/>
                <a:sym typeface="+mn-lt"/>
              </a:rPr>
              <a:t>● 动态成员：端口可以动态分配</a:t>
            </a: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cs typeface="+mn-ea"/>
                <a:sym typeface="+mn-lt"/>
              </a:rPr>
              <a:t>给不同</a:t>
            </a:r>
            <a:r>
              <a:rPr lang="en-US" altLang="zh-CN" sz="2400" kern="0" dirty="0">
                <a:cs typeface="+mn-ea"/>
                <a:sym typeface="+mn-lt"/>
              </a:rPr>
              <a:t>VLAN</a:t>
            </a:r>
          </a:p>
          <a:p>
            <a:pPr>
              <a:lnSpc>
                <a:spcPct val="150000"/>
              </a:lnSpc>
            </a:pPr>
            <a:endParaRPr lang="en-US" altLang="zh-CN" sz="2400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479550"/>
            <a:ext cx="5420360" cy="38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9901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功能补充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935" y="925195"/>
            <a:ext cx="51777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>
                <a:sym typeface="+mn-ea"/>
              </a:rPr>
              <a:t>a,</a:t>
            </a:r>
            <a:r>
              <a:rPr lang="zh-CN" altLang="en-US" sz="2000">
                <a:sym typeface="+mn-ea"/>
              </a:rPr>
              <a:t>实现不同虚拟</a:t>
            </a:r>
            <a:r>
              <a:rPr lang="en-US" altLang="zh-CN" sz="2000">
                <a:sym typeface="+mn-ea"/>
              </a:rPr>
              <a:t>vlan</a:t>
            </a:r>
            <a:r>
              <a:rPr lang="zh-CN" altLang="en-US" sz="2000">
                <a:sym typeface="+mn-ea"/>
              </a:rPr>
              <a:t>之间的转发：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通过路由器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5935" y="1546860"/>
            <a:ext cx="5982335" cy="45415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2000"/>
              <a:t>b,</a:t>
            </a:r>
            <a:r>
              <a:rPr lang="zh-CN" altLang="en-US" sz="2000"/>
              <a:t>跨越多交换机的</a:t>
            </a:r>
            <a:r>
              <a:rPr lang="en-US" altLang="zh-CN" sz="2000"/>
              <a:t>VLAN</a:t>
            </a:r>
          </a:p>
          <a:p>
            <a:r>
              <a:rPr lang="en-US" altLang="zh-CN" sz="2000"/>
              <a:t>   </a:t>
            </a:r>
            <a:r>
              <a:rPr lang="zh-CN" altLang="en-US" sz="2000"/>
              <a:t>方法一：多线缆连接，每个线缆连接一个</a:t>
            </a:r>
            <a:r>
              <a:rPr lang="en-US" altLang="zh-CN" sz="2000"/>
              <a:t>VLAN</a:t>
            </a:r>
          </a:p>
          <a:p>
            <a:r>
              <a:rPr lang="en-US" altLang="zh-CN" sz="2000"/>
              <a:t>   </a:t>
            </a:r>
            <a:r>
              <a:rPr lang="zh-CN" altLang="en-US" sz="2000"/>
              <a:t>缺点：当划分</a:t>
            </a:r>
            <a:r>
              <a:rPr lang="en-US" altLang="zh-CN" sz="2000"/>
              <a:t>VLAN</a:t>
            </a:r>
            <a:r>
              <a:rPr lang="zh-CN" altLang="en-US" sz="2000"/>
              <a:t>过多时，十分不理想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  </a:t>
            </a:r>
            <a:r>
              <a:rPr lang="zh-CN" altLang="en-US" sz="2000"/>
              <a:t>方法二：中继端口：在跨越多个物理交换机定义的</a:t>
            </a:r>
          </a:p>
          <a:p>
            <a:r>
              <a:rPr lang="en-US" altLang="zh-CN" sz="2000"/>
              <a:t>   VLAN</a:t>
            </a:r>
            <a:r>
              <a:rPr lang="zh-CN" altLang="en-US" sz="2000"/>
              <a:t>承载帧</a:t>
            </a:r>
          </a:p>
          <a:p>
            <a:r>
              <a:rPr lang="zh-CN" altLang="en-US" sz="2000"/>
              <a:t> </a:t>
            </a:r>
            <a:r>
              <a:rPr lang="en-US" altLang="zh-CN" sz="2000"/>
              <a:t>  </a:t>
            </a:r>
            <a:r>
              <a:rPr lang="zh-CN" altLang="en-US" sz="2000"/>
              <a:t>局限：交换机怎么知道到达端口的帧</a:t>
            </a:r>
          </a:p>
          <a:p>
            <a:r>
              <a:rPr lang="zh-CN" altLang="en-US" sz="2000"/>
              <a:t> </a:t>
            </a:r>
            <a:r>
              <a:rPr lang="en-US" altLang="zh-CN" sz="2000"/>
              <a:t>  </a:t>
            </a:r>
            <a:r>
              <a:rPr lang="zh-CN" altLang="en-US" sz="2000"/>
              <a:t>属于某个特定的</a:t>
            </a:r>
            <a:r>
              <a:rPr lang="en-US" altLang="zh-CN" sz="2000"/>
              <a:t>VLAN</a:t>
            </a:r>
            <a:r>
              <a:rPr lang="zh-CN" altLang="en-US" sz="2000"/>
              <a:t>？</a:t>
            </a:r>
            <a:r>
              <a:rPr lang="en-US" altLang="zh-CN" sz="2000"/>
              <a:t>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85" y="925195"/>
            <a:ext cx="4051935" cy="2914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87" y="4311015"/>
            <a:ext cx="6064001" cy="18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127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功能补充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05" y="1314450"/>
            <a:ext cx="7750810" cy="4702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540" y="1314450"/>
            <a:ext cx="3533775" cy="3942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● 为多</a:t>
            </a:r>
            <a:r>
              <a:rPr lang="en-US" altLang="zh-CN" kern="0" dirty="0">
                <a:cs typeface="+mn-ea"/>
                <a:sym typeface="+mn-lt"/>
              </a:rPr>
              <a:t>VLAN</a:t>
            </a:r>
            <a:r>
              <a:rPr lang="zh-CN" altLang="en-US" kern="0" dirty="0">
                <a:cs typeface="+mn-ea"/>
                <a:sym typeface="+mn-lt"/>
              </a:rPr>
              <a:t>转发</a:t>
            </a:r>
            <a:r>
              <a:rPr lang="en-US" altLang="zh-CN" kern="0" dirty="0">
                <a:cs typeface="+mn-ea"/>
                <a:sym typeface="+mn-lt"/>
              </a:rPr>
              <a:t>802.1</a:t>
            </a:r>
            <a:r>
              <a:rPr lang="zh-CN" altLang="en-US" kern="0" dirty="0">
                <a:cs typeface="+mn-ea"/>
                <a:sym typeface="+mn-lt"/>
              </a:rPr>
              <a:t>帧容易产生</a:t>
            </a:r>
            <a:r>
              <a:rPr lang="zh-CN" altLang="en-US" kern="0" dirty="0">
                <a:solidFill>
                  <a:srgbClr val="FF0000"/>
                </a:solidFill>
                <a:cs typeface="+mn-ea"/>
                <a:sym typeface="+mn-lt"/>
              </a:rPr>
              <a:t>歧义</a:t>
            </a:r>
            <a:endParaRPr lang="en-US" altLang="zh-CN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cs typeface="+mn-ea"/>
                <a:sym typeface="+mn-lt"/>
              </a:rPr>
              <a:t>● </a:t>
            </a:r>
            <a:r>
              <a:rPr lang="en-US" altLang="zh-CN" kern="0" dirty="0">
                <a:solidFill>
                  <a:srgbClr val="FF0000"/>
                </a:solidFill>
                <a:cs typeface="+mn-ea"/>
                <a:sym typeface="+mn-lt"/>
              </a:rPr>
              <a:t>802.1Q</a:t>
            </a:r>
            <a:r>
              <a:rPr lang="zh-CN" altLang="en-US" kern="0" dirty="0">
                <a:solidFill>
                  <a:srgbClr val="FF0000"/>
                </a:solidFill>
                <a:cs typeface="+mn-ea"/>
                <a:sym typeface="+mn-lt"/>
              </a:rPr>
              <a:t>协议</a:t>
            </a:r>
            <a:r>
              <a:rPr lang="zh-CN" altLang="en-US" kern="0" dirty="0">
                <a:cs typeface="+mn-ea"/>
                <a:sym typeface="+mn-lt"/>
              </a:rPr>
              <a:t>为经过中继端口转发的帧增加</a:t>
            </a:r>
            <a:r>
              <a:rPr lang="en-US" altLang="zh-CN" kern="0" dirty="0">
                <a:cs typeface="+mn-ea"/>
                <a:sym typeface="+mn-lt"/>
              </a:rPr>
              <a:t>/</a:t>
            </a:r>
            <a:r>
              <a:rPr lang="zh-CN" altLang="en-US" kern="0" dirty="0">
                <a:cs typeface="+mn-ea"/>
                <a:sym typeface="+mn-lt"/>
              </a:rPr>
              <a:t>去除额外的首部域</a:t>
            </a:r>
            <a:r>
              <a:rPr lang="en-US" altLang="zh-CN" kern="0" dirty="0">
                <a:cs typeface="+mn-ea"/>
                <a:sym typeface="+mn-lt"/>
              </a:rPr>
              <a:t>(</a:t>
            </a:r>
            <a:r>
              <a:rPr lang="zh-CN" altLang="en-US" kern="0" dirty="0">
                <a:cs typeface="+mn-ea"/>
                <a:sym typeface="+mn-lt"/>
              </a:rPr>
              <a:t>携带</a:t>
            </a:r>
            <a:r>
              <a:rPr lang="en-US" altLang="zh-CN" kern="0" dirty="0">
                <a:solidFill>
                  <a:srgbClr val="FF0000"/>
                </a:solidFill>
                <a:cs typeface="+mn-ea"/>
                <a:sym typeface="+mn-lt"/>
              </a:rPr>
              <a:t>VLAN ID</a:t>
            </a:r>
            <a:r>
              <a:rPr lang="zh-CN" altLang="en-US" kern="0" dirty="0">
                <a:cs typeface="+mn-ea"/>
                <a:sym typeface="+mn-lt"/>
              </a:rPr>
              <a:t>信息</a:t>
            </a:r>
            <a:r>
              <a:rPr lang="en-US" altLang="zh-CN" kern="0" dirty="0"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56858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88482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PPP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协议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379956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协议概述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055" y="1322070"/>
            <a:ext cx="54938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1,PPP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协议面向对象：点对点链路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点对点链路：只有一个发送端一个接受端，一条链路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点对点链路特点：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支持双工通信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无需介质访问控制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原因：不存在第三方共享链路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c.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无需明确的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寻址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原因：默认两端互相接发信息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24612" y="2262052"/>
            <a:ext cx="355600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3,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举例：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家庭拨号上网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,ISDN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链路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4,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常见的点对点数据链路控制协议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HDLC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High Level Data Link Control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PPP(Point-to-point Protocol)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1865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地址与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MAC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地址的比较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860" y="1035530"/>
            <a:ext cx="11176844" cy="50047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·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IPv4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多个网络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	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地址长度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字节，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，点分十进制表示：如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192.168.0.1</a:t>
            </a: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不可携带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邮政地址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层次化结构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网络号和主机号   随着网络变化而变化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地址长度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字节，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48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十六进制表示法：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1A-2F-BB-45-78-AD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地址，由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统一管理分配，网卡生产商购买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地址空间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买前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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用于局域网内标识一个帧从哪个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网卡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发出，到达哪个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18" charset="0"/>
              </a:rPr>
              <a:t>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可携带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身份证号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局域网中的每块网卡都有一个唯一的MAC地址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736600" algn="l"/>
                <a:tab pos="876300" algn="l"/>
                <a:tab pos="2819400" algn="l"/>
              </a:tabLst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12" y="111006"/>
            <a:ext cx="2598728" cy="577495"/>
          </a:xfrm>
          <a:prstGeom prst="rect">
            <a:avLst/>
          </a:prstGeom>
        </p:spPr>
      </p:pic>
      <p:grpSp>
        <p:nvGrpSpPr>
          <p:cNvPr id="13" name="Group 33"/>
          <p:cNvGrpSpPr/>
          <p:nvPr/>
        </p:nvGrpSpPr>
        <p:grpSpPr bwMode="auto">
          <a:xfrm>
            <a:off x="8160886" y="822368"/>
            <a:ext cx="3490955" cy="2071661"/>
            <a:chOff x="201" y="1293"/>
            <a:chExt cx="3818" cy="2696"/>
          </a:xfrm>
        </p:grpSpPr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465" imgH="1083945" progId="">
                    <p:embed/>
                  </p:oleObj>
                </mc:Choice>
                <mc:Fallback>
                  <p:oleObj name="Clip" r:id="rId3" imgW="1307465" imgH="1083945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Freeform 8"/>
            <p:cNvSpPr/>
            <p:nvPr/>
          </p:nvSpPr>
          <p:spPr bwMode="auto">
            <a:xfrm>
              <a:off x="1375" y="2074"/>
              <a:ext cx="1289" cy="1291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465" imgH="1083945" progId="">
                    <p:embed/>
                  </p:oleObj>
                </mc:Choice>
                <mc:Fallback>
                  <p:oleObj name="Clip" r:id="rId5" imgW="1307465" imgH="1083945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465" imgH="1083945" progId="">
                    <p:embed/>
                  </p:oleObj>
                </mc:Choice>
                <mc:Fallback>
                  <p:oleObj name="Clip" r:id="rId6" imgW="1307465" imgH="1083945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465" imgH="1083945" progId="">
                    <p:embed/>
                  </p:oleObj>
                </mc:Choice>
                <mc:Fallback>
                  <p:oleObj name="Clip" r:id="rId7" imgW="1307465" imgH="1083945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1A-2F-BB-76-09-AD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58-23-D7-FA-20-B0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0C-C4-11-6F-E3-98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71-65-F7-2B-08-53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1661" y="2284"/>
              <a:ext cx="72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  LAN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设计需求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015" y="96190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协议完成的功能：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组帧：将网络层数据报封装到数据链路层帧中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可以同时承载任何网络层协议分组（不仅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数据报）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可以向上层实现分用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2015" y="2563019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比特透明传输：数据域必须支持承载任何比特模式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2015" y="3208179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差错检测：作为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PPP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协议不进行纠正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015" y="3824049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连接活性检测：检测底层物理层，并向网络层通知链路失效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2015" y="4439919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网络层地址协商：支持动态地址分配。端节点可以学习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配置彼此网络地址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44733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设计需求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8055" y="982980"/>
            <a:ext cx="4033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不需要的能力：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无需差错纠正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恢复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无需流量控制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无乱序交付：点对点一定能保证有序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无需支持多点链路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2130" y="1269999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差错恢复流量控制等由高层协议处理</a:t>
            </a:r>
          </a:p>
        </p:txBody>
      </p:sp>
    </p:spTree>
    <p:extLst>
      <p:ext uri="{BB962C8B-B14F-4D97-AF65-F5344CB8AC3E}">
        <p14:creationId xmlns:p14="http://schemas.microsoft.com/office/powerpoint/2010/main" val="127827823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数据帧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055" y="866775"/>
            <a:ext cx="88696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数据帧结构：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标志：定界符。实现帧同步，组帧的作用，通过检测这个字节知道数据帧的开始与结束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地址：无效（因为是点对点链路，默认全部取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控制：无效，未来可能的控制域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协议：声明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数据帧封装的数据是上层哪个协议的分组。实现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协议复用分用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信息：上层协议的分组数据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校验：采用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CRC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进行校验，用于差错检测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可以协商省略到节省最多五字节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4341495"/>
            <a:ext cx="9481820" cy="21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1688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字节填充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5075" y="1120775"/>
            <a:ext cx="104839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数据透明传输的实现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数据域必须允许包含标志模式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&lt;01111110&gt;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在发送数据段对封装数据进行处理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扫描数据如果数据中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&lt;01111110&gt;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&lt;0111101&gt;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字节前添加额外字节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&lt;01111101&gt;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接收端：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&lt;01111101&gt;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表示一个填充字节，连续两个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&lt;01111101&gt;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：丢弃第一个，第二个作为数据接受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单个后面的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&lt;01111110&gt;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：标志字节。如果只收到一个说明是一个标志字节</a:t>
            </a:r>
          </a:p>
        </p:txBody>
      </p:sp>
    </p:spTree>
    <p:extLst>
      <p:ext uri="{BB962C8B-B14F-4D97-AF65-F5344CB8AC3E}">
        <p14:creationId xmlns:p14="http://schemas.microsoft.com/office/powerpoint/2010/main" val="259741115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数据控制协议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8515" y="1339215"/>
            <a:ext cx="8015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在交换网络层数据之前，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数据链路两端必须：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，配置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链路（建立在物理链路之上）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协商：最大帧长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身份认证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，学习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配置网络层信息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针对不同的网络层协议，要使用不同的网络层协议的控制协议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协议：需要完成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地址的配置，通过交换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IPCP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217623802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925" cy="57721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PPP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数据控制协议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6" name="图片 5" descr="未命名文件(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720090"/>
            <a:ext cx="6537325" cy="5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0015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88482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谢谢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00043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ARP—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地址解析协议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60" y="1459736"/>
            <a:ext cx="8405364" cy="240001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·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无论网络层采取什么协议，在实际网络的链路上传送数据帧时，最终必须使用硬件地址。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ARP—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完成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地址到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地址的映射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(ARP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最重要的作用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)</a:t>
            </a: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如果发送方和接收方处于同一局域网内部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如果发送方和接收方处于两个子网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87" y="3936501"/>
            <a:ext cx="7814310" cy="271192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823539-A6C1-E70A-7AED-E51875A5521C}"/>
              </a:ext>
            </a:extLst>
          </p:cNvPr>
          <p:cNvSpPr txBox="1"/>
          <p:nvPr/>
        </p:nvSpPr>
        <p:spPr>
          <a:xfrm>
            <a:off x="482388" y="732313"/>
            <a:ext cx="9040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(1)</a:t>
            </a:r>
            <a:r>
              <a:rPr lang="zh-CN" altLang="en-US" sz="3000" dirty="0"/>
              <a:t>定义</a:t>
            </a:r>
            <a:r>
              <a:rPr lang="en-US" altLang="zh-CN" sz="3000" dirty="0"/>
              <a:t>:</a:t>
            </a:r>
            <a:r>
              <a:rPr lang="zh-CN" altLang="en-US" sz="3000" dirty="0"/>
              <a:t>每个</a:t>
            </a:r>
            <a:r>
              <a:rPr lang="en-US" altLang="zh-CN" sz="3000" dirty="0"/>
              <a:t>IP</a:t>
            </a:r>
            <a:r>
              <a:rPr lang="zh-CN" altLang="en-US" sz="3000" dirty="0"/>
              <a:t>结点维护的一个表</a:t>
            </a:r>
            <a:r>
              <a:rPr lang="en-US" altLang="zh-CN" sz="3000" dirty="0"/>
              <a:t>,</a:t>
            </a:r>
            <a:r>
              <a:rPr lang="zh-CN" altLang="en-US" sz="3000" dirty="0"/>
              <a:t>即</a:t>
            </a:r>
            <a:r>
              <a:rPr lang="en-US" altLang="zh-CN" sz="3000" dirty="0"/>
              <a:t>IP</a:t>
            </a:r>
            <a:r>
              <a:rPr lang="zh-CN" altLang="en-US" sz="3000" dirty="0"/>
              <a:t>与</a:t>
            </a:r>
            <a:r>
              <a:rPr lang="en-US" altLang="zh-CN" sz="3000" dirty="0"/>
              <a:t>MAC</a:t>
            </a:r>
            <a:r>
              <a:rPr lang="zh-CN" altLang="en-US" sz="3000" dirty="0"/>
              <a:t>的映射</a:t>
            </a:r>
            <a:endParaRPr lang="en-US" altLang="zh-CN" sz="3000" dirty="0"/>
          </a:p>
          <a:p>
            <a:r>
              <a:rPr lang="en-US" altLang="zh-CN" sz="3000" dirty="0"/>
              <a:t>(2)</a:t>
            </a:r>
            <a:r>
              <a:rPr lang="zh-CN" altLang="en-US" sz="3000" dirty="0"/>
              <a:t>存储形式</a:t>
            </a:r>
            <a:r>
              <a:rPr lang="en-US" altLang="zh-CN" sz="3000" dirty="0"/>
              <a:t>:&lt;IP,MAC,TTL&gt;,TTL:</a:t>
            </a:r>
            <a:r>
              <a:rPr lang="zh-CN" altLang="en-US" sz="3000" dirty="0"/>
              <a:t>经过</a:t>
            </a:r>
            <a:r>
              <a:rPr lang="en-US" altLang="zh-CN" sz="3000" dirty="0"/>
              <a:t>TTL</a:t>
            </a:r>
            <a:r>
              <a:rPr lang="zh-CN" altLang="en-US" sz="3000" dirty="0"/>
              <a:t>时间后这个映射关系就会被丢弃</a:t>
            </a:r>
            <a:r>
              <a:rPr lang="en-US" altLang="zh-CN" sz="3000" dirty="0"/>
              <a:t>(</a:t>
            </a:r>
            <a:r>
              <a:rPr lang="zh-CN" altLang="en-US" sz="3000" dirty="0"/>
              <a:t>换新的映射</a:t>
            </a:r>
            <a:r>
              <a:rPr lang="en-US" altLang="zh-CN" sz="3000" dirty="0"/>
              <a:t>,</a:t>
            </a:r>
            <a:r>
              <a:rPr lang="zh-CN" altLang="en-US" sz="3000" dirty="0"/>
              <a:t>这样保证网络可以更新</a:t>
            </a:r>
            <a:r>
              <a:rPr lang="en-US" altLang="zh-CN" sz="3000" dirty="0"/>
              <a:t>,</a:t>
            </a:r>
            <a:r>
              <a:rPr lang="zh-CN" altLang="en-US" sz="3000" dirty="0"/>
              <a:t>避免用太长时间网络坏掉出现不必要的麻烦</a:t>
            </a:r>
            <a:r>
              <a:rPr lang="en-US" altLang="zh-CN" sz="3000" dirty="0"/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4BF96E-9C7F-3302-6BC8-AB2B3523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77" y="2698499"/>
            <a:ext cx="5639289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05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6"/>
            <a:ext cx="7036384" cy="5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地址解析协议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工作原理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同一局域网内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9361" y="1242920"/>
            <a:ext cx="11421533" cy="29909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A要给同一局域网内的B发送数据报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B的MAC地址不在A的ARP表中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在的话直接发就好了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(1)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广播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ARP查询分组，其中包含B的IP地址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广播地址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作为帧的目的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结点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接收ARP查询分组，B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地址与自己相同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(3)B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利用单播帧向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发送响应分组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(4)A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收到响应分组，增加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表项，超时后删除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5485" y="5124886"/>
            <a:ext cx="6759186" cy="490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即插即用：无需用户配置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结点自主创建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531111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工作原理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发送到子网外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67926" y="743710"/>
            <a:ext cx="710504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endParaRPr lang="en-US" altLang="zh-CN" sz="2400" dirty="0"/>
          </a:p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r>
              <a:rPr lang="zh-CN" altLang="en-US" sz="2400" dirty="0"/>
              <a:t>过程</a:t>
            </a:r>
            <a:r>
              <a:rPr lang="en-US" altLang="zh-CN" sz="2400" dirty="0"/>
              <a:t>:A-&gt;R-&gt;B</a:t>
            </a:r>
          </a:p>
          <a:p>
            <a:pPr marR="0" lvl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r>
              <a:rPr lang="zh-CN" altLang="en-US" sz="2400" dirty="0"/>
              <a:t>一</a:t>
            </a:r>
            <a:r>
              <a:rPr lang="en-US" altLang="zh-CN" sz="2400" dirty="0"/>
              <a:t>.A-&gt;R</a:t>
            </a:r>
          </a:p>
          <a:p>
            <a:pPr marR="0" lvl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r>
              <a:rPr lang="en-US" altLang="zh-CN" sz="2400" dirty="0"/>
              <a:t>(1)A</a:t>
            </a:r>
            <a:r>
              <a:rPr lang="zh-CN" altLang="en-US" sz="2400" dirty="0"/>
              <a:t>构造</a:t>
            </a:r>
            <a:r>
              <a:rPr lang="en-US" altLang="zh-CN" sz="2400" dirty="0"/>
              <a:t>IP</a:t>
            </a:r>
            <a:r>
              <a:rPr lang="zh-CN" altLang="en-US" sz="2400" dirty="0"/>
              <a:t>数据报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目的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</a:p>
          <a:p>
            <a:pPr marR="0" lvl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r>
              <a:rPr lang="en-US" altLang="zh-CN" sz="2400" dirty="0"/>
              <a:t>(2)</a:t>
            </a:r>
            <a:r>
              <a:rPr lang="en-US" altLang="zh-CN" sz="2400" dirty="0" err="1"/>
              <a:t>A构造链路层帧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目的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左接口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  <a:tab pos="889000" algn="l"/>
                <a:tab pos="1181100" algn="l"/>
                <a:tab pos="1308100" algn="l"/>
              </a:tabLst>
              <a:defRPr/>
            </a:pPr>
            <a:r>
              <a:rPr lang="en-US" altLang="zh-CN" sz="2400" dirty="0"/>
              <a:t>(3)</a:t>
            </a:r>
            <a:r>
              <a:rPr lang="en-US" altLang="zh-CN" sz="2400" dirty="0" err="1"/>
              <a:t>帧从A发送至R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  <a:tab pos="889000" algn="l"/>
                <a:tab pos="1181100" algn="l"/>
                <a:tab pos="1308100" algn="l"/>
              </a:tabLst>
              <a:defRPr/>
            </a:pPr>
            <a:r>
              <a:rPr lang="en-US" altLang="zh-CN" sz="2400" dirty="0"/>
              <a:t>· </a:t>
            </a:r>
            <a:r>
              <a:rPr lang="zh-CN" altLang="en-US" sz="2400" dirty="0"/>
              <a:t>这个帧</a:t>
            </a:r>
            <a:r>
              <a:rPr lang="en-US" altLang="zh-CN" sz="2400" dirty="0" err="1"/>
              <a:t>封装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A到B的IP数据报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  <a:tab pos="889000" algn="l"/>
                <a:tab pos="1181100" algn="l"/>
                <a:tab pos="1308100" algn="l"/>
              </a:tabLst>
              <a:defRPr/>
            </a:pPr>
            <a:r>
              <a:rPr lang="zh-CN" altLang="en-US" sz="2400" dirty="0"/>
              <a:t>二</a:t>
            </a:r>
            <a:r>
              <a:rPr lang="en-US" altLang="zh-CN" sz="2400" dirty="0"/>
              <a:t>.R-&gt;B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  <a:tab pos="889000" algn="l"/>
                <a:tab pos="1181100" algn="l"/>
                <a:tab pos="1308100" algn="l"/>
              </a:tabLst>
              <a:defRPr/>
            </a:pPr>
            <a:r>
              <a:rPr lang="en-US" altLang="zh-CN" sz="2400" dirty="0"/>
              <a:t>(1)</a:t>
            </a:r>
            <a:r>
              <a:rPr lang="en-US" altLang="zh-CN" sz="2400" dirty="0" err="1"/>
              <a:t>R接收帧，提取IP数据报，传递给上层IP协议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076700" algn="l"/>
                <a:tab pos="4203700" algn="l"/>
                <a:tab pos="4508500" algn="l"/>
              </a:tabLst>
              <a:defRPr/>
            </a:pPr>
            <a:r>
              <a:rPr lang="en-US" altLang="zh-CN" sz="2400" dirty="0"/>
              <a:t>(2)</a:t>
            </a:r>
            <a:r>
              <a:rPr lang="en-US" altLang="zh-CN" sz="2400" dirty="0" err="1"/>
              <a:t>R转发IP数据报（</a:t>
            </a:r>
            <a:r>
              <a:rPr lang="en-US" altLang="zh-CN" sz="2400" dirty="0" err="1">
                <a:solidFill>
                  <a:srgbClr val="FF0000"/>
                </a:solidFill>
              </a:rPr>
              <a:t>源和目的IP地址不变</a:t>
            </a:r>
            <a:r>
              <a:rPr lang="en-US" altLang="zh-CN" sz="2400" dirty="0"/>
              <a:t>！）</a:t>
            </a:r>
          </a:p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342900" algn="l"/>
                <a:tab pos="4076700" algn="l"/>
                <a:tab pos="4203700" algn="l"/>
                <a:tab pos="4508500" algn="l"/>
              </a:tabLst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构造</a:t>
            </a:r>
            <a:r>
              <a:rPr lang="en-US" altLang="zh-CN" sz="2400" dirty="0" err="1"/>
              <a:t>链路层帧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右接口目的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0" algn="l"/>
                <a:tab pos="266700" algn="l"/>
                <a:tab pos="317500" algn="l"/>
                <a:tab pos="342900" algn="l"/>
                <a:tab pos="1079500" algn="l"/>
                <a:tab pos="1206500" algn="l"/>
                <a:tab pos="1498600" algn="l"/>
                <a:tab pos="1625600" algn="l"/>
              </a:tabLst>
              <a:defRPr/>
            </a:pPr>
            <a:r>
              <a:rPr lang="en-US" altLang="zh-CN" sz="2400" dirty="0"/>
              <a:t>· </a:t>
            </a:r>
            <a:r>
              <a:rPr lang="zh-CN" altLang="en-US" sz="2400" dirty="0"/>
              <a:t>这个帧</a:t>
            </a:r>
            <a:r>
              <a:rPr lang="en-US" altLang="zh-CN" sz="2400" dirty="0" err="1"/>
              <a:t>封装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A到B的IP数据报</a:t>
            </a:r>
            <a:r>
              <a:rPr lang="en-US" altLang="zh-CN" sz="2400" dirty="0"/>
              <a:t>。  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799" y="2028076"/>
            <a:ext cx="4901127" cy="2968130"/>
            <a:chOff x="0" y="2716233"/>
            <a:chExt cx="6259398" cy="2968129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2716233"/>
              <a:ext cx="6259398" cy="2968129"/>
              <a:chOff x="708781" y="1636257"/>
              <a:chExt cx="10774437" cy="4037648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781" y="1681937"/>
                <a:ext cx="10774437" cy="3739221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1432996" y="1636257"/>
                <a:ext cx="51167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031854" y="4904464"/>
                <a:ext cx="4908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638859" y="3254910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ARP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工作原理总结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006" y="936330"/>
            <a:ext cx="11489987" cy="45421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发送方是主机或路由器，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·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数据报发送到本网络上的另一台主机：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找到目的主机的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数据报发送到另一个网络上的一台主机：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找到本网络上的路由器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地址，路由器根据转发表和目的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地址，选择正确的接口转发，然后由适配器重新封装数据帧（用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找到目的主机的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地址），发送到另一个子网上。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的解析是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的，主机的用户并不知道这种地址解析过程，只要主机或路由器和本网络上的另一个已知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地址的主机或路由器进行通信，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就会自动地将这个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地址解析为数据链路层所需要的硬件地址。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以 太 网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64762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2518</Words>
  <Application>Microsoft Office PowerPoint</Application>
  <PresentationFormat>宽屏</PresentationFormat>
  <Paragraphs>325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Office 主题​​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A2525</cp:lastModifiedBy>
  <cp:revision>79</cp:revision>
  <dcterms:created xsi:type="dcterms:W3CDTF">2016-05-12T08:39:00Z</dcterms:created>
  <dcterms:modified xsi:type="dcterms:W3CDTF">2022-10-18T15:57:06Z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C1C9C813C7544944A6CBF1EB5BC756F7</vt:lpwstr>
  </property>
  <property fmtid="{D5CDD505-2E9C-101B-9397-08002B2CF9AE}" pid="3" name="KSOProductBuildVer">
    <vt:lpwstr>2052-11.1.0.10938</vt:lpwstr>
  </property>
</Properties>
</file>