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DF39-D1C0-403E-A6FE-0576EEFA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A41-6E27-43F7-B3D3-A381447B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E7DD-F900-47DA-8828-2517729A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0AA0-8979-4D60-A2D7-62B2986E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C3E6-871E-4648-8121-59792AC8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0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5307-58A7-4606-95C2-38A74955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B1F85-73A4-495D-B71B-6C0CBA16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734A-049E-429D-B284-546B21D0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8648-E392-42A5-9E6A-A3115442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B92-4ACC-403F-93FA-5D367144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6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9A6B1-E69B-4025-B9CD-6895D4EA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12316-7462-4B7A-9C05-2138C14D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FFB6-A8C2-4211-917D-983B4B9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BE63-762E-4664-AF3D-2BD2FD9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3BE5-B37E-4B8E-BED6-66255E08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57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0453-5446-42D7-9527-202DA975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1F09-4612-4130-89BB-DB011C1C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E556-B5DA-487B-B373-95E93D3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F497-383C-4A27-B785-D54CE5E1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701D-AA80-4969-AFDE-102726B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FBD5-EC02-482C-9C86-6319C72D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9A5B2-D2B2-47D2-B78A-88092620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3C80-910A-43ED-8009-7FA660C6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EA23-0431-46F8-A397-D377B7E5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9872-9F3F-41E7-8356-627C7AC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D12E-CB5A-4EA1-BB76-1A9404E1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6E40-9F00-4D30-8CDA-3DD099915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F810-04C1-41AF-AAEE-2A0C704B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4943-1B0D-4F3F-A941-328ABEB5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74B7-9085-47FC-87B2-475E0548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F55E-2A62-473B-86BC-EF49BB7E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51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9DF5-E924-4187-9A21-E1027F6C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BDFE-D0D3-427E-ACD1-17A4453B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04F9-F570-4653-8040-6A9E6549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9E23E-796E-40DF-A596-B1F64F389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6942-0186-4196-85C3-CFC2321F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6AB43-8518-4642-8C23-854D6C96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BD0C8-92B9-44CD-9162-66C11EFB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69E2-859E-456D-874C-97607836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27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C0D0-311A-4BE8-B629-8318154C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EAD15-8A04-4742-9B29-5600D769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B07A-DAD4-40E0-A80D-BC5E89BF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72BA-89B5-4D02-AC80-5D1FB2DF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307B2-1E89-4FCC-AB3A-80B3229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6A312-7B39-495A-A871-2DAC62A3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9A706-9023-4F0C-8BA4-83B15614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6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6157-A755-4369-B0C8-48B8E663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79CC-15FA-433A-BCBC-14DC105B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BA6AB-5AFB-4CA3-A21C-85526818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5A3B-9B5F-4864-924E-43A9DD65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9C935-5829-486D-BCB1-700AA2E8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98DC-01C0-4E03-B35A-7726523E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AEE-C255-4545-9629-B84E308D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EFD75-F7FB-43CD-9C7F-6606A5F53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140A-5D6E-454F-B982-91CD0B53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7EA2-3DB8-4542-B187-C80FBC02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D120D-95F1-4B0F-B83C-C50E13BF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AE6C3-E1CC-4A77-B982-228F1227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FA83F-0865-4480-B255-2F3CA9F5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6BB79-ABAD-4494-A51C-15B234BC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6F3-A504-4468-AB5B-08BD8C715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82CA-BB53-41FC-9578-6712D93872E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3596D-768B-44A8-858B-0B7949A2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F90A-DA5F-4984-A865-4EF4C0C59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10B9-D7C2-4AFC-8440-9A9BE80E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B10F-E3DA-4D1D-8809-F50547E3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9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Predicting West Nile Virus Outbreaks in Chicago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8A8426-FF1E-4D9C-BD90-7ABB124E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864"/>
            <a:ext cx="9144000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</a:rPr>
              <a:t>David Ross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6" name="Picture 2" descr="Search Results for mosquito - Clip Art - Pictures - Graphics - Illustrations">
            <a:extLst>
              <a:ext uri="{FF2B5EF4-FFF2-40B4-BE49-F238E27FC236}">
                <a16:creationId xmlns:a16="http://schemas.microsoft.com/office/drawing/2014/main" id="{E34B7387-512D-42EC-8158-C51B547F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95" y="3444653"/>
            <a:ext cx="1367809" cy="1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1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44BE-DD72-4A1B-BB6D-FAB27B15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D26C-7050-43B7-93D1-BED245AB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33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utilize improved predictive capabilities: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Preventative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mosquito spraying 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Increase 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public awareness:</a:t>
            </a:r>
            <a:r>
              <a:rPr lang="en-CA" dirty="0">
                <a:solidFill>
                  <a:schemeClr val="bg1"/>
                </a:solidFill>
              </a:rPr>
              <a:t> when/where risk will be high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7355B-1B2C-4F96-B61A-22421C5C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45" y="2369053"/>
            <a:ext cx="2150902" cy="21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1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2AF8-E539-4B3A-82C2-5596CC1B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6593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Potential Future Actions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2451-3454-430A-98D4-FF38717C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838969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bird populations </a:t>
            </a:r>
            <a:r>
              <a:rPr lang="en-US" dirty="0">
                <a:solidFill>
                  <a:schemeClr val="bg1"/>
                </a:solidFill>
              </a:rPr>
              <a:t>(species, migration, habitat, WNV presence)</a:t>
            </a:r>
          </a:p>
          <a:p>
            <a:r>
              <a:rPr lang="en-US" dirty="0">
                <a:solidFill>
                  <a:schemeClr val="bg1"/>
                </a:solidFill>
              </a:rPr>
              <a:t>Chicago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geography/terrain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 may provide finer grained understanding of mosquito habitats</a:t>
            </a:r>
          </a:p>
          <a:p>
            <a:r>
              <a:rPr lang="en-US" dirty="0">
                <a:solidFill>
                  <a:schemeClr val="bg1"/>
                </a:solidFill>
              </a:rPr>
              <a:t>Checking mosquito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traps daily </a:t>
            </a:r>
            <a:r>
              <a:rPr lang="en-US" dirty="0">
                <a:solidFill>
                  <a:schemeClr val="bg1"/>
                </a:solidFill>
              </a:rPr>
              <a:t>may improve data quality</a:t>
            </a:r>
          </a:p>
          <a:p>
            <a:r>
              <a:rPr lang="en-US" dirty="0">
                <a:solidFill>
                  <a:schemeClr val="bg1"/>
                </a:solidFill>
              </a:rPr>
              <a:t>Analyze impacts of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proactive spraying</a:t>
            </a:r>
          </a:p>
          <a:p>
            <a:r>
              <a:rPr lang="en-US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annual weather </a:t>
            </a:r>
            <a:r>
              <a:rPr lang="en-US" dirty="0">
                <a:solidFill>
                  <a:schemeClr val="bg1"/>
                </a:solidFill>
              </a:rPr>
              <a:t>(rather than May-October)</a:t>
            </a:r>
          </a:p>
          <a:p>
            <a:r>
              <a:rPr lang="en-US" dirty="0">
                <a:solidFill>
                  <a:schemeClr val="bg1"/>
                </a:solidFill>
              </a:rPr>
              <a:t>Research and collect data on additional factors impacting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mosquito populations</a:t>
            </a:r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 descr="175 Whats Next Illustrations &amp; Clip Art - iStock">
            <a:extLst>
              <a:ext uri="{FF2B5EF4-FFF2-40B4-BE49-F238E27FC236}">
                <a16:creationId xmlns:a16="http://schemas.microsoft.com/office/drawing/2014/main" id="{6DD55535-C9A9-4C84-9184-48E0FA0E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445" y="2375744"/>
            <a:ext cx="2106511" cy="21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2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867-4A1C-499C-8335-9441A08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References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0181-2B28-4244-B037-BDEA74D0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805719" cy="4562669"/>
          </a:xfrm>
        </p:spPr>
        <p:txBody>
          <a:bodyPr>
            <a:normAutofit fontScale="70000" lnSpcReduction="20000"/>
          </a:bodyPr>
          <a:lstStyle/>
          <a:p>
            <a:r>
              <a:rPr lang="en-CA" sz="2000" u="sng" dirty="0">
                <a:solidFill>
                  <a:schemeClr val="bg1"/>
                </a:solidFill>
              </a:rPr>
              <a:t>Mosquito image (title page)</a:t>
            </a:r>
            <a:r>
              <a:rPr lang="en-CA" sz="2000" dirty="0">
                <a:solidFill>
                  <a:schemeClr val="bg1"/>
                </a:solidFill>
              </a:rPr>
              <a:t>: https://classroomclipart.com/clipart-search/mosquito/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u="sng" dirty="0">
                <a:solidFill>
                  <a:schemeClr val="bg1"/>
                </a:solidFill>
              </a:rPr>
              <a:t>Magnifying glass image (data collection page)</a:t>
            </a:r>
            <a:r>
              <a:rPr lang="en-CA" sz="2000" dirty="0">
                <a:solidFill>
                  <a:schemeClr val="bg1"/>
                </a:solidFill>
              </a:rPr>
              <a:t>: https://clipart.world/magnifying-glass-clipart/animated-magnifying-glass-clipart-transparent/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u="sng" dirty="0">
                <a:solidFill>
                  <a:schemeClr val="bg1"/>
                </a:solidFill>
              </a:rPr>
              <a:t>Question mark image (business problem page)</a:t>
            </a:r>
            <a:r>
              <a:rPr lang="en-CA" sz="2000" dirty="0">
                <a:solidFill>
                  <a:schemeClr val="bg1"/>
                </a:solidFill>
              </a:rPr>
              <a:t>: https://www.presentermedia.com/powerpoint-clipart/stickman-question-mark-thinking-pc-pid-1680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u="sng" dirty="0">
                <a:solidFill>
                  <a:schemeClr val="bg1"/>
                </a:solidFill>
              </a:rPr>
              <a:t>West Nile Virus details (business problem page)</a:t>
            </a:r>
            <a:r>
              <a:rPr lang="en-CA" sz="2000" dirty="0">
                <a:solidFill>
                  <a:schemeClr val="bg1"/>
                </a:solidFill>
              </a:rPr>
              <a:t>: https://www.kaggle.com/c/predict-west-nile-virus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u="sng" dirty="0">
                <a:solidFill>
                  <a:schemeClr val="bg1"/>
                </a:solidFill>
              </a:rPr>
              <a:t>Thermometer image (conclusions page 1)</a:t>
            </a:r>
            <a:r>
              <a:rPr lang="en-CA" sz="2000" dirty="0">
                <a:solidFill>
                  <a:schemeClr val="bg1"/>
                </a:solidFill>
              </a:rPr>
              <a:t>: https://clipart.world/thermometer-clipart/weather-thermometer-clipart-black-and-white-1/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u="sng" dirty="0">
                <a:solidFill>
                  <a:schemeClr val="bg1"/>
                </a:solidFill>
              </a:rPr>
              <a:t>Anti-mosquito image (Recommendations page)</a:t>
            </a:r>
            <a:r>
              <a:rPr lang="en-CA" sz="2000" dirty="0">
                <a:solidFill>
                  <a:schemeClr val="bg1"/>
                </a:solidFill>
              </a:rPr>
              <a:t>: https://www.dreamstime.com/stock-illustration-no-mosquito-sign-stop-sign-isolated-white-image44573804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u="sng" dirty="0">
                <a:solidFill>
                  <a:schemeClr val="bg1"/>
                </a:solidFill>
              </a:rPr>
              <a:t>“What’s Next” image (Potential Future Actions page)</a:t>
            </a:r>
            <a:r>
              <a:rPr lang="en-CA" sz="2000" dirty="0">
                <a:solidFill>
                  <a:schemeClr val="bg1"/>
                </a:solidFill>
              </a:rPr>
              <a:t>: https://www.istockphoto.com/vector/whats-next-gm1027886480-275568145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84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AD4-9A59-4CB0-8C1C-B4F19745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Problem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B385-A5DA-41F5-8702-F104D3F0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8688355" cy="4105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West Nile virus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WNV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  <a:p>
            <a:r>
              <a:rPr lang="en-US" dirty="0">
                <a:solidFill>
                  <a:schemeClr val="bg1"/>
                </a:solidFill>
              </a:rPr>
              <a:t>Transmitted to humans via infected mosquitoes</a:t>
            </a:r>
          </a:p>
          <a:p>
            <a:r>
              <a:rPr lang="en-US" dirty="0">
                <a:solidFill>
                  <a:schemeClr val="bg1"/>
                </a:solidFill>
              </a:rPr>
              <a:t>Potentially fatal</a:t>
            </a:r>
          </a:p>
          <a:p>
            <a:r>
              <a:rPr lang="en-US" dirty="0">
                <a:solidFill>
                  <a:schemeClr val="bg1"/>
                </a:solidFill>
              </a:rPr>
              <a:t>Known presence in Chicago area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Goals</a:t>
            </a:r>
            <a:r>
              <a:rPr lang="en-CA" dirty="0">
                <a:solidFill>
                  <a:schemeClr val="bg1"/>
                </a:solidFill>
              </a:rPr>
              <a:t>:</a:t>
            </a:r>
          </a:p>
          <a:p>
            <a:r>
              <a:rPr lang="en-CA" dirty="0">
                <a:solidFill>
                  <a:schemeClr val="bg1"/>
                </a:solidFill>
              </a:rPr>
              <a:t>Predict when, and where, mosquitoes will be WNV positive</a:t>
            </a:r>
          </a:p>
          <a:p>
            <a:r>
              <a:rPr lang="en-CA" dirty="0">
                <a:solidFill>
                  <a:schemeClr val="bg1"/>
                </a:solidFill>
              </a:rPr>
              <a:t>Identify explanatory factors for WNV presence</a:t>
            </a:r>
          </a:p>
        </p:txBody>
      </p:sp>
      <p:pic>
        <p:nvPicPr>
          <p:cNvPr id="4098" name="Picture 2" descr="Stickman Question Mark Thinking | Great PowerPoint ClipArt for  Presentations - PresenterMedia.com">
            <a:extLst>
              <a:ext uri="{FF2B5EF4-FFF2-40B4-BE49-F238E27FC236}">
                <a16:creationId xmlns:a16="http://schemas.microsoft.com/office/drawing/2014/main" id="{40290C45-67A9-4E80-B28D-D8B8F2CDA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804" y="1046567"/>
            <a:ext cx="2107746" cy="2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3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681D-DBF4-46E8-91D1-F6EA38EC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Collection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E658-51FD-44BA-9EDB-98D7656F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13"/>
            <a:ext cx="8623041" cy="36514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Mosquito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traps</a:t>
            </a:r>
            <a:r>
              <a:rPr lang="en-US" dirty="0">
                <a:solidFill>
                  <a:schemeClr val="bg1"/>
                </a:solidFill>
              </a:rPr>
              <a:t> throughout Chicago (location, mosquito count, species, WNV presence)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Chicago weather </a:t>
            </a:r>
            <a:r>
              <a:rPr lang="en-US" dirty="0">
                <a:solidFill>
                  <a:schemeClr val="bg1"/>
                </a:solidFill>
              </a:rPr>
              <a:t>data: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Chicago O’Hare International Airport weather station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Chicago Midway International Airport weather station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Mosquito spray </a:t>
            </a:r>
            <a:r>
              <a:rPr lang="en-US" dirty="0">
                <a:solidFill>
                  <a:schemeClr val="bg1"/>
                </a:solidFill>
              </a:rPr>
              <a:t>data (spray data and location)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9CD198-53C3-4588-A9E5-9063735CF4AE}"/>
              </a:ext>
            </a:extLst>
          </p:cNvPr>
          <p:cNvSpPr txBox="1">
            <a:spLocks/>
          </p:cNvSpPr>
          <p:nvPr/>
        </p:nvSpPr>
        <p:spPr>
          <a:xfrm>
            <a:off x="838200" y="6018277"/>
            <a:ext cx="10515600" cy="47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Data source: https://www.kaggle.com/c/predict-west-nile-virus</a:t>
            </a:r>
          </a:p>
        </p:txBody>
      </p:sp>
      <p:pic>
        <p:nvPicPr>
          <p:cNvPr id="3078" name="Picture 6" descr="Animated Magnifying Glass clipart transparent - Clipart World">
            <a:extLst>
              <a:ext uri="{FF2B5EF4-FFF2-40B4-BE49-F238E27FC236}">
                <a16:creationId xmlns:a16="http://schemas.microsoft.com/office/drawing/2014/main" id="{9D836F31-8762-4DE8-9458-412823EC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71" y="1027906"/>
            <a:ext cx="1268849" cy="13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1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9D85-988B-482D-94F6-625AD7EE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Selection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BD6F-5DD3-4BBC-9119-BF426F0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26" y="1690688"/>
            <a:ext cx="6451340" cy="45981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Tested 8 different models (excluding baseline)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Baseline model: uniform random predictor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Evaluated models using AUC-ROC Curve (AUC)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Best Model: 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Gradient Boosting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D2A75-2D31-461B-86E3-6CE945E6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781" y="2201697"/>
            <a:ext cx="3472606" cy="31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8FD7-3384-4856-A4CA-21028E3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Model – Gradient Boosting Classifier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EE14-3057-47BE-8EF4-D5D15F54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2156"/>
            <a:ext cx="5257800" cy="2139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Hyperparameter tuning further improved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Final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AUC Score: 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0.8425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A846-9C7C-4543-8A85-B1AE006C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24" y="2011346"/>
            <a:ext cx="4024463" cy="27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CDF3-A2EF-44F3-9A4B-D74189F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Explanatory Factors for WNV (1)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BFEC-1840-40BF-938D-E98A7586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53" y="1604866"/>
            <a:ext cx="5937064" cy="458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Predictors </a:t>
            </a:r>
            <a:r>
              <a:rPr lang="en-US" dirty="0">
                <a:solidFill>
                  <a:schemeClr val="bg1"/>
                </a:solidFill>
              </a:rPr>
              <a:t>for WNV Presence: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 number of mosquitoes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 average daily temperature with a 23-day lag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Low mean wind speeds from 7-14 days prior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Trap is located within spray boundaries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Low average wind speed with a 15-day lag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FCE17-5E9E-48FB-A065-CF6274A2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44" y="1787154"/>
            <a:ext cx="4307048" cy="38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8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E025-B274-4874-8976-F97D1608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Explanatory Factors for WNV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A782-EF18-4659-9B8B-5CB3024E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81057" cy="44786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Other WNV Predictors:</a:t>
            </a:r>
          </a:p>
          <a:p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23-day lag </a:t>
            </a:r>
            <a:r>
              <a:rPr lang="en-CA" dirty="0">
                <a:solidFill>
                  <a:schemeClr val="bg1"/>
                </a:solidFill>
              </a:rPr>
              <a:t>period was important</a:t>
            </a:r>
          </a:p>
          <a:p>
            <a:r>
              <a:rPr lang="en-CA" dirty="0">
                <a:solidFill>
                  <a:schemeClr val="bg1"/>
                </a:solidFill>
              </a:rPr>
              <a:t>High 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relative humidity </a:t>
            </a:r>
          </a:p>
          <a:p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Culex </a:t>
            </a:r>
            <a:r>
              <a:rPr lang="en-CA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Pipiens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species</a:t>
            </a:r>
          </a:p>
          <a:p>
            <a:r>
              <a:rPr lang="en-CA" dirty="0">
                <a:solidFill>
                  <a:schemeClr val="bg1"/>
                </a:solidFill>
              </a:rPr>
              <a:t>Location identified as “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Northwest Zone</a:t>
            </a:r>
            <a:r>
              <a:rPr lang="en-CA" dirty="0">
                <a:solidFill>
                  <a:schemeClr val="bg1"/>
                </a:solidFill>
              </a:rPr>
              <a:t>”</a:t>
            </a:r>
          </a:p>
          <a:p>
            <a:r>
              <a:rPr lang="en-CA" dirty="0">
                <a:solidFill>
                  <a:schemeClr val="bg1"/>
                </a:solidFill>
              </a:rPr>
              <a:t>Seasonality: </a:t>
            </a:r>
          </a:p>
          <a:p>
            <a:pPr lvl="1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Week 28 </a:t>
            </a:r>
            <a:r>
              <a:rPr lang="en-CA" dirty="0">
                <a:solidFill>
                  <a:schemeClr val="bg1"/>
                </a:solidFill>
              </a:rPr>
              <a:t>(low WNV)</a:t>
            </a:r>
          </a:p>
          <a:p>
            <a:pPr lvl="1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Week 34 </a:t>
            </a:r>
            <a:r>
              <a:rPr lang="en-CA" dirty="0">
                <a:solidFill>
                  <a:schemeClr val="bg1"/>
                </a:solidFill>
              </a:rPr>
              <a:t>(high WNV)</a:t>
            </a:r>
          </a:p>
          <a:p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Precipitation</a:t>
            </a:r>
            <a:r>
              <a:rPr lang="en-CA" dirty="0">
                <a:solidFill>
                  <a:schemeClr val="bg1"/>
                </a:solidFill>
              </a:rPr>
              <a:t> had a varied effect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87691-637F-49EC-9A5B-35751DCB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3" y="1904600"/>
            <a:ext cx="4307048" cy="38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43AE-7AE1-4D25-A8EB-3EA0CBEF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 (1)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FD96-E50E-422A-A0E9-C5E46F35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93500"/>
            <a:ext cx="5946710" cy="238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Weather/Climate:</a:t>
            </a:r>
          </a:p>
          <a:p>
            <a:r>
              <a:rPr lang="en-US" dirty="0">
                <a:solidFill>
                  <a:schemeClr val="bg1"/>
                </a:solidFill>
              </a:rPr>
              <a:t>↑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US" dirty="0">
                <a:solidFill>
                  <a:schemeClr val="bg1"/>
                </a:solidFill>
              </a:rPr>
              <a:t>, ↑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humidity</a:t>
            </a:r>
            <a:r>
              <a:rPr lang="en-US" dirty="0">
                <a:solidFill>
                  <a:schemeClr val="bg1"/>
                </a:solidFill>
              </a:rPr>
              <a:t>, ↓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speed</a:t>
            </a:r>
            <a:r>
              <a:rPr lang="en-US" dirty="0">
                <a:solidFill>
                  <a:schemeClr val="bg1"/>
                </a:solidFill>
              </a:rPr>
              <a:t> = optimal breeding conditions</a:t>
            </a:r>
          </a:p>
          <a:p>
            <a:r>
              <a:rPr lang="en-US" dirty="0">
                <a:solidFill>
                  <a:schemeClr val="bg1"/>
                </a:solidFill>
              </a:rPr>
              <a:t>Chicago climate =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23-day</a:t>
            </a:r>
            <a:r>
              <a:rPr lang="en-US" dirty="0">
                <a:solidFill>
                  <a:schemeClr val="bg1"/>
                </a:solidFill>
              </a:rPr>
              <a:t> mosquito lifecycle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A3A60D-702D-4CFC-A1D0-FB3AC4616A82}"/>
              </a:ext>
            </a:extLst>
          </p:cNvPr>
          <p:cNvSpPr txBox="1">
            <a:spLocks/>
          </p:cNvSpPr>
          <p:nvPr/>
        </p:nvSpPr>
        <p:spPr>
          <a:xfrm>
            <a:off x="838199" y="1539484"/>
            <a:ext cx="6122437" cy="22674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Mosquitoes:</a:t>
            </a:r>
          </a:p>
          <a:p>
            <a:r>
              <a:rPr lang="en-US" dirty="0">
                <a:solidFill>
                  <a:schemeClr val="bg1"/>
                </a:solidFill>
              </a:rPr>
              <a:t>↑ trapped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mosquito count </a:t>
            </a:r>
            <a:r>
              <a:rPr lang="en-US" dirty="0">
                <a:solidFill>
                  <a:schemeClr val="bg1"/>
                </a:solidFill>
              </a:rPr>
              <a:t>= greater WNV likelihood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Culex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Pipiens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greater WNV likelihood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85367-4E7D-4F18-BD01-3155225F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79" y="3993500"/>
            <a:ext cx="1002505" cy="2186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A1AF-ED78-48E5-912E-1A1829AC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31" y="1312490"/>
            <a:ext cx="3005602" cy="21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C343-2042-4513-A3AB-05E2C5B9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8929-C76B-4445-94ED-842CB26E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7" y="1690688"/>
            <a:ext cx="4666861" cy="12254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Location:</a:t>
            </a:r>
          </a:p>
          <a:p>
            <a:r>
              <a:rPr lang="en-US" dirty="0">
                <a:solidFill>
                  <a:schemeClr val="bg1"/>
                </a:solidFill>
              </a:rPr>
              <a:t>High risk in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Northwest Zone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A3C03-5CE4-4612-A067-F935C27BBED0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67604" cy="161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Seasonality:</a:t>
            </a:r>
          </a:p>
          <a:p>
            <a:r>
              <a:rPr lang="en-US" dirty="0">
                <a:solidFill>
                  <a:schemeClr val="bg1"/>
                </a:solidFill>
              </a:rPr>
              <a:t>Risk is greatest around Week 34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mid-late August 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5C574-705F-4319-ACE4-C18750F8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6" y="3095938"/>
            <a:ext cx="3602542" cy="3396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0FBC1-04F7-45D3-BB39-CF85DAD1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29" y="3349433"/>
            <a:ext cx="4175546" cy="28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524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West Nile Virus Outbreaks in Chicago</vt:lpstr>
      <vt:lpstr>Business Problem</vt:lpstr>
      <vt:lpstr>Data Collection</vt:lpstr>
      <vt:lpstr>Model Selection</vt:lpstr>
      <vt:lpstr>Final Model – Gradient Boosting Classifier</vt:lpstr>
      <vt:lpstr>Explanatory Factors for WNV (1)</vt:lpstr>
      <vt:lpstr>Explanatory Factors for WNV (2)</vt:lpstr>
      <vt:lpstr>Conclusions (1)</vt:lpstr>
      <vt:lpstr>Conclusions (2)</vt:lpstr>
      <vt:lpstr>Recommendations</vt:lpstr>
      <vt:lpstr>Potential Future Actions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West Nile Virus Outbreaks in Chicago</dc:title>
  <dc:creator>David</dc:creator>
  <cp:lastModifiedBy>David</cp:lastModifiedBy>
  <cp:revision>41</cp:revision>
  <dcterms:created xsi:type="dcterms:W3CDTF">2022-03-21T23:49:18Z</dcterms:created>
  <dcterms:modified xsi:type="dcterms:W3CDTF">2022-03-25T21:04:02Z</dcterms:modified>
</cp:coreProperties>
</file>