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CB6E-8269-4661-B4F9-22180160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928D1-B9B0-4FB3-AE41-945B49AD2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038C9-DF5B-4DF3-88EF-6E26B896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036-CABC-46BC-A5FC-058D2DECF9D1}" type="datetimeFigureOut">
              <a:rPr lang="en-CA" smtClean="0"/>
              <a:t>2021-10-28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E4380-A26B-487C-9FB7-626A1CD9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E548C-955A-44BB-A06F-BDBD7A98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1CD1-AAD4-45DF-9217-50AD503D21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768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35631-B22F-4B8F-99F8-D221E9E9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E7259-84D1-4C49-AEAD-810CC17B7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4DDA3-85A8-4802-932D-6E5034C3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036-CABC-46BC-A5FC-058D2DECF9D1}" type="datetimeFigureOut">
              <a:rPr lang="en-CA" smtClean="0"/>
              <a:t>2021-10-28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2E960-03F0-408C-BF20-C72BE4DA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972FE-C0CB-4A06-AD52-065F6ABB8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1CD1-AAD4-45DF-9217-50AD503D21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793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88D57-853C-47E9-A101-362614DEB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26E5C-A062-4584-AA0E-69A77EAEA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2EA19-4167-4B34-8347-027C06BD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036-CABC-46BC-A5FC-058D2DECF9D1}" type="datetimeFigureOut">
              <a:rPr lang="en-CA" smtClean="0"/>
              <a:t>2021-10-28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6DA35-BBE3-4C4E-93D7-287FE768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C0E68-1AEF-4B88-9276-3968B901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1CD1-AAD4-45DF-9217-50AD503D21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01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CE2F8-317B-459C-BBA4-7C2BAA332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33469-8521-47C3-9F72-EB71EBCFF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9A0A0-945A-4DD1-85A3-B9BD98F0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036-CABC-46BC-A5FC-058D2DECF9D1}" type="datetimeFigureOut">
              <a:rPr lang="en-CA" smtClean="0"/>
              <a:t>2021-10-28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C756D-AC1C-44B6-8593-634E5979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62D93-C526-498E-A5A4-EE9882FF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1CD1-AAD4-45DF-9217-50AD503D21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543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5EEB-8501-4313-8E23-CEBB39C4D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ACB67-AD60-49E7-A524-D1DA9DB23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19A27-86C6-40A6-8797-C12C0F413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036-CABC-46BC-A5FC-058D2DECF9D1}" type="datetimeFigureOut">
              <a:rPr lang="en-CA" smtClean="0"/>
              <a:t>2021-10-28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FA247-226E-4582-906E-3E2C7DB3F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E2323-EEC1-459A-8C30-766B8906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1CD1-AAD4-45DF-9217-50AD503D21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684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6619C-59DD-4E8F-A3DC-E77F7A89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34B9-3DD9-4C9A-8AC7-4F7452F58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6F487-6A8A-42F1-914B-95AB894BF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3DF6E-476C-4727-8870-CBC9E6FC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036-CABC-46BC-A5FC-058D2DECF9D1}" type="datetimeFigureOut">
              <a:rPr lang="en-CA" smtClean="0"/>
              <a:t>2021-10-28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715E6-AB09-48C4-9813-629196224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3B33A-75AF-4811-8CE0-41838B16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1CD1-AAD4-45DF-9217-50AD503D21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751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A907-29E1-400E-B74A-04128546C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B4AB9-A246-4BD3-B3F3-BC2B9E73E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148A1-EF23-4534-B7B1-E0E3E3D7E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1189C7-6896-4545-840A-2322B645A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4C8584-D306-4E00-9507-C0BBB880B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D6926D-ECA6-48A3-BD8A-8C11FCB5A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036-CABC-46BC-A5FC-058D2DECF9D1}" type="datetimeFigureOut">
              <a:rPr lang="en-CA" smtClean="0"/>
              <a:t>2021-10-28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43D826-15A1-4F83-839C-3D83D566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E46E18-E5AD-4894-BFE4-D75E6635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1CD1-AAD4-45DF-9217-50AD503D21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745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1470-D23A-4CD0-82E7-0075192B8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9AA83-F50E-4C3F-80B4-9DE4B6FB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036-CABC-46BC-A5FC-058D2DECF9D1}" type="datetimeFigureOut">
              <a:rPr lang="en-CA" smtClean="0"/>
              <a:t>2021-10-28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FDCE9-2AC4-4710-8625-E94377E6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D4B48-8ED8-425D-8F71-747DE2A2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1CD1-AAD4-45DF-9217-50AD503D21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573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C6A22B-5B62-4B6F-A14F-10F1588C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036-CABC-46BC-A5FC-058D2DECF9D1}" type="datetimeFigureOut">
              <a:rPr lang="en-CA" smtClean="0"/>
              <a:t>2021-10-28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E41A3-9974-4203-BC0B-DF8887F0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73915-57E2-4FD0-91AA-5275D274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1CD1-AAD4-45DF-9217-50AD503D21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605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5458-B7E4-4891-846F-4533B469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11737-43DC-4AE4-8974-6FF593D19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0C8B1-F86A-4182-BB26-F0E8B2BD5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D5B2F-42B5-40EE-B1EE-97A693D9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036-CABC-46BC-A5FC-058D2DECF9D1}" type="datetimeFigureOut">
              <a:rPr lang="en-CA" smtClean="0"/>
              <a:t>2021-10-28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CBC39-4211-4663-8EE3-BC332AC02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0CAB0-387D-4403-9B05-44F5DAF7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1CD1-AAD4-45DF-9217-50AD503D21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985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2E429-7FD7-4DF3-B080-C2A65DBA4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C362C6-37A0-4CC6-9023-982400E12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CB3EC-B7B1-422F-AA52-2ECC15C51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CDB87-379F-42B7-A2AD-6666B8C2A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036-CABC-46BC-A5FC-058D2DECF9D1}" type="datetimeFigureOut">
              <a:rPr lang="en-CA" smtClean="0"/>
              <a:t>2021-10-28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8A51B-9E4C-4783-A30F-1555D7D9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DFD4A-4C72-49B8-B07F-C72F0E64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1CD1-AAD4-45DF-9217-50AD503D21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130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F8623C-A612-4339-AEA0-28CF11393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29638-FBF1-47CB-9E68-931C74853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AC8A9-64C0-4259-B468-B67DC9E61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00036-CABC-46BC-A5FC-058D2DECF9D1}" type="datetimeFigureOut">
              <a:rPr lang="en-CA" smtClean="0"/>
              <a:t>2021-10-28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AF730-5ED4-4536-9DC0-1FF92B805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BB03A-B9AD-41C9-9C76-E028578B3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D1CD1-AAD4-45DF-9217-50AD503D21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893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16CC-7867-4DE7-910D-D3B43C8E1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Ticket Value for Big Mountain Resort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112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7C20-E3AF-437F-B288-950E5070C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Identification (1)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47F63-D0FC-4ED3-B2B0-24C65C196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+mj-lt"/>
                <a:ea typeface="+mj-ea"/>
                <a:cs typeface="+mj-cs"/>
                <a:sym typeface="Arial"/>
              </a:rPr>
              <a:t>Problem: </a:t>
            </a:r>
            <a:r>
              <a:rPr lang="en-US" sz="2400" dirty="0">
                <a:latin typeface="+mj-lt"/>
                <a:ea typeface="+mj-ea"/>
                <a:cs typeface="+mj-cs"/>
                <a:sym typeface="Arial"/>
              </a:rPr>
              <a:t>How can Big Mountain Resort identify the </a:t>
            </a:r>
            <a:r>
              <a:rPr lang="en-US" sz="2400" u="sng" dirty="0">
                <a:latin typeface="+mj-lt"/>
                <a:ea typeface="+mj-ea"/>
                <a:cs typeface="+mj-cs"/>
                <a:sym typeface="Arial"/>
              </a:rPr>
              <a:t>dollar impact of controllable factors on ticket value</a:t>
            </a:r>
            <a:r>
              <a:rPr lang="en-US" sz="2400" dirty="0">
                <a:latin typeface="+mj-lt"/>
                <a:ea typeface="+mj-ea"/>
                <a:cs typeface="+mj-cs"/>
                <a:sym typeface="Arial"/>
              </a:rPr>
              <a:t>, as soon as possible, in order to understand how to price tickets, maximize return on </a:t>
            </a:r>
            <a:r>
              <a:rPr lang="en-US" sz="2400" dirty="0">
                <a:latin typeface="+mj-lt"/>
                <a:ea typeface="+mj-ea"/>
                <a:cs typeface="+mj-cs"/>
              </a:rPr>
              <a:t>business investments, and cut costs with minimal impact on ticket revenue?</a:t>
            </a:r>
          </a:p>
          <a:p>
            <a:pPr marL="0" indent="0">
              <a:buNone/>
            </a:pPr>
            <a:endParaRPr lang="en-US" sz="2400" dirty="0">
              <a:latin typeface="+mj-lt"/>
              <a:ea typeface="+mj-ea"/>
              <a:cs typeface="+mj-cs"/>
              <a:sym typeface="Arial"/>
            </a:endParaRPr>
          </a:p>
          <a:p>
            <a:pPr marL="0" indent="0">
              <a:buNone/>
            </a:pPr>
            <a:r>
              <a:rPr lang="en-US" sz="2400" b="1" dirty="0">
                <a:latin typeface="+mj-lt"/>
                <a:ea typeface="+mj-ea"/>
                <a:cs typeface="+mj-cs"/>
                <a:sym typeface="Arial"/>
              </a:rPr>
              <a:t>Criteria for Success: </a:t>
            </a:r>
            <a:r>
              <a:rPr lang="en-US" sz="2400" dirty="0">
                <a:latin typeface="+mj-lt"/>
                <a:ea typeface="+mj-ea"/>
                <a:cs typeface="+mj-cs"/>
              </a:rPr>
              <a:t>Management is able to </a:t>
            </a:r>
            <a:r>
              <a:rPr lang="en-US" sz="2400" u="sng" dirty="0">
                <a:latin typeface="+mj-lt"/>
                <a:ea typeface="+mj-ea"/>
                <a:cs typeface="+mj-cs"/>
              </a:rPr>
              <a:t>identify how each controllable factor impacts the value of a ticket</a:t>
            </a:r>
            <a:r>
              <a:rPr lang="en-US" sz="2400" dirty="0">
                <a:latin typeface="+mj-lt"/>
                <a:ea typeface="+mj-ea"/>
                <a:cs typeface="+mj-cs"/>
              </a:rPr>
              <a:t>, allowing them to </a:t>
            </a:r>
            <a:r>
              <a:rPr lang="en-US" sz="2400" u="sng" dirty="0">
                <a:latin typeface="+mj-lt"/>
                <a:ea typeface="+mj-ea"/>
                <a:cs typeface="+mj-cs"/>
              </a:rPr>
              <a:t>price tickets </a:t>
            </a:r>
            <a:r>
              <a:rPr lang="en-US" sz="2400" dirty="0">
                <a:latin typeface="+mj-lt"/>
                <a:ea typeface="+mj-ea"/>
                <a:cs typeface="+mj-cs"/>
              </a:rPr>
              <a:t>based on the value provided by Big Mountain’s facilities, identify </a:t>
            </a:r>
            <a:r>
              <a:rPr lang="en-US" sz="2400" u="sng" dirty="0">
                <a:latin typeface="+mj-lt"/>
                <a:ea typeface="+mj-ea"/>
                <a:cs typeface="+mj-cs"/>
              </a:rPr>
              <a:t>areas of investment </a:t>
            </a:r>
            <a:r>
              <a:rPr lang="en-US" sz="2400" dirty="0">
                <a:latin typeface="+mj-lt"/>
                <a:ea typeface="+mj-ea"/>
                <a:cs typeface="+mj-cs"/>
              </a:rPr>
              <a:t>to maximize ticket value, and determine where to </a:t>
            </a:r>
            <a:r>
              <a:rPr lang="en-US" sz="2400" u="sng" dirty="0">
                <a:latin typeface="+mj-lt"/>
                <a:ea typeface="+mj-ea"/>
                <a:cs typeface="+mj-cs"/>
              </a:rPr>
              <a:t>cut costs </a:t>
            </a:r>
            <a:r>
              <a:rPr lang="en-US" sz="2400" dirty="0">
                <a:latin typeface="+mj-lt"/>
                <a:ea typeface="+mj-ea"/>
                <a:cs typeface="+mj-cs"/>
              </a:rPr>
              <a:t>with minimal impact on ticket value.</a:t>
            </a:r>
          </a:p>
          <a:p>
            <a:pPr marL="0" indent="0">
              <a:buNone/>
            </a:pPr>
            <a:endParaRPr lang="en-US" sz="2400" b="1" dirty="0">
              <a:latin typeface="+mj-lt"/>
              <a:ea typeface="+mj-ea"/>
              <a:cs typeface="+mj-cs"/>
              <a:sym typeface="Arial"/>
            </a:endParaRPr>
          </a:p>
          <a:p>
            <a:pPr marL="0" indent="0">
              <a:buNone/>
            </a:pPr>
            <a:r>
              <a:rPr lang="en-US" dirty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939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8813-952B-4C63-9949-0AD029DC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Identification (2)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2C9D-E0CD-4377-8544-559B99BBF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Potential Limitations:</a:t>
            </a:r>
          </a:p>
          <a:p>
            <a:r>
              <a:rPr lang="en-US" dirty="0"/>
              <a:t>Analysis/modeling used data on 27 features from 330 resorts. The best predictors of ticket value may be outside of this dataset.</a:t>
            </a:r>
          </a:p>
          <a:p>
            <a:r>
              <a:rPr lang="en-US" dirty="0"/>
              <a:t>Only revenues are considered – management will have to consider expenses to determine if modeled scenarios will be profitable.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2191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B8E2-842D-4429-9E92-B39051AC4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Recommendations &amp; Key Findings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8B5C-962A-4CE5-8885-226897453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Recommendations:</a:t>
            </a:r>
          </a:p>
          <a:p>
            <a:r>
              <a:rPr lang="en-US" dirty="0"/>
              <a:t>Immediately raise ticket prices to </a:t>
            </a:r>
            <a:r>
              <a:rPr lang="en-US" dirty="0">
                <a:solidFill>
                  <a:srgbClr val="00B050"/>
                </a:solidFill>
              </a:rPr>
              <a:t>$83.83</a:t>
            </a:r>
          </a:p>
          <a:p>
            <a:r>
              <a:rPr lang="en-US" dirty="0"/>
              <a:t>Immediately </a:t>
            </a:r>
            <a:r>
              <a:rPr lang="en-US" dirty="0">
                <a:solidFill>
                  <a:srgbClr val="00B050"/>
                </a:solidFill>
              </a:rPr>
              <a:t>close a single run </a:t>
            </a:r>
            <a:r>
              <a:rPr lang="en-US" dirty="0"/>
              <a:t>to cut costs</a:t>
            </a:r>
          </a:p>
          <a:p>
            <a:r>
              <a:rPr lang="en-US" dirty="0"/>
              <a:t>Gradually raise prices to $94.22 (while examining the impact of each successive price increase)</a:t>
            </a:r>
          </a:p>
          <a:p>
            <a:pPr marL="0" indent="0">
              <a:buNone/>
            </a:pPr>
            <a:r>
              <a:rPr lang="en-US" dirty="0"/>
              <a:t>Key Findings:</a:t>
            </a:r>
          </a:p>
          <a:p>
            <a:r>
              <a:rPr lang="en-US" dirty="0"/>
              <a:t>Closing multiple runs is potentially profitable</a:t>
            </a:r>
          </a:p>
          <a:p>
            <a:r>
              <a:rPr lang="en-US" dirty="0"/>
              <a:t>Increasing vertical drop by 150 feet is potentially profitable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382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BC8-485C-4C1F-9379-3F3E0221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Modeling Results &amp; Analysis (1)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4C06F-5B7C-49CB-94EC-0A97D8B2E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Big Mountain’s Current Facilities:</a:t>
            </a:r>
          </a:p>
          <a:p>
            <a:r>
              <a:rPr lang="en-US" dirty="0"/>
              <a:t>Current facilities support a ticket price of $94.22 (error was $10.39)</a:t>
            </a:r>
          </a:p>
          <a:p>
            <a:r>
              <a:rPr lang="en-CA" dirty="0"/>
              <a:t>Accounting for error, it should be safe to charge $83.83/ticket</a:t>
            </a:r>
          </a:p>
          <a:p>
            <a:r>
              <a:rPr lang="en-CA" dirty="0"/>
              <a:t>$94.22/ticket can be viewed as an ultimate target price</a:t>
            </a:r>
          </a:p>
        </p:txBody>
      </p:sp>
    </p:spTree>
    <p:extLst>
      <p:ext uri="{BB962C8B-B14F-4D97-AF65-F5344CB8AC3E}">
        <p14:creationId xmlns:p14="http://schemas.microsoft.com/office/powerpoint/2010/main" val="1344729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4DC5-B01D-4D62-A622-02C12C00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Modeling Results &amp; Analysis (2)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29D2B-35EB-4E74-8388-97A3C1B23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56508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Run Closures (max. 10 runs):</a:t>
            </a:r>
          </a:p>
          <a:p>
            <a:r>
              <a:rPr lang="en-US" dirty="0"/>
              <a:t>Closing a single run will have no impact on ticket price</a:t>
            </a:r>
          </a:p>
          <a:p>
            <a:r>
              <a:rPr lang="en-US" dirty="0"/>
              <a:t>Multiple run closures will impact ticket price. Cost/Benefit Analysis will be required. </a:t>
            </a:r>
          </a:p>
          <a:p>
            <a:r>
              <a:rPr lang="en-US" dirty="0"/>
              <a:t>Plateau effect: ticket price change levels off at certain points</a:t>
            </a:r>
          </a:p>
          <a:p>
            <a:pPr lvl="1"/>
            <a:r>
              <a:rPr lang="en-US" dirty="0"/>
              <a:t>Ex. Closing 3,4, or 5 runs has an identical impact on ticket price</a:t>
            </a:r>
          </a:p>
          <a:p>
            <a:endParaRPr lang="en-US" b="1" dirty="0"/>
          </a:p>
          <a:p>
            <a:endParaRPr lang="en-CA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BB899-386E-49F2-B0E7-68F944508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097" y="1589232"/>
            <a:ext cx="37433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7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57D10-75B6-4043-AF2A-3ED22FC8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Modeling Results &amp; Analysis (3)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DB654-5469-467E-886A-3134FD232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Increase Vertical Drop by 150 Feet</a:t>
            </a:r>
            <a:r>
              <a:rPr lang="en-US" dirty="0"/>
              <a:t> </a:t>
            </a:r>
            <a:r>
              <a:rPr lang="en-US" b="1" dirty="0"/>
              <a:t>(requires a new run and a new chairlift)</a:t>
            </a:r>
          </a:p>
          <a:p>
            <a:r>
              <a:rPr lang="en-US" dirty="0"/>
              <a:t>Supports an increase of $1.99/ticket </a:t>
            </a:r>
          </a:p>
          <a:p>
            <a:r>
              <a:rPr lang="en-US" dirty="0"/>
              <a:t>Generates additional $3,482,500 annually (assuming 350,000 visitors and average stay of 5 days)</a:t>
            </a:r>
          </a:p>
          <a:p>
            <a:r>
              <a:rPr lang="en-US" dirty="0"/>
              <a:t>Must account for cost of building/operating a new chairlift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9009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B55D-6F06-41F0-A4B6-E6FF4EBE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Modeling Results &amp; Analysis (4)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A1B3B-5FDB-4C6E-9FA1-3CF50CBF5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262306" cy="4486275"/>
          </a:xfrm>
        </p:spPr>
        <p:txBody>
          <a:bodyPr/>
          <a:lstStyle/>
          <a:p>
            <a:r>
              <a:rPr lang="en-US" dirty="0"/>
              <a:t>Features considered important by the model can be seen in the figure.</a:t>
            </a:r>
          </a:p>
          <a:p>
            <a:r>
              <a:rPr lang="en-US" dirty="0"/>
              <a:t>This information can be used to generate new scenarios to model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B58EB-1C0C-4038-BC51-04827CAD5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813" y="1573242"/>
            <a:ext cx="5909040" cy="476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8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E0A4-8031-4D00-91ED-349604746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 &amp; Conclusion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85F2-BC8A-40E3-BEAB-6AC52FAE1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Immediately charge $83.83/ticket and close one run</a:t>
            </a:r>
          </a:p>
          <a:p>
            <a:r>
              <a:rPr lang="en-US" dirty="0"/>
              <a:t>Explore further ticket price increases </a:t>
            </a:r>
          </a:p>
          <a:p>
            <a:r>
              <a:rPr lang="en-US" dirty="0"/>
              <a:t>Investigate multiple run closures (cost of open runs?) and vertical drop increase (cost of new chairlift?) </a:t>
            </a:r>
          </a:p>
          <a:p>
            <a:r>
              <a:rPr lang="en-US" dirty="0"/>
              <a:t>Explore other feature/value scenarios using the model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Potential for future modeling:</a:t>
            </a:r>
          </a:p>
          <a:p>
            <a:pPr lvl="1"/>
            <a:r>
              <a:rPr lang="en-CA" dirty="0"/>
              <a:t>Fine-grained visitor data</a:t>
            </a:r>
          </a:p>
          <a:p>
            <a:pPr lvl="1"/>
            <a:r>
              <a:rPr lang="en-CA" dirty="0"/>
              <a:t>Customer feedback (reviews/surveys)</a:t>
            </a: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7803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499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Predicting Ticket Value for Big Mountain Resort</vt:lpstr>
      <vt:lpstr>Problem Identification (1)</vt:lpstr>
      <vt:lpstr>Problem Identification (2)</vt:lpstr>
      <vt:lpstr>Recommendations &amp; Key Findings</vt:lpstr>
      <vt:lpstr>Modeling Results &amp; Analysis (1)</vt:lpstr>
      <vt:lpstr>Modeling Results &amp; Analysis (2)</vt:lpstr>
      <vt:lpstr>Modeling Results &amp; Analysis (3)</vt:lpstr>
      <vt:lpstr>Modeling Results &amp; Analysis (4)</vt:lpstr>
      <vt:lpstr>Summary &amp;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Ticket Value for Big Mountain Resort</dc:title>
  <dc:creator>David</dc:creator>
  <cp:lastModifiedBy>David</cp:lastModifiedBy>
  <cp:revision>53</cp:revision>
  <dcterms:created xsi:type="dcterms:W3CDTF">2021-10-28T18:59:23Z</dcterms:created>
  <dcterms:modified xsi:type="dcterms:W3CDTF">2021-10-28T21:05:50Z</dcterms:modified>
</cp:coreProperties>
</file>