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628b2943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628b2943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628b2943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628b2943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628b294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628b294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628b2943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628b294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628b294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628b294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628b2943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628b2943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628b2943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628b2943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628b2943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628b2943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628b2943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628b2943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628b2943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628b2943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628b2943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628b2943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mcbioinformatics.biomedcentral.com/articles/10.1186/s12859-017-1685-x" TargetMode="External"/><Relationship Id="rId4" Type="http://schemas.openxmlformats.org/officeDocument/2006/relationships/hyperlink" Target="https://www.kaggle.com/datasets/andrewmvd/lung-and-colon-cancer-histopathological-images" TargetMode="External"/><Relationship Id="rId5" Type="http://schemas.openxmlformats.org/officeDocument/2006/relationships/hyperlink" Target="https://arxiv.org/abs/1912.12142v1" TargetMode="External"/><Relationship Id="rId6" Type="http://schemas.openxmlformats.org/officeDocument/2006/relationships/hyperlink" Target="https://pixnio.com/objects/computer/programming-code-programmer-coding-coffee-cup-computer-copy-hands-computer-keyboar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0075" y="584625"/>
            <a:ext cx="8520600" cy="11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Histopathological Image </a:t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07238"/>
            <a:ext cx="8520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7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Lung and Colon Cancer Diagnosis using Histopathological Images</a:t>
            </a:r>
            <a:endParaRPr sz="197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49425" y="4136500"/>
            <a:ext cx="17619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David Ross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500" y="1773713"/>
            <a:ext cx="1623750" cy="163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304325" y="1306175"/>
            <a:ext cx="5842800" cy="3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 Pathologist workload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 “second opinion”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Screening option when healthcare services are limited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Medical community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Patient outcomes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0" y="413250"/>
            <a:ext cx="919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sz="24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575" y="1306175"/>
            <a:ext cx="2335301" cy="155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8575" y="3120314"/>
            <a:ext cx="2335301" cy="159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311700" y="1132025"/>
            <a:ext cx="85206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more computing power becomes available: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greater variety of model architectures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models on full size images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Hyperparameter tuning (learning rate, CNN kernel size, dense layer width, dropout rate, and optimizer selection)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 more data (raw data was augmented)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Fine tune transfer learning models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for each tissue type (specialization vs. less training data)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tissue and/or cancer types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Identify tumours in images (image segmentation)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311700" y="260850"/>
            <a:ext cx="582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Potential Future Actions</a:t>
            </a:r>
            <a:endParaRPr sz="2400"/>
          </a:p>
        </p:txBody>
      </p:sp>
      <p:pic>
        <p:nvPicPr>
          <p:cNvPr descr="175 Whats Next Illustrations &amp; Clip Art - iStock"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9125" y="260850"/>
            <a:ext cx="1733025" cy="17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2400"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32825" y="1115575"/>
            <a:ext cx="876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 details (Background page):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https://bmcbioinformatics.biomedcentral.com/articles/10.1186/s12859-017-1685-x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Microscope Image (Background page):</a:t>
            </a: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https://pixnio.com/science/biology-pictures/microbiology-microscope-research-science-technology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●"/>
            </a:pPr>
            <a:r>
              <a:rPr lang="en" sz="11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Kaggle Dataset</a:t>
            </a: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https://www.kaggle.com/datasets/andrewmvd/lung-and-colon-cancer-histopathological-images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Original Data Source</a:t>
            </a: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https://arxiv.org/abs/1912.12142v1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Programming Image (Applications page)</a:t>
            </a: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https://pixnio.com/objects/computer/programming-code-programmer-coding-coffee-cup-computer-copy-hands-computer-keyboard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Doctor Image (Applications Page):</a:t>
            </a: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https://www.flickr.com/photos/30478819@N08/48719520368/sizes/z/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“What’s Next” image (Potential Future Actions page)</a:t>
            </a: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https://www.istockphoto.com/vector/whats-next-gm1027886480-275568145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074855" y="420000"/>
            <a:ext cx="2994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 </a:t>
            </a:r>
            <a:endParaRPr sz="55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141975" y="1375063"/>
            <a:ext cx="5149200" cy="30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Cancer Diagnosis / Tumour Identification: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Gold standard: Pathologist examines histopathological images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Automated</a:t>
            </a: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Cancer Diagnosis / Tumour Identification</a:t>
            </a: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 Pathologist workload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 “second opinion”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Individuals/communities with limited access to healthcare services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600" y="1794150"/>
            <a:ext cx="3344876" cy="22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699" y="574850"/>
            <a:ext cx="3326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Problem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429775" y="1406150"/>
            <a:ext cx="56508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utomate lung and colon cancer diagnosis: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Histopathological images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Tissue types: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Benign lung tissue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Lung Adenocarcinoma (ACA)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Lung Squamous Cell Carcinoma (SCC)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Benign colon tissue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Colon Adenocarcinoma (ACA)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degree of accuracy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400" y="773948"/>
            <a:ext cx="1854175" cy="18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2400" y="2787802"/>
            <a:ext cx="1854175" cy="1845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41225" y="1585625"/>
            <a:ext cx="4758000" cy="22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25,000 images - 5 classes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 Lung, Lung ACA, Lung SCC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 Colon, Colon ACA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Automated data retrieval from Kaggle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0" y="574850"/>
            <a:ext cx="3621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4355375"/>
            <a:ext cx="83370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 u="sng">
                <a:solidFill>
                  <a:schemeClr val="lt1"/>
                </a:solidFill>
              </a:rPr>
              <a:t>Kaggle Dataset</a:t>
            </a:r>
            <a:r>
              <a:rPr lang="en" sz="1200">
                <a:solidFill>
                  <a:schemeClr val="lt1"/>
                </a:solidFill>
              </a:rPr>
              <a:t>: https://www.kaggle.com/datasets/andrewmvd/lung-and-colon-cancer-histopathological-images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 u="sng">
                <a:solidFill>
                  <a:schemeClr val="lt1"/>
                </a:solidFill>
              </a:rPr>
              <a:t>Original Data Source</a:t>
            </a:r>
            <a:r>
              <a:rPr lang="en" sz="1200">
                <a:solidFill>
                  <a:schemeClr val="lt1"/>
                </a:solidFill>
              </a:rPr>
              <a:t>: https://arxiv.org/abs/1912.12142v1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550" y="668950"/>
            <a:ext cx="1906325" cy="35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311700" y="1240150"/>
            <a:ext cx="44772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classes were easily separated into 3 groups: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Benign Lung Tissue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Lung Cancer (ACA and SCC)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Colon Tissue (Benign and ACA)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Colon tissue group is most concerning. Cancer may go undetected.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0" y="353475"/>
            <a:ext cx="8742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 - Inspect Image Class Relationships With PCA</a:t>
            </a:r>
            <a:endParaRPr sz="3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850" y="1461175"/>
            <a:ext cx="3747350" cy="28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311700" y="501050"/>
            <a:ext cx="3916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Selection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245275" y="1332350"/>
            <a:ext cx="4765500" cy="26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Tested 7 models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Original (non-transfer learning)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Transfer Learning (ImageNet weights)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Performance metric: Accuracy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Models: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Original: </a:t>
            </a:r>
            <a:r>
              <a:rPr lang="en" sz="1800">
                <a:solidFill>
                  <a:srgbClr val="66DF31"/>
                </a:solidFill>
                <a:latin typeface="Calibri"/>
                <a:ea typeface="Calibri"/>
                <a:cs typeface="Calibri"/>
                <a:sym typeface="Calibri"/>
              </a:rPr>
              <a:t>Deep Augmented Model</a:t>
            </a:r>
            <a:endParaRPr sz="1800">
              <a:solidFill>
                <a:srgbClr val="66DF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Transfer Learning and Overall: </a:t>
            </a:r>
            <a:r>
              <a:rPr lang="en" sz="1800">
                <a:solidFill>
                  <a:srgbClr val="66DF31"/>
                </a:solidFill>
                <a:latin typeface="Calibri"/>
                <a:ea typeface="Calibri"/>
                <a:cs typeface="Calibri"/>
                <a:sym typeface="Calibri"/>
              </a:rPr>
              <a:t>ResNet-50 Model</a:t>
            </a:r>
            <a:endParaRPr sz="18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075" y="706050"/>
            <a:ext cx="2844400" cy="19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587" y="2863225"/>
            <a:ext cx="3725374" cy="17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311700" y="1379975"/>
            <a:ext cx="42603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Performance on test data: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42A815"/>
                </a:solidFill>
                <a:latin typeface="Calibri"/>
                <a:ea typeface="Calibri"/>
                <a:cs typeface="Calibri"/>
                <a:sym typeface="Calibri"/>
              </a:rPr>
              <a:t>98.96%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rgbClr val="42A815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100% accurate when: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Tissue is benign lung or colon ACA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Predicting benign colon or benign lung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false negatives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Strengths/weaknesses aligned with PCA analysis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 txBox="1"/>
          <p:nvPr>
            <p:ph type="ctrTitle"/>
          </p:nvPr>
        </p:nvSpPr>
        <p:spPr>
          <a:xfrm>
            <a:off x="311700" y="501050"/>
            <a:ext cx="83886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Model - Resnet-50 Transfer Learning Model</a:t>
            </a:r>
            <a:endParaRPr sz="42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975" y="1588825"/>
            <a:ext cx="4049999" cy="2710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825" y="2261350"/>
            <a:ext cx="5964200" cy="26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type="ctrTitle"/>
          </p:nvPr>
        </p:nvSpPr>
        <p:spPr>
          <a:xfrm>
            <a:off x="377700" y="339000"/>
            <a:ext cx="8388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Resnet-50 Model: Problem Areas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296925" y="1016100"/>
            <a:ext cx="86520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 colon misclassified as colon ACA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Lung ACA misclassified as lung SCC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Trained Pathologist may have insights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337050" y="3082900"/>
            <a:ext cx="8520600" cy="15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Char char="●"/>
            </a:pPr>
            <a:r>
              <a:rPr lang="en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Feature Maps were extracted for each image class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Above are sample Feature Maps for a benign lung image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Char char="●"/>
            </a:pP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Trained Pathologist may have insights</a:t>
            </a:r>
            <a:r>
              <a:rPr lang="en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Char char="●"/>
            </a:pPr>
            <a:r>
              <a:rPr lang="en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However, deep learning models tend to have poor interpretability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0" y="413250"/>
            <a:ext cx="919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Resnet-50 Model: Feature Maps</a:t>
            </a:r>
            <a:endParaRPr sz="24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700" y="1687488"/>
            <a:ext cx="6332975" cy="9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050" y="1375913"/>
            <a:ext cx="1692300" cy="16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2066713" y="1978025"/>
            <a:ext cx="420600" cy="37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