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310" r:id="rId7"/>
    <p:sldId id="311" r:id="rId8"/>
    <p:sldId id="312" r:id="rId9"/>
    <p:sldId id="313" r:id="rId10"/>
    <p:sldId id="314" r:id="rId11"/>
    <p:sldId id="315" r:id="rId12"/>
    <p:sldId id="299" r:id="rId13"/>
    <p:sldId id="300" r:id="rId14"/>
    <p:sldId id="301" r:id="rId15"/>
    <p:sldId id="305" r:id="rId16"/>
    <p:sldId id="306" r:id="rId17"/>
    <p:sldId id="302" r:id="rId18"/>
    <p:sldId id="303" r:id="rId19"/>
    <p:sldId id="304" r:id="rId20"/>
    <p:sldId id="275" r:id="rId21"/>
    <p:sldId id="276" r:id="rId22"/>
    <p:sldId id="277" r:id="rId23"/>
    <p:sldId id="278" r:id="rId24"/>
    <p:sldId id="281" r:id="rId25"/>
    <p:sldId id="279" r:id="rId26"/>
    <p:sldId id="286" r:id="rId27"/>
    <p:sldId id="307" r:id="rId28"/>
    <p:sldId id="283" r:id="rId29"/>
    <p:sldId id="308" r:id="rId30"/>
    <p:sldId id="309"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CE78B-58AF-42C9-A82F-822DBED2ABAF}" v="9" dt="2023-08-10T06:34:07.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74" autoAdjust="0"/>
    <p:restoredTop sz="94660"/>
  </p:normalViewPr>
  <p:slideViewPr>
    <p:cSldViewPr snapToGrid="0">
      <p:cViewPr>
        <p:scale>
          <a:sx n="50" d="100"/>
          <a:sy n="50" d="100"/>
        </p:scale>
        <p:origin x="900" y="3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FAD1-32F1-5317-94EA-CD7AF9072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A98CF1-33DA-B97E-37D6-5E41B06DB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1A390E-63A3-98B4-38FD-46DA78EBFBCD}"/>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F9E282E5-9F9B-3205-7990-A1811DE44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2EEA2-8399-E4B0-EB14-85C5A29BEC95}"/>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332231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3B6-6B1B-B64B-99EC-9EAA6C7359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FD4718-B710-4C1A-1588-449B7CADA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6AD82-4590-B7C2-B62C-F2C430DB2A70}"/>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E92C386E-5CE8-6B46-F100-EDED1CF2A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ED182-D395-95F6-61A8-2A1CB482108F}"/>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170301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4E804-D61C-B8A7-786A-795CE2808A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FDC8A2-9C8C-A6AC-D3B5-A493F6B38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117E8-C4A1-4D7C-B1A0-01F1FC66D2CF}"/>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34432D2F-3F7B-FE25-9DE0-5E527976C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C94B12-CF61-72E3-9A04-E2A00A48F8CC}"/>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159747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ED79-17E5-BCAA-4C9A-E98B5F997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813D1-9881-CD5D-0926-DA2143C86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4129C-25D1-54E4-AED3-A0AF0E885A92}"/>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20A65BF9-CE11-274A-A80C-D48FA9052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388D4-6C81-EE6E-3BF8-CE89D7A7AD1A}"/>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231754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B56A-27D5-6019-D165-0CCC2C101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AE022-6F0C-A8C0-576E-7ECF90267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056BB-84A8-6211-5A11-45FC172B5958}"/>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28129B1A-C34A-452C-78D7-DDF2C8958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AA2B0-AA8D-2A15-99D0-714F1A7AA851}"/>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369764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9B6D-6AEC-F4F1-3589-3AD187D14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80B89F-23E9-8DC6-FC5E-6A51CE610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5FF01F-2487-F54D-48A2-B2554CD82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69C168-94E0-ED23-89A8-032018CC8833}"/>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6" name="Footer Placeholder 5">
            <a:extLst>
              <a:ext uri="{FF2B5EF4-FFF2-40B4-BE49-F238E27FC236}">
                <a16:creationId xmlns:a16="http://schemas.microsoft.com/office/drawing/2014/main" id="{B628EA92-C795-5A32-0596-46E8D3687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23FE8-9EE5-2D53-CCBD-6AEFECA319C5}"/>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219177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4996-D438-1A53-10BC-37BEB410E0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D44E0-519B-6ADF-54E7-60F3E165B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925AA-E6CA-432A-CC0A-3CF07C471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D6C672-6047-EB47-E563-5C8D37AC8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C2D59-FE8B-9C8A-7465-6F9CAB4582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633784-19DC-49BE-1062-45067026C493}"/>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8" name="Footer Placeholder 7">
            <a:extLst>
              <a:ext uri="{FF2B5EF4-FFF2-40B4-BE49-F238E27FC236}">
                <a16:creationId xmlns:a16="http://schemas.microsoft.com/office/drawing/2014/main" id="{0EFC9E73-6F68-486C-B9E6-D6AAE7111D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EEC42C-BFBF-E1A9-B355-32985A7E997D}"/>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306432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EA35-231F-DA95-984E-A4A8DE3693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A8B8E3-B022-436C-77BC-463DEFC241E5}"/>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4" name="Footer Placeholder 3">
            <a:extLst>
              <a:ext uri="{FF2B5EF4-FFF2-40B4-BE49-F238E27FC236}">
                <a16:creationId xmlns:a16="http://schemas.microsoft.com/office/drawing/2014/main" id="{129EDC79-95F5-CBD0-222C-EAB0FBA881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CF2056-5FC0-6181-3529-164B77CC4E6B}"/>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60488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D88EA-7D5F-BAC9-76C6-35720A4600F4}"/>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3" name="Footer Placeholder 2">
            <a:extLst>
              <a:ext uri="{FF2B5EF4-FFF2-40B4-BE49-F238E27FC236}">
                <a16:creationId xmlns:a16="http://schemas.microsoft.com/office/drawing/2014/main" id="{81DE7694-4B3B-0FFD-5632-1DD4AF6941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C09705-24D8-C6CE-BF74-A031967308CE}"/>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85602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928E-0BA0-768C-1870-DA1B55AF3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28B654-0EFE-42B5-A499-E01A22AF6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1496EE-F0A3-63A3-6A83-E11FB774E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0C174-77ED-361A-41D4-08C660B2183D}"/>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6" name="Footer Placeholder 5">
            <a:extLst>
              <a:ext uri="{FF2B5EF4-FFF2-40B4-BE49-F238E27FC236}">
                <a16:creationId xmlns:a16="http://schemas.microsoft.com/office/drawing/2014/main" id="{A4C550A0-DAED-423F-18D2-0AC13C2EB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077E1C-0376-D5CC-FC48-743267FC6304}"/>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82840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8B6F-A032-086D-58DB-8F0E51DD3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769E07-044C-AE5C-A274-38EFA5ABA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632ECF-254E-1899-5987-3FE7D3FB7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5ECAB-45B0-E486-BB67-87BA4C0B5CEE}"/>
              </a:ext>
            </a:extLst>
          </p:cNvPr>
          <p:cNvSpPr>
            <a:spLocks noGrp="1"/>
          </p:cNvSpPr>
          <p:nvPr>
            <p:ph type="dt" sz="half" idx="10"/>
          </p:nvPr>
        </p:nvSpPr>
        <p:spPr/>
        <p:txBody>
          <a:bodyPr/>
          <a:lstStyle/>
          <a:p>
            <a:fld id="{D3513519-B15A-402F-AF62-5E0AB46F5EAD}" type="datetimeFigureOut">
              <a:rPr lang="en-IN" smtClean="0"/>
              <a:t>11-08-2023</a:t>
            </a:fld>
            <a:endParaRPr lang="en-IN"/>
          </a:p>
        </p:txBody>
      </p:sp>
      <p:sp>
        <p:nvSpPr>
          <p:cNvPr id="6" name="Footer Placeholder 5">
            <a:extLst>
              <a:ext uri="{FF2B5EF4-FFF2-40B4-BE49-F238E27FC236}">
                <a16:creationId xmlns:a16="http://schemas.microsoft.com/office/drawing/2014/main" id="{7C7CB4F9-0E25-2E1C-C245-A143C8577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502EC-BA4D-90ED-C83C-9FE2343888B0}"/>
              </a:ext>
            </a:extLst>
          </p:cNvPr>
          <p:cNvSpPr>
            <a:spLocks noGrp="1"/>
          </p:cNvSpPr>
          <p:nvPr>
            <p:ph type="sldNum" sz="quarter" idx="12"/>
          </p:nvPr>
        </p:nvSpPr>
        <p:spPr/>
        <p:txBody>
          <a:bodyPr/>
          <a:lstStyle/>
          <a:p>
            <a:fld id="{40D9E4C6-155D-4F0B-A7DA-435B93D62A3F}" type="slidenum">
              <a:rPr lang="en-IN" smtClean="0"/>
              <a:t>‹#›</a:t>
            </a:fld>
            <a:endParaRPr lang="en-IN"/>
          </a:p>
        </p:txBody>
      </p:sp>
    </p:spTree>
    <p:extLst>
      <p:ext uri="{BB962C8B-B14F-4D97-AF65-F5344CB8AC3E}">
        <p14:creationId xmlns:p14="http://schemas.microsoft.com/office/powerpoint/2010/main" val="375279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D231F-B41E-8DB1-E4A7-E26871091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4F793-C808-D9EE-5E0B-7C97C7287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CDDBBC-C647-5090-6509-40444BA1E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13519-B15A-402F-AF62-5E0AB46F5EAD}" type="datetimeFigureOut">
              <a:rPr lang="en-IN" smtClean="0"/>
              <a:t>11-08-2023</a:t>
            </a:fld>
            <a:endParaRPr lang="en-IN"/>
          </a:p>
        </p:txBody>
      </p:sp>
      <p:sp>
        <p:nvSpPr>
          <p:cNvPr id="5" name="Footer Placeholder 4">
            <a:extLst>
              <a:ext uri="{FF2B5EF4-FFF2-40B4-BE49-F238E27FC236}">
                <a16:creationId xmlns:a16="http://schemas.microsoft.com/office/drawing/2014/main" id="{6CA70DEC-7DB8-8548-652C-4F9DF8BAC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6BC9CF-9001-11F5-1997-7CB0D025C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9E4C6-155D-4F0B-A7DA-435B93D62A3F}" type="slidenum">
              <a:rPr lang="en-IN" smtClean="0"/>
              <a:t>‹#›</a:t>
            </a:fld>
            <a:endParaRPr lang="en-IN"/>
          </a:p>
        </p:txBody>
      </p:sp>
    </p:spTree>
    <p:extLst>
      <p:ext uri="{BB962C8B-B14F-4D97-AF65-F5344CB8AC3E}">
        <p14:creationId xmlns:p14="http://schemas.microsoft.com/office/powerpoint/2010/main" val="1498477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316E-C6CD-2955-D224-B752B27AFD7F}"/>
              </a:ext>
            </a:extLst>
          </p:cNvPr>
          <p:cNvSpPr>
            <a:spLocks noGrp="1"/>
          </p:cNvSpPr>
          <p:nvPr>
            <p:ph type="ctrTitle"/>
          </p:nvPr>
        </p:nvSpPr>
        <p:spPr/>
        <p:txBody>
          <a:bodyPr/>
          <a:lstStyle/>
          <a:p>
            <a:r>
              <a:rPr lang="en-US" b="0"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Data Visualization with Power BI</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Subtitle 2">
            <a:extLst>
              <a:ext uri="{FF2B5EF4-FFF2-40B4-BE49-F238E27FC236}">
                <a16:creationId xmlns:a16="http://schemas.microsoft.com/office/drawing/2014/main" id="{A7C7B37B-28E4-1C8C-0377-BC45B600471D}"/>
              </a:ext>
            </a:extLst>
          </p:cNvPr>
          <p:cNvSpPr>
            <a:spLocks noGrp="1"/>
          </p:cNvSpPr>
          <p:nvPr>
            <p:ph type="subTitle" idx="1"/>
          </p:nvPr>
        </p:nvSpPr>
        <p:spPr>
          <a:xfrm>
            <a:off x="1524000" y="3602037"/>
            <a:ext cx="9144000" cy="3060019"/>
          </a:xfrm>
        </p:spPr>
        <p:txBody>
          <a:bodyPr>
            <a:normAutofit fontScale="85000" lnSpcReduction="20000"/>
          </a:bodyPr>
          <a:lstStyle/>
          <a:p>
            <a:r>
              <a:rPr lang="en-US" u="sng" dirty="0">
                <a:latin typeface="LATO BLACK" panose="020F0502020204030203" pitchFamily="34" charset="0"/>
                <a:ea typeface="LATO BLACK" panose="020F0502020204030203" pitchFamily="34" charset="0"/>
                <a:cs typeface="LATO BLACK" panose="020F0502020204030203" pitchFamily="34" charset="0"/>
              </a:rPr>
              <a:t>PRESENTING BY GROUP - 3</a:t>
            </a:r>
          </a:p>
          <a:p>
            <a:r>
              <a:rPr lang="en-IN" sz="1500" dirty="0">
                <a:latin typeface="LATO BLACK" panose="020F0502020204030203" pitchFamily="34" charset="0"/>
                <a:ea typeface="LATO BLACK" panose="020F0502020204030203" pitchFamily="34" charset="0"/>
                <a:cs typeface="LATO BLACK" panose="020F0502020204030203" pitchFamily="34" charset="0"/>
              </a:rPr>
              <a:t>Amit </a:t>
            </a:r>
            <a:r>
              <a:rPr lang="en-IN" sz="1500" dirty="0" err="1">
                <a:latin typeface="LATO BLACK" panose="020F0502020204030203" pitchFamily="34" charset="0"/>
                <a:ea typeface="LATO BLACK" panose="020F0502020204030203" pitchFamily="34" charset="0"/>
                <a:cs typeface="LATO BLACK" panose="020F0502020204030203" pitchFamily="34" charset="0"/>
              </a:rPr>
              <a:t>Patange</a:t>
            </a:r>
            <a:endParaRPr lang="en-IN" sz="1500" dirty="0">
              <a:latin typeface="LATO BLACK" panose="020F0502020204030203" pitchFamily="34" charset="0"/>
              <a:ea typeface="LATO BLACK" panose="020F0502020204030203" pitchFamily="34" charset="0"/>
              <a:cs typeface="LATO BLACK" panose="020F0502020204030203" pitchFamily="34" charset="0"/>
            </a:endParaRPr>
          </a:p>
          <a:p>
            <a:r>
              <a:rPr lang="en-IN" sz="1500" dirty="0">
                <a:latin typeface="LATO BLACK" panose="020F0502020204030203" pitchFamily="34" charset="0"/>
                <a:ea typeface="LATO BLACK" panose="020F0502020204030203" pitchFamily="34" charset="0"/>
                <a:cs typeface="LATO BLACK" panose="020F0502020204030203" pitchFamily="34" charset="0"/>
              </a:rPr>
              <a:t>Divya </a:t>
            </a:r>
            <a:r>
              <a:rPr lang="en-IN" sz="1500" dirty="0" err="1">
                <a:latin typeface="LATO BLACK" panose="020F0502020204030203" pitchFamily="34" charset="0"/>
                <a:ea typeface="LATO BLACK" panose="020F0502020204030203" pitchFamily="34" charset="0"/>
                <a:cs typeface="LATO BLACK" panose="020F0502020204030203" pitchFamily="34" charset="0"/>
              </a:rPr>
              <a:t>Uike</a:t>
            </a:r>
            <a:endParaRPr lang="en-IN" sz="1500" dirty="0">
              <a:latin typeface="LATO BLACK" panose="020F0502020204030203" pitchFamily="34" charset="0"/>
              <a:ea typeface="LATO BLACK" panose="020F0502020204030203" pitchFamily="34" charset="0"/>
              <a:cs typeface="LATO BLACK" panose="020F0502020204030203" pitchFamily="34" charset="0"/>
            </a:endParaRPr>
          </a:p>
          <a:p>
            <a:r>
              <a:rPr lang="en-IN" sz="1500" dirty="0">
                <a:latin typeface="LATO BLACK" panose="020F0502020204030203" pitchFamily="34" charset="0"/>
                <a:ea typeface="LATO BLACK" panose="020F0502020204030203" pitchFamily="34" charset="0"/>
                <a:cs typeface="LATO BLACK" panose="020F0502020204030203" pitchFamily="34" charset="0"/>
              </a:rPr>
              <a:t>            Natasha Joshi	</a:t>
            </a:r>
          </a:p>
          <a:p>
            <a:r>
              <a:rPr lang="en-IN" sz="1500" dirty="0">
                <a:latin typeface="LATO BLACK" panose="020F0502020204030203" pitchFamily="34" charset="0"/>
                <a:ea typeface="LATO BLACK" panose="020F0502020204030203" pitchFamily="34" charset="0"/>
                <a:cs typeface="LATO BLACK" panose="020F0502020204030203" pitchFamily="34" charset="0"/>
              </a:rPr>
              <a:t>            Arafat Mulla	</a:t>
            </a:r>
          </a:p>
          <a:p>
            <a:r>
              <a:rPr lang="en-IN" sz="1500" dirty="0">
                <a:latin typeface="LATO BLACK" panose="020F0502020204030203" pitchFamily="34" charset="0"/>
                <a:ea typeface="LATO BLACK" panose="020F0502020204030203" pitchFamily="34" charset="0"/>
                <a:cs typeface="LATO BLACK" panose="020F0502020204030203" pitchFamily="34" charset="0"/>
              </a:rPr>
              <a:t>       </a:t>
            </a:r>
            <a:r>
              <a:rPr lang="en-IN" sz="1500" dirty="0" err="1">
                <a:latin typeface="LATO BLACK" panose="020F0502020204030203" pitchFamily="34" charset="0"/>
                <a:ea typeface="LATO BLACK" panose="020F0502020204030203" pitchFamily="34" charset="0"/>
                <a:cs typeface="LATO BLACK" panose="020F0502020204030203" pitchFamily="34" charset="0"/>
              </a:rPr>
              <a:t>Mruganka</a:t>
            </a:r>
            <a:r>
              <a:rPr lang="en-IN" sz="1500" dirty="0">
                <a:latin typeface="LATO BLACK" panose="020F0502020204030203" pitchFamily="34" charset="0"/>
                <a:ea typeface="LATO BLACK" panose="020F0502020204030203" pitchFamily="34" charset="0"/>
                <a:cs typeface="LATO BLACK" panose="020F0502020204030203" pitchFamily="34" charset="0"/>
              </a:rPr>
              <a:t> Mahendra Shende	</a:t>
            </a:r>
          </a:p>
          <a:p>
            <a:r>
              <a:rPr lang="en-IN" sz="1500" dirty="0">
                <a:latin typeface="LATO BLACK" panose="020F0502020204030203" pitchFamily="34" charset="0"/>
                <a:ea typeface="LATO BLACK" panose="020F0502020204030203" pitchFamily="34" charset="0"/>
                <a:cs typeface="LATO BLACK" panose="020F0502020204030203" pitchFamily="34" charset="0"/>
              </a:rPr>
              <a:t>       </a:t>
            </a:r>
            <a:r>
              <a:rPr lang="en-IN" sz="1500" dirty="0" err="1">
                <a:latin typeface="LATO BLACK" panose="020F0502020204030203" pitchFamily="34" charset="0"/>
                <a:ea typeface="LATO BLACK" panose="020F0502020204030203" pitchFamily="34" charset="0"/>
                <a:cs typeface="LATO BLACK" panose="020F0502020204030203" pitchFamily="34" charset="0"/>
              </a:rPr>
              <a:t>avinash</a:t>
            </a:r>
            <a:r>
              <a:rPr lang="en-IN" sz="1500" dirty="0">
                <a:latin typeface="LATO BLACK" panose="020F0502020204030203" pitchFamily="34" charset="0"/>
                <a:ea typeface="LATO BLACK" panose="020F0502020204030203" pitchFamily="34" charset="0"/>
                <a:cs typeface="LATO BLACK" panose="020F0502020204030203" pitchFamily="34" charset="0"/>
              </a:rPr>
              <a:t> </a:t>
            </a:r>
            <a:r>
              <a:rPr lang="en-IN" sz="1500" dirty="0" err="1">
                <a:latin typeface="LATO BLACK" panose="020F0502020204030203" pitchFamily="34" charset="0"/>
                <a:ea typeface="LATO BLACK" panose="020F0502020204030203" pitchFamily="34" charset="0"/>
                <a:cs typeface="LATO BLACK" panose="020F0502020204030203" pitchFamily="34" charset="0"/>
              </a:rPr>
              <a:t>mundhe</a:t>
            </a:r>
            <a:r>
              <a:rPr lang="en-IN" sz="1500" dirty="0">
                <a:latin typeface="LATO BLACK" panose="020F0502020204030203" pitchFamily="34" charset="0"/>
                <a:ea typeface="LATO BLACK" panose="020F0502020204030203" pitchFamily="34" charset="0"/>
                <a:cs typeface="LATO BLACK" panose="020F0502020204030203" pitchFamily="34" charset="0"/>
              </a:rPr>
              <a:t>	</a:t>
            </a:r>
          </a:p>
          <a:p>
            <a:r>
              <a:rPr lang="en-IN" sz="1500" dirty="0">
                <a:latin typeface="LATO BLACK" panose="020F0502020204030203" pitchFamily="34" charset="0"/>
                <a:ea typeface="LATO BLACK" panose="020F0502020204030203" pitchFamily="34" charset="0"/>
                <a:cs typeface="LATO BLACK" panose="020F0502020204030203" pitchFamily="34" charset="0"/>
              </a:rPr>
              <a:t>              Devesh Rajesh </a:t>
            </a:r>
            <a:r>
              <a:rPr lang="en-IN" sz="1500" dirty="0" err="1">
                <a:latin typeface="LATO BLACK" panose="020F0502020204030203" pitchFamily="34" charset="0"/>
                <a:ea typeface="LATO BLACK" panose="020F0502020204030203" pitchFamily="34" charset="0"/>
                <a:cs typeface="LATO BLACK" panose="020F0502020204030203" pitchFamily="34" charset="0"/>
              </a:rPr>
              <a:t>Mehare</a:t>
            </a:r>
            <a:r>
              <a:rPr lang="en-IN" sz="1500" dirty="0">
                <a:latin typeface="LATO BLACK" panose="020F0502020204030203" pitchFamily="34" charset="0"/>
                <a:ea typeface="LATO BLACK" panose="020F0502020204030203" pitchFamily="34" charset="0"/>
                <a:cs typeface="LATO BLACK" panose="020F0502020204030203" pitchFamily="34" charset="0"/>
              </a:rPr>
              <a:t>	</a:t>
            </a:r>
          </a:p>
          <a:p>
            <a:r>
              <a:rPr lang="en-IN" sz="1500" dirty="0">
                <a:latin typeface="LATO BLACK" panose="020F0502020204030203" pitchFamily="34" charset="0"/>
                <a:ea typeface="LATO BLACK" panose="020F0502020204030203" pitchFamily="34" charset="0"/>
                <a:cs typeface="LATO BLACK" panose="020F0502020204030203" pitchFamily="34" charset="0"/>
              </a:rPr>
              <a:t>            Nikhil </a:t>
            </a:r>
            <a:r>
              <a:rPr lang="en-IN" sz="1500" dirty="0" err="1">
                <a:latin typeface="LATO BLACK" panose="020F0502020204030203" pitchFamily="34" charset="0"/>
                <a:ea typeface="LATO BLACK" panose="020F0502020204030203" pitchFamily="34" charset="0"/>
                <a:cs typeface="LATO BLACK" panose="020F0502020204030203" pitchFamily="34" charset="0"/>
              </a:rPr>
              <a:t>Kohale</a:t>
            </a:r>
            <a:r>
              <a:rPr lang="en-IN" sz="1500" dirty="0">
                <a:latin typeface="LATO BLACK" panose="020F0502020204030203" pitchFamily="34" charset="0"/>
                <a:ea typeface="LATO BLACK" panose="020F0502020204030203" pitchFamily="34" charset="0"/>
                <a:cs typeface="LATO BLACK" panose="020F0502020204030203" pitchFamily="34" charset="0"/>
              </a:rPr>
              <a:t>	</a:t>
            </a:r>
          </a:p>
          <a:p>
            <a:r>
              <a:rPr lang="en-IN" sz="1500" dirty="0">
                <a:latin typeface="LATO BLACK" panose="020F0502020204030203" pitchFamily="34" charset="0"/>
                <a:ea typeface="LATO BLACK" panose="020F0502020204030203" pitchFamily="34" charset="0"/>
                <a:cs typeface="LATO BLACK" panose="020F0502020204030203" pitchFamily="34" charset="0"/>
              </a:rPr>
              <a:t>          Ramnath </a:t>
            </a:r>
            <a:r>
              <a:rPr lang="en-IN" sz="1500" dirty="0" err="1">
                <a:latin typeface="LATO BLACK" panose="020F0502020204030203" pitchFamily="34" charset="0"/>
                <a:ea typeface="LATO BLACK" panose="020F0502020204030203" pitchFamily="34" charset="0"/>
                <a:cs typeface="LATO BLACK" panose="020F0502020204030203" pitchFamily="34" charset="0"/>
              </a:rPr>
              <a:t>Soudagar</a:t>
            </a:r>
            <a:r>
              <a:rPr lang="en-IN" sz="1500" dirty="0">
                <a:latin typeface="LATO BLACK" panose="020F0502020204030203" pitchFamily="34" charset="0"/>
                <a:ea typeface="LATO BLACK" panose="020F0502020204030203" pitchFamily="34" charset="0"/>
                <a:cs typeface="LATO BLACK" panose="020F0502020204030203" pitchFamily="34" charset="0"/>
              </a:rPr>
              <a:t> Gaikwad	</a:t>
            </a:r>
          </a:p>
          <a:p>
            <a:r>
              <a:rPr lang="en-IN" dirty="0">
                <a:latin typeface="LATO BLACK" panose="020F0502020204030203" pitchFamily="34" charset="0"/>
                <a:ea typeface="LATO BLACK" panose="020F0502020204030203" pitchFamily="34" charset="0"/>
                <a:cs typeface="LATO BLACK" panose="020F0502020204030203" pitchFamily="34" charset="0"/>
              </a:rPr>
              <a:t>	</a:t>
            </a:r>
          </a:p>
        </p:txBody>
      </p:sp>
    </p:spTree>
    <p:extLst>
      <p:ext uri="{BB962C8B-B14F-4D97-AF65-F5344CB8AC3E}">
        <p14:creationId xmlns:p14="http://schemas.microsoft.com/office/powerpoint/2010/main" val="204549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5D70-4CBD-AA02-5ECB-D41E88E86F01}"/>
              </a:ext>
            </a:extLst>
          </p:cNvPr>
          <p:cNvSpPr>
            <a:spLocks noGrp="1"/>
          </p:cNvSpPr>
          <p:nvPr>
            <p:ph type="title"/>
          </p:nvPr>
        </p:nvSpPr>
        <p:spPr>
          <a:xfrm>
            <a:off x="945666" y="125412"/>
            <a:ext cx="10036759" cy="863600"/>
          </a:xfrm>
        </p:spPr>
        <p:txBody>
          <a:bodyPr/>
          <a:lstStyle/>
          <a:p>
            <a:pPr algn="ctr"/>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Transform Data</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 Placeholder 3">
            <a:extLst>
              <a:ext uri="{FF2B5EF4-FFF2-40B4-BE49-F238E27FC236}">
                <a16:creationId xmlns:a16="http://schemas.microsoft.com/office/drawing/2014/main" id="{B2102B47-BF70-EDA4-E65F-FD794637F72D}"/>
              </a:ext>
            </a:extLst>
          </p:cNvPr>
          <p:cNvSpPr>
            <a:spLocks noGrp="1"/>
          </p:cNvSpPr>
          <p:nvPr>
            <p:ph type="body" sz="half" idx="2"/>
          </p:nvPr>
        </p:nvSpPr>
        <p:spPr>
          <a:xfrm>
            <a:off x="490888" y="3402244"/>
            <a:ext cx="3932237" cy="2716731"/>
          </a:xfrm>
        </p:spPr>
        <p:txBody>
          <a:bodyPr/>
          <a:lstStyle/>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Query Editor:</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Power BI's Query Editor provides a visual interface to clean and shape data.</a:t>
            </a: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Filter, merge, transform, and pivot data for analysis.</a:t>
            </a:r>
          </a:p>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Applied Steps:</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Each transformation in Query Editor is recorded as an applied step.</a:t>
            </a: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Easily modify or undo steps to refine your data.</a:t>
            </a:r>
          </a:p>
          <a:p>
            <a:endParaRPr lang="en-IN" dirty="0"/>
          </a:p>
        </p:txBody>
      </p:sp>
      <p:pic>
        <p:nvPicPr>
          <p:cNvPr id="8" name="Content Placeholder 7">
            <a:extLst>
              <a:ext uri="{FF2B5EF4-FFF2-40B4-BE49-F238E27FC236}">
                <a16:creationId xmlns:a16="http://schemas.microsoft.com/office/drawing/2014/main" id="{76B94F89-D4EA-424B-BD71-4B3C52A8B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2212" y="1320800"/>
            <a:ext cx="6350000" cy="4808245"/>
          </a:xfrm>
        </p:spPr>
      </p:pic>
      <p:sp>
        <p:nvSpPr>
          <p:cNvPr id="9" name="TextBox 8">
            <a:extLst>
              <a:ext uri="{FF2B5EF4-FFF2-40B4-BE49-F238E27FC236}">
                <a16:creationId xmlns:a16="http://schemas.microsoft.com/office/drawing/2014/main" id="{958E4DE1-1019-423C-B7F0-4B037B1B8531}"/>
              </a:ext>
            </a:extLst>
          </p:cNvPr>
          <p:cNvSpPr txBox="1"/>
          <p:nvPr/>
        </p:nvSpPr>
        <p:spPr>
          <a:xfrm>
            <a:off x="288757" y="777423"/>
            <a:ext cx="3801979" cy="2276008"/>
          </a:xfrm>
          <a:prstGeom prst="rect">
            <a:avLst/>
          </a:prstGeom>
          <a:noFill/>
        </p:spPr>
        <p:txBody>
          <a:bodyPr wrap="square" rtlCol="0">
            <a:spAutoFit/>
          </a:bodyPr>
          <a:lstStyle/>
          <a:p>
            <a:pPr algn="ctr">
              <a:lnSpc>
                <a:spcPct val="250000"/>
              </a:lnSpc>
            </a:pPr>
            <a:r>
              <a:rPr lang="en-US" sz="2000" b="1" dirty="0"/>
              <a:t>Data View  </a:t>
            </a:r>
          </a:p>
          <a:p>
            <a:pPr algn="ctr">
              <a:lnSpc>
                <a:spcPct val="250000"/>
              </a:lnSpc>
            </a:pPr>
            <a:r>
              <a:rPr lang="en-US" sz="2000" b="1" dirty="0"/>
              <a:t>Home Ribbon </a:t>
            </a:r>
          </a:p>
          <a:p>
            <a:pPr algn="ctr">
              <a:lnSpc>
                <a:spcPct val="250000"/>
              </a:lnSpc>
            </a:pPr>
            <a:r>
              <a:rPr lang="en-US" sz="2000" b="1" dirty="0"/>
              <a:t>Transform Data     </a:t>
            </a:r>
          </a:p>
        </p:txBody>
      </p:sp>
      <p:sp>
        <p:nvSpPr>
          <p:cNvPr id="11" name="Arrow: Down 10">
            <a:extLst>
              <a:ext uri="{FF2B5EF4-FFF2-40B4-BE49-F238E27FC236}">
                <a16:creationId xmlns:a16="http://schemas.microsoft.com/office/drawing/2014/main" id="{053F266B-9971-46B6-B5DB-B538B5E67C89}"/>
              </a:ext>
            </a:extLst>
          </p:cNvPr>
          <p:cNvSpPr/>
          <p:nvPr/>
        </p:nvSpPr>
        <p:spPr>
          <a:xfrm>
            <a:off x="2093493" y="1511317"/>
            <a:ext cx="192506" cy="385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E73EA87-5F93-4E07-A6E5-D0CCCCF93B4E}"/>
              </a:ext>
            </a:extLst>
          </p:cNvPr>
          <p:cNvSpPr/>
          <p:nvPr/>
        </p:nvSpPr>
        <p:spPr>
          <a:xfrm>
            <a:off x="2093493" y="2282374"/>
            <a:ext cx="192506" cy="385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584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481F-0BB9-F84C-63C5-7D31CBC7BAFD}"/>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Conclusion</a:t>
            </a:r>
            <a:r>
              <a:rPr lang="en-IN" b="0"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 </a:t>
            </a:r>
            <a:br>
              <a:rPr lang="en-IN" dirty="0">
                <a:solidFill>
                  <a:srgbClr val="C00000"/>
                </a:solidFill>
              </a:rPr>
            </a:br>
            <a:endParaRPr lang="en-IN" dirty="0">
              <a:solidFill>
                <a:srgbClr val="C00000"/>
              </a:solidFill>
            </a:endParaRPr>
          </a:p>
        </p:txBody>
      </p:sp>
      <p:sp>
        <p:nvSpPr>
          <p:cNvPr id="3" name="Content Placeholder 2">
            <a:extLst>
              <a:ext uri="{FF2B5EF4-FFF2-40B4-BE49-F238E27FC236}">
                <a16:creationId xmlns:a16="http://schemas.microsoft.com/office/drawing/2014/main" id="{E9C0C839-1D98-BB1B-2CBC-208297591F95}"/>
              </a:ext>
            </a:extLst>
          </p:cNvPr>
          <p:cNvSpPr>
            <a:spLocks noGrp="1"/>
          </p:cNvSpPr>
          <p:nvPr>
            <p:ph idx="1"/>
          </p:nvPr>
        </p:nvSpPr>
        <p:spPr/>
        <p:txBody>
          <a:bodyPr/>
          <a:lstStyle/>
          <a:p>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Connecting data sources in Power BI is a fundamental step that empowers you to unlock insights from diverse datasets. Whether it's a local file, a cloud-based service, or a database, Power BI's intuitive interface and powerful features enable you to seamlessly connect, transform, and visualize data for informed decision-making.</a:t>
            </a:r>
            <a:endParaRPr lang="en-IN"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53111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8B41-942E-CB8C-5D2C-11696213D67A}"/>
              </a:ext>
            </a:extLst>
          </p:cNvPr>
          <p:cNvSpPr>
            <a:spLocks noGrp="1"/>
          </p:cNvSpPr>
          <p:nvPr>
            <p:ph type="title"/>
          </p:nvPr>
        </p:nvSpPr>
        <p:spPr/>
        <p:txBody>
          <a:bodyPr/>
          <a:lstStyle/>
          <a:p>
            <a:r>
              <a:rPr lang="en-IN" b="1" i="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Creating Basic Visualizations</a:t>
            </a:r>
            <a:endParaRPr lang="en-IN"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E74566E1-03D2-7436-5B41-C661CD9322D1}"/>
              </a:ext>
            </a:extLst>
          </p:cNvPr>
          <p:cNvSpPr>
            <a:spLocks noGrp="1"/>
          </p:cNvSpPr>
          <p:nvPr>
            <p:ph idx="1"/>
          </p:nvPr>
        </p:nvSpPr>
        <p:spPr>
          <a:xfrm>
            <a:off x="927847" y="1969060"/>
            <a:ext cx="6225988" cy="4055222"/>
          </a:xfrm>
        </p:spPr>
        <p:txBody>
          <a:bodyPr/>
          <a:lstStyle/>
          <a:p>
            <a:r>
              <a:rPr lang="en-US" dirty="0">
                <a:latin typeface="Lato Black" panose="020F0502020204030203" pitchFamily="34" charset="0"/>
                <a:ea typeface="Lato Black" panose="020F0502020204030203" pitchFamily="34" charset="0"/>
                <a:cs typeface="Lato Black" panose="020F0502020204030203" pitchFamily="34" charset="0"/>
              </a:rPr>
              <a:t>Bar charts</a:t>
            </a:r>
          </a:p>
          <a:p>
            <a:r>
              <a:rPr lang="en-US" dirty="0">
                <a:latin typeface="Lato Black" panose="020F0502020204030203" pitchFamily="34" charset="0"/>
                <a:ea typeface="Lato Black" panose="020F0502020204030203" pitchFamily="34" charset="0"/>
                <a:cs typeface="Lato Black" panose="020F0502020204030203" pitchFamily="34" charset="0"/>
              </a:rPr>
              <a:t>Column Charts</a:t>
            </a:r>
          </a:p>
          <a:p>
            <a:r>
              <a:rPr lang="en-US" dirty="0">
                <a:latin typeface="Lato Black" panose="020F0502020204030203" pitchFamily="34" charset="0"/>
                <a:ea typeface="Lato Black" panose="020F0502020204030203" pitchFamily="34" charset="0"/>
                <a:cs typeface="Lato Black" panose="020F0502020204030203" pitchFamily="34" charset="0"/>
              </a:rPr>
              <a:t>Line charts</a:t>
            </a:r>
          </a:p>
          <a:p>
            <a:r>
              <a:rPr lang="en-US" dirty="0">
                <a:latin typeface="Lato Black" panose="020F0502020204030203" pitchFamily="34" charset="0"/>
                <a:ea typeface="Lato Black" panose="020F0502020204030203" pitchFamily="34" charset="0"/>
                <a:cs typeface="Lato Black" panose="020F0502020204030203" pitchFamily="34" charset="0"/>
              </a:rPr>
              <a:t>Pie charts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9522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1374-88B5-5D20-2AEC-A45ADDE6F71C}"/>
              </a:ext>
            </a:extLst>
          </p:cNvPr>
          <p:cNvSpPr>
            <a:spLocks noGrp="1"/>
          </p:cNvSpPr>
          <p:nvPr>
            <p:ph type="title"/>
          </p:nvPr>
        </p:nvSpPr>
        <p:spPr>
          <a:xfrm>
            <a:off x="642657" y="108229"/>
            <a:ext cx="3409390" cy="856129"/>
          </a:xfrm>
        </p:spPr>
        <p:txBody>
          <a:bodyPr/>
          <a:lstStyle/>
          <a:p>
            <a:r>
              <a:rPr lang="en-IN" dirty="0">
                <a:solidFill>
                  <a:srgbClr val="FF0000"/>
                </a:solidFill>
                <a:latin typeface="Lato Black" panose="020F0502020204030203" pitchFamily="34" charset="0"/>
                <a:ea typeface="Lato Black" panose="020F0502020204030203" pitchFamily="34" charset="0"/>
                <a:cs typeface="Lato Black" panose="020F0502020204030203" pitchFamily="34" charset="0"/>
              </a:rPr>
              <a:t>Bar Chart</a:t>
            </a:r>
          </a:p>
        </p:txBody>
      </p:sp>
      <p:sp>
        <p:nvSpPr>
          <p:cNvPr id="4" name="Text Placeholder 3">
            <a:extLst>
              <a:ext uri="{FF2B5EF4-FFF2-40B4-BE49-F238E27FC236}">
                <a16:creationId xmlns:a16="http://schemas.microsoft.com/office/drawing/2014/main" id="{523BC259-91A8-63A7-A19E-B3AFE6530ED4}"/>
              </a:ext>
            </a:extLst>
          </p:cNvPr>
          <p:cNvSpPr>
            <a:spLocks noGrp="1"/>
          </p:cNvSpPr>
          <p:nvPr>
            <p:ph type="body" sz="half" idx="2"/>
          </p:nvPr>
        </p:nvSpPr>
        <p:spPr>
          <a:xfrm>
            <a:off x="89647" y="1232647"/>
            <a:ext cx="3236260" cy="1214718"/>
          </a:xfrm>
        </p:spPr>
        <p:txBody>
          <a:bodyPr/>
          <a:lstStyle/>
          <a:p>
            <a:pPr marL="742950" lvl="1" indent="-285750"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X- axis - Drag a categorical field </a:t>
            </a:r>
          </a:p>
          <a:p>
            <a:pPr marL="742950" lvl="1" indent="-285750"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Y- axis - Drag a numerical field </a:t>
            </a:r>
          </a:p>
          <a:p>
            <a:endParaRPr lang="en-IN" dirty="0"/>
          </a:p>
        </p:txBody>
      </p:sp>
      <p:grpSp>
        <p:nvGrpSpPr>
          <p:cNvPr id="10" name="Group 9">
            <a:extLst>
              <a:ext uri="{FF2B5EF4-FFF2-40B4-BE49-F238E27FC236}">
                <a16:creationId xmlns:a16="http://schemas.microsoft.com/office/drawing/2014/main" id="{B5346C4C-3BB2-B6FB-9573-781A8047A6E9}"/>
              </a:ext>
            </a:extLst>
          </p:cNvPr>
          <p:cNvGrpSpPr/>
          <p:nvPr/>
        </p:nvGrpSpPr>
        <p:grpSpPr>
          <a:xfrm>
            <a:off x="4052047" y="964358"/>
            <a:ext cx="7646894" cy="4904629"/>
            <a:chOff x="1120588" y="143329"/>
            <a:chExt cx="8796769" cy="6050196"/>
          </a:xfrm>
        </p:grpSpPr>
        <p:pic>
          <p:nvPicPr>
            <p:cNvPr id="6" name="Picture 5">
              <a:extLst>
                <a:ext uri="{FF2B5EF4-FFF2-40B4-BE49-F238E27FC236}">
                  <a16:creationId xmlns:a16="http://schemas.microsoft.com/office/drawing/2014/main" id="{98058601-4903-8529-1322-71CC0805E706}"/>
                </a:ext>
              </a:extLst>
            </p:cNvPr>
            <p:cNvPicPr>
              <a:picLocks noChangeAspect="1"/>
            </p:cNvPicPr>
            <p:nvPr/>
          </p:nvPicPr>
          <p:blipFill>
            <a:blip r:embed="rId2"/>
            <a:stretch>
              <a:fillRect/>
            </a:stretch>
          </p:blipFill>
          <p:spPr>
            <a:xfrm>
              <a:off x="1120588" y="143329"/>
              <a:ext cx="8796769" cy="6050196"/>
            </a:xfrm>
            <a:prstGeom prst="rect">
              <a:avLst/>
            </a:prstGeom>
          </p:spPr>
        </p:pic>
        <p:sp>
          <p:nvSpPr>
            <p:cNvPr id="9" name="Rectangle 8">
              <a:extLst>
                <a:ext uri="{FF2B5EF4-FFF2-40B4-BE49-F238E27FC236}">
                  <a16:creationId xmlns:a16="http://schemas.microsoft.com/office/drawing/2014/main" id="{12F39A17-B4FD-EADD-2020-C28AB1D4B325}"/>
                </a:ext>
              </a:extLst>
            </p:cNvPr>
            <p:cNvSpPr/>
            <p:nvPr/>
          </p:nvSpPr>
          <p:spPr>
            <a:xfrm>
              <a:off x="8095129" y="3191435"/>
              <a:ext cx="1748118" cy="13178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8556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C0B8-E18E-286C-5090-1F99FB04533B}"/>
              </a:ext>
            </a:extLst>
          </p:cNvPr>
          <p:cNvSpPr>
            <a:spLocks noGrp="1"/>
          </p:cNvSpPr>
          <p:nvPr>
            <p:ph type="title"/>
          </p:nvPr>
        </p:nvSpPr>
        <p:spPr/>
        <p:txBody>
          <a:bodyPr/>
          <a:lstStyle/>
          <a:p>
            <a:r>
              <a:rPr lang="en-US" b="1" dirty="0">
                <a:solidFill>
                  <a:srgbClr val="FF0000"/>
                </a:solidFill>
                <a:latin typeface="Arial Black" panose="020B0A04020102020204" pitchFamily="34" charset="0"/>
              </a:rPr>
              <a:t>Variations of Bar Chart</a:t>
            </a:r>
            <a:endParaRPr lang="en-IN" b="1"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D8331F3-FF58-96B9-BC5E-174BA8F696EE}"/>
              </a:ext>
            </a:extLst>
          </p:cNvPr>
          <p:cNvSpPr>
            <a:spLocks noGrp="1"/>
          </p:cNvSpPr>
          <p:nvPr>
            <p:ph sz="half" idx="1"/>
          </p:nvPr>
        </p:nvSpPr>
        <p:spPr>
          <a:xfrm>
            <a:off x="647047" y="1825625"/>
            <a:ext cx="5372753" cy="439551"/>
          </a:xfrm>
        </p:spPr>
        <p:txBody>
          <a:bodyPr>
            <a:normAutofit/>
          </a:bodyPr>
          <a:lstStyle/>
          <a:p>
            <a:r>
              <a:rPr lang="en-US" sz="2400" b="1" dirty="0"/>
              <a:t>Clustered bar chart</a:t>
            </a:r>
            <a:endParaRPr lang="en-IN" sz="2400" b="1" dirty="0"/>
          </a:p>
        </p:txBody>
      </p:sp>
      <p:sp>
        <p:nvSpPr>
          <p:cNvPr id="4" name="Text Placeholder 3">
            <a:extLst>
              <a:ext uri="{FF2B5EF4-FFF2-40B4-BE49-F238E27FC236}">
                <a16:creationId xmlns:a16="http://schemas.microsoft.com/office/drawing/2014/main" id="{2FFB2C58-8781-A8EC-6534-8AF29763391F}"/>
              </a:ext>
            </a:extLst>
          </p:cNvPr>
          <p:cNvSpPr>
            <a:spLocks noGrp="1"/>
          </p:cNvSpPr>
          <p:nvPr>
            <p:ph sz="half" idx="2"/>
          </p:nvPr>
        </p:nvSpPr>
        <p:spPr/>
        <p:txBody>
          <a:bodyPr>
            <a:normAutofit/>
          </a:bodyPr>
          <a:lstStyle/>
          <a:p>
            <a:r>
              <a:rPr lang="en-US" sz="2400" b="1" dirty="0"/>
              <a:t>Stacked bar chart</a:t>
            </a:r>
          </a:p>
        </p:txBody>
      </p:sp>
      <p:cxnSp>
        <p:nvCxnSpPr>
          <p:cNvPr id="14" name="Straight Connector 13">
            <a:extLst>
              <a:ext uri="{FF2B5EF4-FFF2-40B4-BE49-F238E27FC236}">
                <a16:creationId xmlns:a16="http://schemas.microsoft.com/office/drawing/2014/main" id="{65B62F77-96B0-3920-4705-ED3CB0263AA5}"/>
              </a:ext>
            </a:extLst>
          </p:cNvPr>
          <p:cNvCxnSpPr>
            <a:stCxn id="10" idx="1"/>
            <a:endCxn id="10" idx="3"/>
          </p:cNvCxnSpPr>
          <p:nvPr/>
        </p:nvCxnSpPr>
        <p:spPr>
          <a:xfrm>
            <a:off x="953660" y="4296413"/>
            <a:ext cx="771646" cy="0"/>
          </a:xfrm>
          <a:prstGeom prst="line">
            <a:avLst/>
          </a:prstGeom>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9908B6DE-E7FE-4DE0-710C-102A6D8C82E1}"/>
              </a:ext>
            </a:extLst>
          </p:cNvPr>
          <p:cNvPicPr>
            <a:picLocks noChangeAspect="1"/>
          </p:cNvPicPr>
          <p:nvPr/>
        </p:nvPicPr>
        <p:blipFill>
          <a:blip r:embed="rId2"/>
          <a:stretch>
            <a:fillRect/>
          </a:stretch>
        </p:blipFill>
        <p:spPr>
          <a:xfrm>
            <a:off x="6210953" y="2265176"/>
            <a:ext cx="4935071" cy="4046724"/>
          </a:xfrm>
          <a:prstGeom prst="rect">
            <a:avLst/>
          </a:prstGeom>
        </p:spPr>
      </p:pic>
      <p:grpSp>
        <p:nvGrpSpPr>
          <p:cNvPr id="11" name="Group 10">
            <a:extLst>
              <a:ext uri="{FF2B5EF4-FFF2-40B4-BE49-F238E27FC236}">
                <a16:creationId xmlns:a16="http://schemas.microsoft.com/office/drawing/2014/main" id="{9AEC334C-1704-EF63-259F-8BED7B8F2673}"/>
              </a:ext>
            </a:extLst>
          </p:cNvPr>
          <p:cNvGrpSpPr/>
          <p:nvPr/>
        </p:nvGrpSpPr>
        <p:grpSpPr>
          <a:xfrm>
            <a:off x="647047" y="2265176"/>
            <a:ext cx="5181600" cy="3911787"/>
            <a:chOff x="647047" y="2265176"/>
            <a:chExt cx="5181600" cy="3911787"/>
          </a:xfrm>
        </p:grpSpPr>
        <p:grpSp>
          <p:nvGrpSpPr>
            <p:cNvPr id="17" name="Group 16">
              <a:extLst>
                <a:ext uri="{FF2B5EF4-FFF2-40B4-BE49-F238E27FC236}">
                  <a16:creationId xmlns:a16="http://schemas.microsoft.com/office/drawing/2014/main" id="{E5BF5D40-0070-9F93-7490-C54EB6FAA127}"/>
                </a:ext>
              </a:extLst>
            </p:cNvPr>
            <p:cNvGrpSpPr/>
            <p:nvPr/>
          </p:nvGrpSpPr>
          <p:grpSpPr>
            <a:xfrm>
              <a:off x="647047" y="2265176"/>
              <a:ext cx="5181600" cy="3911787"/>
              <a:chOff x="1149502" y="996950"/>
              <a:chExt cx="5116827" cy="5685013"/>
            </a:xfrm>
          </p:grpSpPr>
          <p:pic>
            <p:nvPicPr>
              <p:cNvPr id="8" name="Picture 7">
                <a:extLst>
                  <a:ext uri="{FF2B5EF4-FFF2-40B4-BE49-F238E27FC236}">
                    <a16:creationId xmlns:a16="http://schemas.microsoft.com/office/drawing/2014/main" id="{9E2E1245-4D5C-B228-26FD-ED1284B403FF}"/>
                  </a:ext>
                </a:extLst>
              </p:cNvPr>
              <p:cNvPicPr>
                <a:picLocks noChangeAspect="1"/>
              </p:cNvPicPr>
              <p:nvPr/>
            </p:nvPicPr>
            <p:blipFill>
              <a:blip r:embed="rId3"/>
              <a:stretch>
                <a:fillRect/>
              </a:stretch>
            </p:blipFill>
            <p:spPr>
              <a:xfrm>
                <a:off x="1149502" y="996950"/>
                <a:ext cx="5105842" cy="5685013"/>
              </a:xfrm>
              <a:prstGeom prst="rect">
                <a:avLst/>
              </a:prstGeom>
            </p:spPr>
          </p:pic>
          <p:sp>
            <p:nvSpPr>
              <p:cNvPr id="9" name="Rectangle 8">
                <a:extLst>
                  <a:ext uri="{FF2B5EF4-FFF2-40B4-BE49-F238E27FC236}">
                    <a16:creationId xmlns:a16="http://schemas.microsoft.com/office/drawing/2014/main" id="{1047A398-7A52-0617-4022-76CF4FCB9867}"/>
                  </a:ext>
                </a:extLst>
              </p:cNvPr>
              <p:cNvSpPr/>
              <p:nvPr/>
            </p:nvSpPr>
            <p:spPr>
              <a:xfrm>
                <a:off x="4554071" y="3963194"/>
                <a:ext cx="1712258" cy="17025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0716CB4-2F92-056E-296A-CB58377FBF9F}"/>
                  </a:ext>
                </a:extLst>
              </p:cNvPr>
              <p:cNvSpPr/>
              <p:nvPr/>
            </p:nvSpPr>
            <p:spPr>
              <a:xfrm>
                <a:off x="1452282" y="1640541"/>
                <a:ext cx="762000" cy="46168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07E889A0-48C8-CA14-695F-5992F025087B}"/>
                  </a:ext>
                </a:extLst>
              </p:cNvPr>
              <p:cNvCxnSpPr/>
              <p:nvPr/>
            </p:nvCxnSpPr>
            <p:spPr>
              <a:xfrm>
                <a:off x="1443318" y="2752165"/>
                <a:ext cx="7799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B9B8274B-57E3-5DCB-2CE8-12A762C30E43}"/>
                  </a:ext>
                </a:extLst>
              </p:cNvPr>
              <p:cNvCxnSpPr/>
              <p:nvPr/>
            </p:nvCxnSpPr>
            <p:spPr>
              <a:xfrm flipH="1">
                <a:off x="1452282" y="5038165"/>
                <a:ext cx="762000" cy="0"/>
              </a:xfrm>
              <a:prstGeom prst="line">
                <a:avLst/>
              </a:prstGeom>
            </p:spPr>
            <p:style>
              <a:lnRef idx="1">
                <a:schemeClr val="accent2"/>
              </a:lnRef>
              <a:fillRef idx="0">
                <a:schemeClr val="accent2"/>
              </a:fillRef>
              <a:effectRef idx="0">
                <a:schemeClr val="accent2"/>
              </a:effectRef>
              <a:fontRef idx="minor">
                <a:schemeClr val="tx1"/>
              </a:fontRef>
            </p:style>
          </p:cxnSp>
        </p:grpSp>
        <p:cxnSp>
          <p:nvCxnSpPr>
            <p:cNvPr id="6" name="Straight Connector 5">
              <a:extLst>
                <a:ext uri="{FF2B5EF4-FFF2-40B4-BE49-F238E27FC236}">
                  <a16:creationId xmlns:a16="http://schemas.microsoft.com/office/drawing/2014/main" id="{4604EF8C-F2FB-308E-A22F-B4387472EC25}"/>
                </a:ext>
              </a:extLst>
            </p:cNvPr>
            <p:cNvCxnSpPr>
              <a:cxnSpLocks/>
            </p:cNvCxnSpPr>
            <p:nvPr/>
          </p:nvCxnSpPr>
          <p:spPr>
            <a:xfrm flipH="1" flipV="1">
              <a:off x="950260" y="4258235"/>
              <a:ext cx="771646" cy="1"/>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3134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1CEB3A-F5DC-FBDC-025F-7D24D9B87ECB}"/>
              </a:ext>
            </a:extLst>
          </p:cNvPr>
          <p:cNvSpPr>
            <a:spLocks noGrp="1"/>
          </p:cNvSpPr>
          <p:nvPr>
            <p:ph type="title"/>
          </p:nvPr>
        </p:nvSpPr>
        <p:spPr/>
        <p:txBody>
          <a:bodyPr/>
          <a:lstStyle/>
          <a:p>
            <a:r>
              <a:rPr lang="en-US" b="1" dirty="0">
                <a:solidFill>
                  <a:srgbClr val="FF0000"/>
                </a:solidFill>
                <a:latin typeface="Arial Black" panose="020B0A04020102020204" pitchFamily="34" charset="0"/>
              </a:rPr>
              <a:t>Column chart</a:t>
            </a:r>
            <a:endParaRPr lang="en-IN" b="1" dirty="0">
              <a:solidFill>
                <a:srgbClr val="FF0000"/>
              </a:solidFill>
              <a:latin typeface="Arial Black" panose="020B0A04020102020204" pitchFamily="34" charset="0"/>
            </a:endParaRPr>
          </a:p>
        </p:txBody>
      </p:sp>
      <p:sp>
        <p:nvSpPr>
          <p:cNvPr id="7" name="Text Placeholder 6">
            <a:extLst>
              <a:ext uri="{FF2B5EF4-FFF2-40B4-BE49-F238E27FC236}">
                <a16:creationId xmlns:a16="http://schemas.microsoft.com/office/drawing/2014/main" id="{5CA9914A-5ADD-0764-9AEF-BC0F73C3E346}"/>
              </a:ext>
            </a:extLst>
          </p:cNvPr>
          <p:cNvSpPr>
            <a:spLocks noGrp="1"/>
          </p:cNvSpPr>
          <p:nvPr>
            <p:ph type="body" sz="half" idx="2"/>
          </p:nvPr>
        </p:nvSpPr>
        <p:spPr/>
        <p:txBody>
          <a:bodyPr/>
          <a:lstStyle/>
          <a:p>
            <a:r>
              <a:rPr lang="en-US" dirty="0"/>
              <a:t>X-axis : categorical Field</a:t>
            </a:r>
          </a:p>
          <a:p>
            <a:r>
              <a:rPr lang="en-US" dirty="0"/>
              <a:t>Y-axis : Numerical Field</a:t>
            </a:r>
            <a:endParaRPr lang="en-IN" dirty="0"/>
          </a:p>
        </p:txBody>
      </p:sp>
      <p:grpSp>
        <p:nvGrpSpPr>
          <p:cNvPr id="15" name="Group 14">
            <a:extLst>
              <a:ext uri="{FF2B5EF4-FFF2-40B4-BE49-F238E27FC236}">
                <a16:creationId xmlns:a16="http://schemas.microsoft.com/office/drawing/2014/main" id="{13523299-6B76-6A05-C094-AE9CD96D3078}"/>
              </a:ext>
            </a:extLst>
          </p:cNvPr>
          <p:cNvGrpSpPr/>
          <p:nvPr/>
        </p:nvGrpSpPr>
        <p:grpSpPr>
          <a:xfrm>
            <a:off x="4557108" y="1771218"/>
            <a:ext cx="7506350" cy="4785775"/>
            <a:chOff x="4557108" y="1771218"/>
            <a:chExt cx="7506350" cy="4785775"/>
          </a:xfrm>
        </p:grpSpPr>
        <p:pic>
          <p:nvPicPr>
            <p:cNvPr id="13" name="Picture 12">
              <a:extLst>
                <a:ext uri="{FF2B5EF4-FFF2-40B4-BE49-F238E27FC236}">
                  <a16:creationId xmlns:a16="http://schemas.microsoft.com/office/drawing/2014/main" id="{9AD8599D-CE4B-0C9F-CD18-67F7706AFECE}"/>
                </a:ext>
              </a:extLst>
            </p:cNvPr>
            <p:cNvPicPr>
              <a:picLocks noChangeAspect="1"/>
            </p:cNvPicPr>
            <p:nvPr/>
          </p:nvPicPr>
          <p:blipFill>
            <a:blip r:embed="rId2"/>
            <a:stretch>
              <a:fillRect/>
            </a:stretch>
          </p:blipFill>
          <p:spPr>
            <a:xfrm>
              <a:off x="4557108" y="1771218"/>
              <a:ext cx="7506350" cy="4785775"/>
            </a:xfrm>
            <a:prstGeom prst="rect">
              <a:avLst/>
            </a:prstGeom>
          </p:spPr>
        </p:pic>
        <p:sp>
          <p:nvSpPr>
            <p:cNvPr id="14" name="Rectangle 13">
              <a:extLst>
                <a:ext uri="{FF2B5EF4-FFF2-40B4-BE49-F238E27FC236}">
                  <a16:creationId xmlns:a16="http://schemas.microsoft.com/office/drawing/2014/main" id="{A37DA177-BB3F-9CFA-AE27-757EA6D5C8A6}"/>
                </a:ext>
              </a:extLst>
            </p:cNvPr>
            <p:cNvSpPr/>
            <p:nvPr/>
          </p:nvSpPr>
          <p:spPr>
            <a:xfrm>
              <a:off x="10363200" y="3854824"/>
              <a:ext cx="1700258" cy="13267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0107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599D3E-7A2F-B141-58B5-3B3B1C3EE1FE}"/>
              </a:ext>
            </a:extLst>
          </p:cNvPr>
          <p:cNvSpPr>
            <a:spLocks noGrp="1"/>
          </p:cNvSpPr>
          <p:nvPr>
            <p:ph type="title"/>
          </p:nvPr>
        </p:nvSpPr>
        <p:spPr>
          <a:xfrm>
            <a:off x="762000" y="114113"/>
            <a:ext cx="10515600" cy="1325563"/>
          </a:xfrm>
        </p:spPr>
        <p:txBody>
          <a:bodyPr anchor="b"/>
          <a:lstStyle/>
          <a:p>
            <a:r>
              <a:rPr lang="en-US" b="1" dirty="0">
                <a:solidFill>
                  <a:srgbClr val="FF0000"/>
                </a:solidFill>
                <a:latin typeface="Arial Black" panose="020B0A04020102020204" pitchFamily="34" charset="0"/>
              </a:rPr>
              <a:t>Variations of Column Chart</a:t>
            </a:r>
            <a:endParaRPr lang="en-IN" b="1" dirty="0">
              <a:solidFill>
                <a:srgbClr val="FF0000"/>
              </a:solidFill>
              <a:latin typeface="Arial Black" panose="020B0A04020102020204" pitchFamily="34" charset="0"/>
            </a:endParaRPr>
          </a:p>
        </p:txBody>
      </p:sp>
      <p:pic>
        <p:nvPicPr>
          <p:cNvPr id="15" name="Content Placeholder 14">
            <a:extLst>
              <a:ext uri="{FF2B5EF4-FFF2-40B4-BE49-F238E27FC236}">
                <a16:creationId xmlns:a16="http://schemas.microsoft.com/office/drawing/2014/main" id="{54FB4493-21DA-2769-C024-4BFE47187475}"/>
              </a:ext>
            </a:extLst>
          </p:cNvPr>
          <p:cNvPicPr>
            <a:picLocks noGrp="1" noChangeAspect="1"/>
          </p:cNvPicPr>
          <p:nvPr>
            <p:ph sz="half" idx="1"/>
          </p:nvPr>
        </p:nvPicPr>
        <p:blipFill>
          <a:blip r:embed="rId2"/>
          <a:stretch>
            <a:fillRect/>
          </a:stretch>
        </p:blipFill>
        <p:spPr>
          <a:xfrm>
            <a:off x="1010456" y="2085602"/>
            <a:ext cx="4890876" cy="4351338"/>
          </a:xfrm>
        </p:spPr>
      </p:pic>
      <p:pic>
        <p:nvPicPr>
          <p:cNvPr id="19" name="Content Placeholder 18">
            <a:extLst>
              <a:ext uri="{FF2B5EF4-FFF2-40B4-BE49-F238E27FC236}">
                <a16:creationId xmlns:a16="http://schemas.microsoft.com/office/drawing/2014/main" id="{4FB145C7-9529-FF07-1025-FE5C43B56EF7}"/>
              </a:ext>
            </a:extLst>
          </p:cNvPr>
          <p:cNvPicPr>
            <a:picLocks noGrp="1" noChangeAspect="1"/>
          </p:cNvPicPr>
          <p:nvPr>
            <p:ph sz="half" idx="2"/>
          </p:nvPr>
        </p:nvPicPr>
        <p:blipFill>
          <a:blip r:embed="rId3"/>
          <a:stretch>
            <a:fillRect/>
          </a:stretch>
        </p:blipFill>
        <p:spPr>
          <a:xfrm>
            <a:off x="6687562" y="2085602"/>
            <a:ext cx="4204664" cy="4351338"/>
          </a:xfrm>
        </p:spPr>
      </p:pic>
      <p:sp>
        <p:nvSpPr>
          <p:cNvPr id="20" name="TextBox 19">
            <a:extLst>
              <a:ext uri="{FF2B5EF4-FFF2-40B4-BE49-F238E27FC236}">
                <a16:creationId xmlns:a16="http://schemas.microsoft.com/office/drawing/2014/main" id="{8D4E97CC-0F85-857B-D30A-D06472CF8250}"/>
              </a:ext>
            </a:extLst>
          </p:cNvPr>
          <p:cNvSpPr txBox="1"/>
          <p:nvPr/>
        </p:nvSpPr>
        <p:spPr>
          <a:xfrm>
            <a:off x="1075765" y="1676400"/>
            <a:ext cx="48255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Clustered Column Chart</a:t>
            </a:r>
            <a:endParaRPr lang="en-IN" b="1" dirty="0"/>
          </a:p>
        </p:txBody>
      </p:sp>
      <p:sp>
        <p:nvSpPr>
          <p:cNvPr id="21" name="TextBox 20">
            <a:extLst>
              <a:ext uri="{FF2B5EF4-FFF2-40B4-BE49-F238E27FC236}">
                <a16:creationId xmlns:a16="http://schemas.microsoft.com/office/drawing/2014/main" id="{2D057DE8-822B-6773-24CC-95951A99650D}"/>
              </a:ext>
            </a:extLst>
          </p:cNvPr>
          <p:cNvSpPr txBox="1"/>
          <p:nvPr/>
        </p:nvSpPr>
        <p:spPr>
          <a:xfrm>
            <a:off x="6687562" y="1640542"/>
            <a:ext cx="420466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Stacked Column Chart</a:t>
            </a:r>
            <a:endParaRPr lang="en-IN" b="1" dirty="0"/>
          </a:p>
        </p:txBody>
      </p:sp>
    </p:spTree>
    <p:extLst>
      <p:ext uri="{BB962C8B-B14F-4D97-AF65-F5344CB8AC3E}">
        <p14:creationId xmlns:p14="http://schemas.microsoft.com/office/powerpoint/2010/main" val="268899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8435-A023-6B41-6915-1F0B52C157BC}"/>
              </a:ext>
            </a:extLst>
          </p:cNvPr>
          <p:cNvSpPr>
            <a:spLocks noGrp="1"/>
          </p:cNvSpPr>
          <p:nvPr>
            <p:ph type="title"/>
          </p:nvPr>
        </p:nvSpPr>
        <p:spPr/>
        <p:txBody>
          <a:bodyPr/>
          <a:lstStyle/>
          <a:p>
            <a:r>
              <a:rPr lang="en-IN" b="1" dirty="0">
                <a:solidFill>
                  <a:srgbClr val="FF0000"/>
                </a:solidFill>
                <a:effectLst/>
                <a:latin typeface="Arial Black" panose="020B0A04020102020204" pitchFamily="34" charset="0"/>
                <a:ea typeface="Lato Black" panose="020F0502020204030203" pitchFamily="34" charset="0"/>
                <a:cs typeface="Lato Black" panose="020F0502020204030203" pitchFamily="34" charset="0"/>
              </a:rPr>
              <a:t>Line Chart</a:t>
            </a:r>
            <a:endParaRPr lang="en-IN" b="1" dirty="0">
              <a:solidFill>
                <a:srgbClr val="FF0000"/>
              </a:solidFill>
              <a:latin typeface="Arial Black" panose="020B0A04020102020204" pitchFamily="34" charset="0"/>
              <a:ea typeface="Lato Black" panose="020F0502020204030203" pitchFamily="34" charset="0"/>
              <a:cs typeface="Lato Black" panose="020F0502020204030203" pitchFamily="34" charset="0"/>
            </a:endParaRPr>
          </a:p>
        </p:txBody>
      </p:sp>
      <p:sp>
        <p:nvSpPr>
          <p:cNvPr id="4" name="Text Placeholder 3">
            <a:extLst>
              <a:ext uri="{FF2B5EF4-FFF2-40B4-BE49-F238E27FC236}">
                <a16:creationId xmlns:a16="http://schemas.microsoft.com/office/drawing/2014/main" id="{EFE0CBDD-BDFF-F90F-D816-1D69C5E8CAD4}"/>
              </a:ext>
            </a:extLst>
          </p:cNvPr>
          <p:cNvSpPr>
            <a:spLocks noGrp="1"/>
          </p:cNvSpPr>
          <p:nvPr>
            <p:ph type="body" sz="half" idx="2"/>
          </p:nvPr>
        </p:nvSpPr>
        <p:spPr/>
        <p:txBody>
          <a:bodyPr>
            <a:normAutofit/>
          </a:bodyPr>
          <a:lstStyle/>
          <a:p>
            <a:r>
              <a:rPr lang="en-US"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rPr>
              <a:t>Choose a timeline-based or numerical dataset.</a:t>
            </a:r>
          </a:p>
          <a:p>
            <a:endParaRPr lang="en-US"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endParaRPr>
          </a:p>
          <a:p>
            <a:r>
              <a:rPr lang="en-US"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rPr>
              <a:t>X-Axis : timeline - based field</a:t>
            </a:r>
          </a:p>
          <a:p>
            <a:r>
              <a:rPr lang="en-US"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rPr>
              <a:t>Y- axis : numerical field.</a:t>
            </a:r>
          </a:p>
        </p:txBody>
      </p:sp>
      <p:pic>
        <p:nvPicPr>
          <p:cNvPr id="8" name="Content Placeholder 7">
            <a:extLst>
              <a:ext uri="{FF2B5EF4-FFF2-40B4-BE49-F238E27FC236}">
                <a16:creationId xmlns:a16="http://schemas.microsoft.com/office/drawing/2014/main" id="{7BF4B3B6-3785-8899-C323-89A5B8F01391}"/>
              </a:ext>
            </a:extLst>
          </p:cNvPr>
          <p:cNvPicPr>
            <a:picLocks noGrp="1" noChangeAspect="1"/>
          </p:cNvPicPr>
          <p:nvPr>
            <p:ph idx="1"/>
          </p:nvPr>
        </p:nvPicPr>
        <p:blipFill>
          <a:blip r:embed="rId2"/>
          <a:stretch>
            <a:fillRect/>
          </a:stretch>
        </p:blipFill>
        <p:spPr>
          <a:xfrm>
            <a:off x="4976999" y="1850478"/>
            <a:ext cx="6950696" cy="3811588"/>
          </a:xfrm>
        </p:spPr>
      </p:pic>
    </p:spTree>
    <p:extLst>
      <p:ext uri="{BB962C8B-B14F-4D97-AF65-F5344CB8AC3E}">
        <p14:creationId xmlns:p14="http://schemas.microsoft.com/office/powerpoint/2010/main" val="97026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F5B9-03C0-56D9-8979-6BDFFCB03ED9}"/>
              </a:ext>
            </a:extLst>
          </p:cNvPr>
          <p:cNvSpPr>
            <a:spLocks noGrp="1"/>
          </p:cNvSpPr>
          <p:nvPr>
            <p:ph type="title"/>
          </p:nvPr>
        </p:nvSpPr>
        <p:spPr>
          <a:xfrm>
            <a:off x="839789" y="356737"/>
            <a:ext cx="3932237" cy="605508"/>
          </a:xfrm>
        </p:spPr>
        <p:txBody>
          <a:bodyPr/>
          <a:lstStyle/>
          <a:p>
            <a:r>
              <a:rPr lang="en-IN" b="1" dirty="0">
                <a:solidFill>
                  <a:srgbClr val="FF0000"/>
                </a:solidFill>
                <a:effectLst/>
                <a:latin typeface="Arial Black" panose="020B0A04020102020204" pitchFamily="34" charset="0"/>
                <a:ea typeface="Lato Black" panose="020F0502020204030203" pitchFamily="34" charset="0"/>
                <a:cs typeface="Lato Black" panose="020F0502020204030203" pitchFamily="34" charset="0"/>
              </a:rPr>
              <a:t>Pie Chart &amp; Do</a:t>
            </a:r>
            <a:endParaRPr lang="en-IN" b="1" dirty="0">
              <a:solidFill>
                <a:srgbClr val="FF0000"/>
              </a:solidFill>
              <a:latin typeface="Arial Black" panose="020B0A04020102020204" pitchFamily="34" charset="0"/>
              <a:ea typeface="Lato Black" panose="020F0502020204030203" pitchFamily="34" charset="0"/>
              <a:cs typeface="Lato Black" panose="020F0502020204030203" pitchFamily="34" charset="0"/>
            </a:endParaRPr>
          </a:p>
        </p:txBody>
      </p:sp>
      <p:sp>
        <p:nvSpPr>
          <p:cNvPr id="4" name="Text Placeholder 3">
            <a:extLst>
              <a:ext uri="{FF2B5EF4-FFF2-40B4-BE49-F238E27FC236}">
                <a16:creationId xmlns:a16="http://schemas.microsoft.com/office/drawing/2014/main" id="{8EA05F85-B86A-AE15-256E-D0B8178896C8}"/>
              </a:ext>
            </a:extLst>
          </p:cNvPr>
          <p:cNvSpPr>
            <a:spLocks noGrp="1"/>
          </p:cNvSpPr>
          <p:nvPr>
            <p:ph type="body" sz="half" idx="2"/>
          </p:nvPr>
        </p:nvSpPr>
        <p:spPr>
          <a:xfrm>
            <a:off x="7510965" y="656957"/>
            <a:ext cx="3537146" cy="1536862"/>
          </a:xfrm>
        </p:spPr>
        <p:txBody>
          <a:bodyPr>
            <a:normAutofit/>
          </a:bodyPr>
          <a:lstStyle/>
          <a:p>
            <a:r>
              <a:rPr lang="en-US" dirty="0">
                <a:latin typeface="Lato Black" panose="020F0502020204030203" pitchFamily="34" charset="0"/>
                <a:ea typeface="Lato Black" panose="020F0502020204030203" pitchFamily="34" charset="0"/>
                <a:cs typeface="Lato Black" panose="020F0502020204030203" pitchFamily="34" charset="0"/>
              </a:rPr>
              <a:t>Pick a categorical dataset</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Arial" panose="020B0604020202020204" pitchFamily="34" charset="0"/>
              <a:buChar char="•"/>
            </a:pPr>
            <a:r>
              <a:rPr lang="en-US" dirty="0">
                <a:latin typeface="Lato Black" panose="020F0502020204030203" pitchFamily="34" charset="0"/>
                <a:ea typeface="Lato Black" panose="020F0502020204030203" pitchFamily="34" charset="0"/>
                <a:cs typeface="Lato Black" panose="020F0502020204030203" pitchFamily="34" charset="0"/>
              </a:rPr>
              <a:t>Legend - Categorical field</a:t>
            </a:r>
          </a:p>
          <a:p>
            <a:pPr marL="285750" indent="-285750">
              <a:buFont typeface="Arial" panose="020B0604020202020204" pitchFamily="34" charset="0"/>
              <a:buChar char="•"/>
            </a:pPr>
            <a:r>
              <a:rPr lang="en-US" dirty="0">
                <a:latin typeface="Lato Black" panose="020F0502020204030203" pitchFamily="34" charset="0"/>
                <a:ea typeface="Lato Black" panose="020F0502020204030203" pitchFamily="34" charset="0"/>
                <a:cs typeface="Lato Black" panose="020F0502020204030203" pitchFamily="34" charset="0"/>
              </a:rPr>
              <a:t>Values – Numerical field</a:t>
            </a:r>
          </a:p>
        </p:txBody>
      </p:sp>
      <p:pic>
        <p:nvPicPr>
          <p:cNvPr id="8" name="Content Placeholder 7">
            <a:extLst>
              <a:ext uri="{FF2B5EF4-FFF2-40B4-BE49-F238E27FC236}">
                <a16:creationId xmlns:a16="http://schemas.microsoft.com/office/drawing/2014/main" id="{8F26D4DD-C04C-8797-1EA1-2DD7C881F8DE}"/>
              </a:ext>
            </a:extLst>
          </p:cNvPr>
          <p:cNvPicPr>
            <a:picLocks noGrp="1" noChangeAspect="1"/>
          </p:cNvPicPr>
          <p:nvPr>
            <p:ph idx="1"/>
          </p:nvPr>
        </p:nvPicPr>
        <p:blipFill rotWithShape="1">
          <a:blip r:embed="rId2"/>
          <a:srcRect t="3164" b="4339"/>
          <a:stretch/>
        </p:blipFill>
        <p:spPr>
          <a:xfrm>
            <a:off x="394448" y="1945341"/>
            <a:ext cx="6833591" cy="3630706"/>
          </a:xfrm>
        </p:spPr>
      </p:pic>
      <p:pic>
        <p:nvPicPr>
          <p:cNvPr id="10" name="Picture 9">
            <a:extLst>
              <a:ext uri="{FF2B5EF4-FFF2-40B4-BE49-F238E27FC236}">
                <a16:creationId xmlns:a16="http://schemas.microsoft.com/office/drawing/2014/main" id="{4AB8B8E8-C54C-DB74-1564-2573AE191B41}"/>
              </a:ext>
            </a:extLst>
          </p:cNvPr>
          <p:cNvPicPr>
            <a:picLocks noChangeAspect="1"/>
          </p:cNvPicPr>
          <p:nvPr/>
        </p:nvPicPr>
        <p:blipFill>
          <a:blip r:embed="rId3"/>
          <a:stretch>
            <a:fillRect/>
          </a:stretch>
        </p:blipFill>
        <p:spPr>
          <a:xfrm>
            <a:off x="7510965" y="2325909"/>
            <a:ext cx="4286587" cy="3337027"/>
          </a:xfrm>
          <a:prstGeom prst="rect">
            <a:avLst/>
          </a:prstGeom>
        </p:spPr>
      </p:pic>
      <p:sp>
        <p:nvSpPr>
          <p:cNvPr id="11" name="Rectangle 10">
            <a:extLst>
              <a:ext uri="{FF2B5EF4-FFF2-40B4-BE49-F238E27FC236}">
                <a16:creationId xmlns:a16="http://schemas.microsoft.com/office/drawing/2014/main" id="{4F2D955C-2E8F-EC0D-AA4E-D73C907CDB5B}"/>
              </a:ext>
            </a:extLst>
          </p:cNvPr>
          <p:cNvSpPr/>
          <p:nvPr/>
        </p:nvSpPr>
        <p:spPr>
          <a:xfrm>
            <a:off x="5484242" y="3245224"/>
            <a:ext cx="1650207" cy="13088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153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57BB-9F0E-E9B5-B5E1-6D7C40C32741}"/>
              </a:ext>
            </a:extLst>
          </p:cNvPr>
          <p:cNvSpPr>
            <a:spLocks noGrp="1"/>
          </p:cNvSpPr>
          <p:nvPr>
            <p:ph type="title"/>
          </p:nvPr>
        </p:nvSpPr>
        <p:spPr/>
        <p:txBody>
          <a:bodyPr anchor="b"/>
          <a:lstStyle/>
          <a:p>
            <a:r>
              <a:rPr lang="en-IN" b="0" dirty="0">
                <a:solidFill>
                  <a:srgbClr val="FF0000"/>
                </a:solidFill>
                <a:effectLst/>
                <a:latin typeface="Arial Black" panose="020B0A04020102020204" pitchFamily="34" charset="0"/>
                <a:ea typeface="Lato Black" panose="020F0502020204030203" pitchFamily="34" charset="0"/>
                <a:cs typeface="Lato Black" panose="020F0502020204030203" pitchFamily="34" charset="0"/>
              </a:rPr>
              <a:t>Conclusion</a:t>
            </a:r>
            <a:endParaRPr lang="en-IN"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7FD6746-227D-BD30-E552-BA4FFE84B4B2}"/>
              </a:ext>
            </a:extLst>
          </p:cNvPr>
          <p:cNvSpPr>
            <a:spLocks noGrp="1"/>
          </p:cNvSpPr>
          <p:nvPr>
            <p:ph idx="1"/>
          </p:nvPr>
        </p:nvSpPr>
        <p:spPr/>
        <p:txBody>
          <a:bodyPr/>
          <a:lstStyle/>
          <a:p>
            <a:r>
              <a:rPr lang="en-US" dirty="0">
                <a:latin typeface="Lato Black" panose="020F0502020204030203" pitchFamily="34" charset="0"/>
                <a:ea typeface="Lato Black" panose="020F0502020204030203" pitchFamily="34" charset="0"/>
                <a:cs typeface="Lato Black" panose="020F0502020204030203" pitchFamily="34" charset="0"/>
              </a:rPr>
              <a:t>Creating basic visualizations in Power BI is a straightforward process.</a:t>
            </a:r>
          </a:p>
          <a:p>
            <a:r>
              <a:rPr lang="en-US" dirty="0">
                <a:latin typeface="Lato Black" panose="020F0502020204030203" pitchFamily="34" charset="0"/>
                <a:ea typeface="Lato Black" panose="020F0502020204030203" pitchFamily="34" charset="0"/>
                <a:cs typeface="Lato Black" panose="020F0502020204030203" pitchFamily="34" charset="0"/>
              </a:rPr>
              <a:t>Enables us to represent data vividly and extract insights.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06098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D56C-C5C7-D026-5DD8-3AD3D928DABC}"/>
              </a:ext>
            </a:extLst>
          </p:cNvPr>
          <p:cNvSpPr>
            <a:spLocks noGrp="1"/>
          </p:cNvSpPr>
          <p:nvPr>
            <p:ph type="title"/>
          </p:nvPr>
        </p:nvSpPr>
        <p:spPr/>
        <p:txBody>
          <a:bodyPr/>
          <a:lstStyle/>
          <a:p>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Introduction to Data Visualization</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CD2F0319-35CE-AF9E-6B1E-303845BD21B0}"/>
              </a:ext>
            </a:extLst>
          </p:cNvPr>
          <p:cNvSpPr>
            <a:spLocks noGrp="1"/>
          </p:cNvSpPr>
          <p:nvPr>
            <p:ph idx="1"/>
          </p:nvPr>
        </p:nvSpPr>
        <p:spPr/>
        <p:txBody>
          <a:bodyPr/>
          <a:lstStyle/>
          <a:p>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Data visualization is a powerful tool that transforms raw data into meaningful insights, enabling better decision-making and understanding of complex information. Power BI, a leading business </a:t>
            </a:r>
            <a:r>
              <a:rPr lang="en-US" b="0" i="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intelligence Tool </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and data visualization platform, empowers users to create compelling visualizations that communicate insights effectively.</a:t>
            </a:r>
            <a:endParaRPr lang="en-IN"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412511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C5FC-83E7-B1BC-A580-3D6C003C73DF}"/>
              </a:ext>
            </a:extLst>
          </p:cNvPr>
          <p:cNvSpPr>
            <a:spLocks noGrp="1"/>
          </p:cNvSpPr>
          <p:nvPr>
            <p:ph type="title"/>
          </p:nvPr>
        </p:nvSpPr>
        <p:spPr/>
        <p:txBody>
          <a:bodyPr/>
          <a:lstStyle/>
          <a:p>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Customizing Visualizations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4C8E71F9-9EE2-75A6-AFB7-BA550BDC868A}"/>
              </a:ext>
            </a:extLst>
          </p:cNvPr>
          <p:cNvSpPr>
            <a:spLocks noGrp="1"/>
          </p:cNvSpPr>
          <p:nvPr>
            <p:ph idx="1"/>
          </p:nvPr>
        </p:nvSpPr>
        <p:spPr/>
        <p:txBody>
          <a:bodyPr/>
          <a:lstStyle/>
          <a:p>
            <a:pPr marL="0" indent="0">
              <a:buNone/>
            </a:pPr>
            <a:r>
              <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rPr>
              <a:t>Introduction:</a:t>
            </a:r>
          </a:p>
          <a:p>
            <a:pPr marL="0" indent="0">
              <a:buNone/>
            </a:pPr>
            <a:r>
              <a:rPr lang="en-US" dirty="0">
                <a:latin typeface="Lato Black" panose="020F0502020204030203" pitchFamily="34" charset="0"/>
                <a:ea typeface="Lato Black" panose="020F0502020204030203" pitchFamily="34" charset="0"/>
                <a:cs typeface="Lato Black" panose="020F0502020204030203" pitchFamily="34" charset="0"/>
              </a:rPr>
              <a:t>Customizing visualizations is essential to enhance their visual appeal and effectively convey insights. Power BI provides a range of formatting options that allow you to tailor the appearance of your visuals. Let's explore how to customize visualizations using formatting options, including changing colors, fonts, and labels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404284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BC34-C3DF-A098-50B4-CF5EA46D063B}"/>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Changing </a:t>
            </a:r>
            <a:r>
              <a:rPr lang="en-IN" b="0" i="1" dirty="0" err="1">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Colors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5" name="Content Placeholder 4">
            <a:extLst>
              <a:ext uri="{FF2B5EF4-FFF2-40B4-BE49-F238E27FC236}">
                <a16:creationId xmlns:a16="http://schemas.microsoft.com/office/drawing/2014/main" id="{47995058-061B-5533-9D98-C9670975BCB4}"/>
              </a:ext>
            </a:extLst>
          </p:cNvPr>
          <p:cNvPicPr>
            <a:picLocks noGrp="1" noChangeAspect="1"/>
          </p:cNvPicPr>
          <p:nvPr>
            <p:ph idx="1"/>
          </p:nvPr>
        </p:nvPicPr>
        <p:blipFill>
          <a:blip r:embed="rId2"/>
          <a:stretch>
            <a:fillRect/>
          </a:stretch>
        </p:blipFill>
        <p:spPr>
          <a:xfrm>
            <a:off x="5206482" y="1243001"/>
            <a:ext cx="6148906" cy="4355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C6603F2F-7EC2-D6B4-A809-F58EE5A454AE}"/>
              </a:ext>
            </a:extLst>
          </p:cNvPr>
          <p:cNvSpPr>
            <a:spLocks noGrp="1"/>
          </p:cNvSpPr>
          <p:nvPr>
            <p:ph type="body" sz="half" idx="2"/>
          </p:nvPr>
        </p:nvSpPr>
        <p:spPr/>
        <p:txBody>
          <a:bodyPr/>
          <a:lstStyle/>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Select the Visualization:</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Click on the visualization you want to customize.</a:t>
            </a:r>
          </a:p>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Format Pane:</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Open the "Format" pane from the right-hand side.</a:t>
            </a: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Navigate through options like Data colors, Background, and Title.</a:t>
            </a:r>
          </a:p>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Color Palette:</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Choose from predefined color palettes or create a custom color scheme.</a:t>
            </a:r>
          </a:p>
          <a:p>
            <a:endParaRPr lang="en-IN" dirty="0"/>
          </a:p>
        </p:txBody>
      </p:sp>
    </p:spTree>
    <p:extLst>
      <p:ext uri="{BB962C8B-B14F-4D97-AF65-F5344CB8AC3E}">
        <p14:creationId xmlns:p14="http://schemas.microsoft.com/office/powerpoint/2010/main" val="3332985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B245-98F6-FF64-92EB-ABB4D2071336}"/>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Adjusting Fonts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5" name="Content Placeholder 4">
            <a:extLst>
              <a:ext uri="{FF2B5EF4-FFF2-40B4-BE49-F238E27FC236}">
                <a16:creationId xmlns:a16="http://schemas.microsoft.com/office/drawing/2014/main" id="{BCA86404-F43B-C5C6-05A0-33DF3E8EFC8F}"/>
              </a:ext>
            </a:extLst>
          </p:cNvPr>
          <p:cNvPicPr>
            <a:picLocks noGrp="1" noChangeAspect="1"/>
          </p:cNvPicPr>
          <p:nvPr>
            <p:ph idx="1"/>
          </p:nvPr>
        </p:nvPicPr>
        <p:blipFill>
          <a:blip r:embed="rId2"/>
          <a:stretch>
            <a:fillRect/>
          </a:stretch>
        </p:blipFill>
        <p:spPr>
          <a:xfrm>
            <a:off x="5234473" y="886409"/>
            <a:ext cx="5896947" cy="4851918"/>
          </a:xfrm>
          <a:prstGeom prst="rect">
            <a:avLst/>
          </a:prstGeom>
        </p:spPr>
      </p:pic>
      <p:sp>
        <p:nvSpPr>
          <p:cNvPr id="4" name="Text Placeholder 3">
            <a:extLst>
              <a:ext uri="{FF2B5EF4-FFF2-40B4-BE49-F238E27FC236}">
                <a16:creationId xmlns:a16="http://schemas.microsoft.com/office/drawing/2014/main" id="{A9AB0FA9-7D18-B62C-3C05-9AF3EB35898F}"/>
              </a:ext>
            </a:extLst>
          </p:cNvPr>
          <p:cNvSpPr>
            <a:spLocks noGrp="1"/>
          </p:cNvSpPr>
          <p:nvPr>
            <p:ph type="body" sz="half" idx="2"/>
          </p:nvPr>
        </p:nvSpPr>
        <p:spPr/>
        <p:txBody>
          <a:bodyPr/>
          <a:lstStyle/>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Format Pane - Fonts:</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In the "Format" pane, go to the "Fonts" section.</a:t>
            </a: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Modify font styles, sizes, and colors for various elements.</a:t>
            </a:r>
          </a:p>
          <a:p>
            <a:pPr algn="l">
              <a:buFont typeface="+mj-lt"/>
              <a:buAutoNum type="arabicPeriod"/>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Title and Labels:</a:t>
            </a:r>
            <a:endPar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endParaRPr>
          </a:p>
          <a:p>
            <a:pPr marL="742950" lvl="1" indent="-285750" algn="l">
              <a:buFont typeface="+mj-lt"/>
              <a:buAutoNum type="arabicPeriod"/>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Customize font settings for titles, axis labels, and data labels.</a:t>
            </a:r>
          </a:p>
          <a:p>
            <a:endParaRPr lang="en-IN" dirty="0"/>
          </a:p>
        </p:txBody>
      </p:sp>
    </p:spTree>
    <p:extLst>
      <p:ext uri="{BB962C8B-B14F-4D97-AF65-F5344CB8AC3E}">
        <p14:creationId xmlns:p14="http://schemas.microsoft.com/office/powerpoint/2010/main" val="161654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A55C-3BF6-D91B-1745-EE1C54BDA0ED}"/>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Label Customization</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5" name="Content Placeholder 4">
            <a:extLst>
              <a:ext uri="{FF2B5EF4-FFF2-40B4-BE49-F238E27FC236}">
                <a16:creationId xmlns:a16="http://schemas.microsoft.com/office/drawing/2014/main" id="{DEB6EC42-622E-301B-AFD7-A31744D1B16D}"/>
              </a:ext>
            </a:extLst>
          </p:cNvPr>
          <p:cNvPicPr>
            <a:picLocks noGrp="1" noChangeAspect="1"/>
          </p:cNvPicPr>
          <p:nvPr>
            <p:ph idx="1"/>
          </p:nvPr>
        </p:nvPicPr>
        <p:blipFill>
          <a:blip r:embed="rId2"/>
          <a:stretch>
            <a:fillRect/>
          </a:stretch>
        </p:blipFill>
        <p:spPr>
          <a:xfrm>
            <a:off x="5180012" y="653143"/>
            <a:ext cx="6172200" cy="5411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EF02847A-151B-F7CF-AD4A-5472FB119F79}"/>
              </a:ext>
            </a:extLst>
          </p:cNvPr>
          <p:cNvSpPr>
            <a:spLocks noGrp="1"/>
          </p:cNvSpPr>
          <p:nvPr>
            <p:ph type="body" sz="half" idx="2"/>
          </p:nvPr>
        </p:nvSpPr>
        <p:spPr/>
        <p:txBody>
          <a:bodyPr/>
          <a:lstStyle/>
          <a:p>
            <a:r>
              <a:rPr lang="en-US" dirty="0">
                <a:latin typeface="Lato Black" panose="020F0502020204030203" pitchFamily="34" charset="0"/>
                <a:ea typeface="Lato Black" panose="020F0502020204030203" pitchFamily="34" charset="0"/>
                <a:cs typeface="Lato Black" panose="020F0502020204030203" pitchFamily="34" charset="0"/>
              </a:rPr>
              <a:t>Data Labels: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r>
              <a:rPr lang="en-US" dirty="0">
                <a:latin typeface="Lato Black" panose="020F0502020204030203" pitchFamily="34" charset="0"/>
                <a:ea typeface="Lato Black" panose="020F0502020204030203" pitchFamily="34" charset="0"/>
                <a:cs typeface="Lato Black" panose="020F0502020204030203" pitchFamily="34" charset="0"/>
              </a:rPr>
              <a:t>Toggle data labels on or off for individual data points.</a:t>
            </a:r>
          </a:p>
          <a:p>
            <a:r>
              <a:rPr lang="en-US" dirty="0">
                <a:latin typeface="Lato Black" panose="020F0502020204030203" pitchFamily="34" charset="0"/>
                <a:ea typeface="Lato Black" panose="020F0502020204030203" pitchFamily="34" charset="0"/>
                <a:cs typeface="Lato Black" panose="020F0502020204030203" pitchFamily="34" charset="0"/>
              </a:rPr>
              <a:t>Customize data label position, font, and format.</a:t>
            </a:r>
          </a:p>
          <a:p>
            <a:r>
              <a:rPr lang="en-US" dirty="0">
                <a:latin typeface="Lato Black" panose="020F0502020204030203" pitchFamily="34" charset="0"/>
                <a:ea typeface="Lato Black" panose="020F0502020204030203" pitchFamily="34" charset="0"/>
                <a:cs typeface="Lato Black" panose="020F0502020204030203" pitchFamily="34" charset="0"/>
              </a:rPr>
              <a:t>Axis Labels: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r>
              <a:rPr lang="en-US" dirty="0">
                <a:latin typeface="Lato Black" panose="020F0502020204030203" pitchFamily="34" charset="0"/>
                <a:ea typeface="Lato Black" panose="020F0502020204030203" pitchFamily="34" charset="0"/>
                <a:cs typeface="Lato Black" panose="020F0502020204030203" pitchFamily="34" charset="0"/>
              </a:rPr>
              <a:t>Format axis labels to display as needed (date formats, numeric formats).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28081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D907-0893-7917-3E77-4C076FB4F573}"/>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Shapes and Lines &amp; </a:t>
            </a:r>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Animations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8E6D64D5-668C-B5EE-CED2-B9C0DF0772AE}"/>
              </a:ext>
            </a:extLst>
          </p:cNvPr>
          <p:cNvSpPr>
            <a:spLocks noGrp="1"/>
          </p:cNvSpPr>
          <p:nvPr>
            <p:ph sz="half" idx="1"/>
          </p:nvPr>
        </p:nvSpPr>
        <p:spPr/>
        <p:txBody>
          <a:bodyPr/>
          <a:lstStyle/>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Enhance visuals by adding shapes, lines, or text boxes.</a:t>
            </a:r>
          </a:p>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Customize their appearance using the "Format" pane.</a:t>
            </a:r>
          </a:p>
          <a:p>
            <a:endParaRPr lang="en-IN" dirty="0"/>
          </a:p>
        </p:txBody>
      </p:sp>
      <p:sp>
        <p:nvSpPr>
          <p:cNvPr id="4" name="Content Placeholder 3">
            <a:extLst>
              <a:ext uri="{FF2B5EF4-FFF2-40B4-BE49-F238E27FC236}">
                <a16:creationId xmlns:a16="http://schemas.microsoft.com/office/drawing/2014/main" id="{6C5D4102-E98A-1E09-5BC1-B0989C8298EA}"/>
              </a:ext>
            </a:extLst>
          </p:cNvPr>
          <p:cNvSpPr>
            <a:spLocks noGrp="1"/>
          </p:cNvSpPr>
          <p:nvPr>
            <p:ph sz="half" idx="2"/>
          </p:nvPr>
        </p:nvSpPr>
        <p:spPr/>
        <p:txBody>
          <a:bodyPr/>
          <a:lstStyle/>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Add animation effects to enhance user engagement.</a:t>
            </a:r>
          </a:p>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Control animation duration and direction in the "Format" pane.</a:t>
            </a:r>
          </a:p>
          <a:p>
            <a:endParaRPr lang="en-IN" dirty="0"/>
          </a:p>
        </p:txBody>
      </p:sp>
    </p:spTree>
    <p:extLst>
      <p:ext uri="{BB962C8B-B14F-4D97-AF65-F5344CB8AC3E}">
        <p14:creationId xmlns:p14="http://schemas.microsoft.com/office/powerpoint/2010/main" val="237966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1585-7B3B-5C37-4428-805241F1779F}"/>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Conclusion</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3A967D83-5395-CAD7-C595-88F52CED3FB9}"/>
              </a:ext>
            </a:extLst>
          </p:cNvPr>
          <p:cNvSpPr>
            <a:spLocks noGrp="1"/>
          </p:cNvSpPr>
          <p:nvPr>
            <p:ph idx="1"/>
          </p:nvPr>
        </p:nvSpPr>
        <p:spPr/>
        <p:txBody>
          <a:bodyPr/>
          <a:lstStyle/>
          <a:p>
            <a:pPr marL="0" indent="0">
              <a:buNone/>
            </a:pPr>
            <a:r>
              <a:rPr lang="en-US" dirty="0">
                <a:latin typeface="Lato Black" panose="020F0502020204030203" pitchFamily="34" charset="0"/>
                <a:ea typeface="Lato Black" panose="020F0502020204030203" pitchFamily="34" charset="0"/>
                <a:cs typeface="Lato Black" panose="020F0502020204030203" pitchFamily="34" charset="0"/>
              </a:rPr>
              <a:t>Customizing visualizations in Power BI offers the flexibility to align your visuals with your brand identity and improve the overall clarity of your data presentation. Experiment with different formatting options to create compelling and engaging visualizations that effectively communicate insights to your audience.</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311404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04E5-AC15-C2D7-05E6-BE81794D9031}"/>
              </a:ext>
            </a:extLst>
          </p:cNvPr>
          <p:cNvSpPr>
            <a:spLocks noGrp="1"/>
          </p:cNvSpPr>
          <p:nvPr>
            <p:ph type="title"/>
          </p:nvPr>
        </p:nvSpPr>
        <p:spPr/>
        <p:txBody>
          <a:bodyPr/>
          <a:lstStyle/>
          <a:p>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Adding Filters and Slicers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751C9D1B-F2CB-2B55-337B-693A7346063B}"/>
              </a:ext>
            </a:extLst>
          </p:cNvPr>
          <p:cNvSpPr>
            <a:spLocks noGrp="1"/>
          </p:cNvSpPr>
          <p:nvPr>
            <p:ph idx="1"/>
          </p:nvPr>
        </p:nvSpPr>
        <p:spPr/>
        <p:txBody>
          <a:bodyPr/>
          <a:lstStyle/>
          <a:p>
            <a:pPr marL="0" indent="0">
              <a:buNone/>
            </a:pPr>
            <a:r>
              <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rPr>
              <a:t>Introduction:</a:t>
            </a:r>
          </a:p>
          <a:p>
            <a:pPr marL="0" indent="0">
              <a:buNone/>
            </a:pPr>
            <a:r>
              <a:rPr lang="en-US" dirty="0">
                <a:latin typeface="Lato Black" panose="020F0502020204030203" pitchFamily="34" charset="0"/>
                <a:ea typeface="Lato Black" panose="020F0502020204030203" pitchFamily="34" charset="0"/>
                <a:cs typeface="Lato Black" panose="020F0502020204030203" pitchFamily="34" charset="0"/>
              </a:rPr>
              <a:t>Filters and slicers are powerful tools that enhance interactivity and facilitate data exploration in Power BI. They allow users to focus on specific aspects of the data, enabling dynamic filtering and deeper analysis. Let's explore how filters and slicers work, their importance, and how to incorporate them into your visualizations.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91402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C005-69B1-4887-9756-3F37A5E295F8}"/>
              </a:ext>
            </a:extLst>
          </p:cNvPr>
          <p:cNvSpPr>
            <a:spLocks noGrp="1"/>
          </p:cNvSpPr>
          <p:nvPr>
            <p:ph type="ctrTitle"/>
          </p:nvPr>
        </p:nvSpPr>
        <p:spPr>
          <a:xfrm>
            <a:off x="0" y="-9938"/>
            <a:ext cx="4598504" cy="655982"/>
          </a:xfrm>
        </p:spPr>
        <p:txBody>
          <a:bodyPr>
            <a:normAutofit/>
          </a:bodyPr>
          <a:lstStyle/>
          <a:p>
            <a:r>
              <a:rPr lang="en-US" sz="4000" b="1" dirty="0">
                <a:solidFill>
                  <a:schemeClr val="accent2">
                    <a:lumMod val="75000"/>
                  </a:schemeClr>
                </a:solidFill>
              </a:rPr>
              <a:t>Adding a slicer:</a:t>
            </a:r>
            <a:endParaRPr lang="en-IN" sz="4000" b="1" dirty="0">
              <a:solidFill>
                <a:schemeClr val="accent2">
                  <a:lumMod val="75000"/>
                </a:schemeClr>
              </a:solidFill>
            </a:endParaRPr>
          </a:p>
        </p:txBody>
      </p:sp>
      <p:pic>
        <p:nvPicPr>
          <p:cNvPr id="5" name="Picture 4">
            <a:extLst>
              <a:ext uri="{FF2B5EF4-FFF2-40B4-BE49-F238E27FC236}">
                <a16:creationId xmlns:a16="http://schemas.microsoft.com/office/drawing/2014/main" id="{7DF6AB1A-0079-4D33-B9F4-4CE611E76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39" y="646044"/>
            <a:ext cx="8643961" cy="6062686"/>
          </a:xfrm>
          <a:prstGeom prst="rect">
            <a:avLst/>
          </a:prstGeom>
        </p:spPr>
      </p:pic>
    </p:spTree>
    <p:extLst>
      <p:ext uri="{BB962C8B-B14F-4D97-AF65-F5344CB8AC3E}">
        <p14:creationId xmlns:p14="http://schemas.microsoft.com/office/powerpoint/2010/main" val="2232506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A466-6A2D-6A19-9D6D-3709AF14F9DC}"/>
              </a:ext>
            </a:extLst>
          </p:cNvPr>
          <p:cNvSpPr>
            <a:spLocks noGrp="1"/>
          </p:cNvSpPr>
          <p:nvPr>
            <p:ph type="title"/>
          </p:nvPr>
        </p:nvSpPr>
        <p:spPr/>
        <p:txBody>
          <a:bodyPr/>
          <a:lstStyle/>
          <a:p>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Creating Interactive Dashboards</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7E4E30CC-851E-869C-A1F3-A8454EC0B5EB}"/>
              </a:ext>
            </a:extLst>
          </p:cNvPr>
          <p:cNvSpPr>
            <a:spLocks noGrp="1"/>
          </p:cNvSpPr>
          <p:nvPr>
            <p:ph idx="1"/>
          </p:nvPr>
        </p:nvSpPr>
        <p:spPr/>
        <p:txBody>
          <a:bodyPr/>
          <a:lstStyle/>
          <a:p>
            <a:r>
              <a:rPr lang="en-US" b="0" i="1"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Introduction:</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a:t>
            </a:r>
          </a:p>
          <a:p>
            <a:pPr marL="0" indent="0">
              <a:buNone/>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Dashboards are dynamic and interactive canvases that consolidate multiple visualizations into a unified view. They provide a holistic snapshot of data, enabling users to explore insights, identify trends, and make informed decisions. Let's delve into the concept of dashboards and their significance, followed by a step-by-step guide on creating an interactive dashboard in Power BI.</a:t>
            </a:r>
            <a:endParaRPr lang="en-IN"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462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2212-D365-4FED-9964-81A8F83EAB1B}"/>
              </a:ext>
            </a:extLst>
          </p:cNvPr>
          <p:cNvSpPr>
            <a:spLocks noGrp="1"/>
          </p:cNvSpPr>
          <p:nvPr>
            <p:ph type="ctrTitle"/>
          </p:nvPr>
        </p:nvSpPr>
        <p:spPr>
          <a:xfrm>
            <a:off x="2484781" y="268358"/>
            <a:ext cx="6768549" cy="815008"/>
          </a:xfrm>
        </p:spPr>
        <p:txBody>
          <a:bodyPr>
            <a:normAutofit/>
          </a:bodyPr>
          <a:lstStyle/>
          <a:p>
            <a:r>
              <a:rPr lang="en-US" sz="4000" dirty="0">
                <a:solidFill>
                  <a:schemeClr val="accent2">
                    <a:lumMod val="75000"/>
                  </a:schemeClr>
                </a:solidFill>
              </a:rPr>
              <a:t>Steps for creating dashboard:</a:t>
            </a:r>
            <a:endParaRPr lang="en-IN" sz="4000" dirty="0">
              <a:solidFill>
                <a:schemeClr val="accent2">
                  <a:lumMod val="75000"/>
                </a:schemeClr>
              </a:solidFill>
            </a:endParaRPr>
          </a:p>
        </p:txBody>
      </p:sp>
      <p:sp>
        <p:nvSpPr>
          <p:cNvPr id="3" name="Subtitle 2">
            <a:extLst>
              <a:ext uri="{FF2B5EF4-FFF2-40B4-BE49-F238E27FC236}">
                <a16:creationId xmlns:a16="http://schemas.microsoft.com/office/drawing/2014/main" id="{69DE3381-8165-476B-BD79-2752AEFDA019}"/>
              </a:ext>
            </a:extLst>
          </p:cNvPr>
          <p:cNvSpPr>
            <a:spLocks noGrp="1"/>
          </p:cNvSpPr>
          <p:nvPr>
            <p:ph type="subTitle" idx="1"/>
          </p:nvPr>
        </p:nvSpPr>
        <p:spPr>
          <a:xfrm>
            <a:off x="2484781" y="1530626"/>
            <a:ext cx="6768549" cy="3975652"/>
          </a:xfrm>
        </p:spPr>
        <p:txBody>
          <a:bodyPr/>
          <a:lstStyle/>
          <a:p>
            <a:r>
              <a:rPr lang="en-IN" dirty="0"/>
              <a:t>1.Open power BI</a:t>
            </a:r>
          </a:p>
          <a:p>
            <a:r>
              <a:rPr lang="en-IN" dirty="0"/>
              <a:t>2. Create or import reports</a:t>
            </a:r>
          </a:p>
          <a:p>
            <a:r>
              <a:rPr lang="en-IN" dirty="0"/>
              <a:t>3. Add visualizations to reports</a:t>
            </a:r>
          </a:p>
          <a:p>
            <a:r>
              <a:rPr lang="en-IN" dirty="0"/>
              <a:t>4. Save reports</a:t>
            </a:r>
          </a:p>
          <a:p>
            <a:r>
              <a:rPr lang="en-IN" dirty="0"/>
              <a:t>5. Create a new dashboard</a:t>
            </a:r>
          </a:p>
          <a:p>
            <a:r>
              <a:rPr lang="en-IN" dirty="0"/>
              <a:t>6. Customize the dashboard</a:t>
            </a:r>
          </a:p>
          <a:p>
            <a:r>
              <a:rPr lang="en-IN" dirty="0"/>
              <a:t>7.Save the dashboard</a:t>
            </a:r>
          </a:p>
          <a:p>
            <a:r>
              <a:rPr lang="en-IN" dirty="0"/>
              <a:t>8. </a:t>
            </a:r>
            <a:r>
              <a:rPr lang="en-US" dirty="0"/>
              <a:t>Publish to Power BI Service</a:t>
            </a:r>
            <a:endParaRPr lang="en-IN" dirty="0"/>
          </a:p>
          <a:p>
            <a:endParaRPr lang="en-IN" dirty="0"/>
          </a:p>
        </p:txBody>
      </p:sp>
    </p:spTree>
    <p:extLst>
      <p:ext uri="{BB962C8B-B14F-4D97-AF65-F5344CB8AC3E}">
        <p14:creationId xmlns:p14="http://schemas.microsoft.com/office/powerpoint/2010/main" val="72980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9450-6288-7E63-C1E8-1BE291E1FAD1}"/>
              </a:ext>
            </a:extLst>
          </p:cNvPr>
          <p:cNvSpPr>
            <a:spLocks noGrp="1"/>
          </p:cNvSpPr>
          <p:nvPr>
            <p:ph type="title"/>
          </p:nvPr>
        </p:nvSpPr>
        <p:spPr/>
        <p:txBody>
          <a:bodyPr/>
          <a:lstStyle/>
          <a:p>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Role of Power BI:</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51C8FBE0-24D7-4907-4114-B2A6650FAE18}"/>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Power BI is a comprehensive tool that allows users to connect to various data sources, transform and model data, and design interactive visualizations.</a:t>
            </a:r>
          </a:p>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It offers a user-friendly interface with drag-and-drop functionality, making it accessible to both technical and non-technical users.</a:t>
            </a:r>
          </a:p>
          <a:p>
            <a:pPr algn="l">
              <a:buFont typeface="Arial" panose="020B0604020202020204" pitchFamily="34" charset="0"/>
              <a:buChar char="•"/>
            </a:pP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Power BI enables the creation of interactive dashboards and reports, fostering collaborative data exploration and sharing</a:t>
            </a:r>
          </a:p>
          <a:p>
            <a:endParaRPr lang="en-IN" dirty="0"/>
          </a:p>
        </p:txBody>
      </p:sp>
    </p:spTree>
    <p:extLst>
      <p:ext uri="{BB962C8B-B14F-4D97-AF65-F5344CB8AC3E}">
        <p14:creationId xmlns:p14="http://schemas.microsoft.com/office/powerpoint/2010/main" val="1769178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7617-4010-4651-85D9-49FE0F2FC1C5}"/>
              </a:ext>
            </a:extLst>
          </p:cNvPr>
          <p:cNvSpPr>
            <a:spLocks noGrp="1"/>
          </p:cNvSpPr>
          <p:nvPr>
            <p:ph type="title"/>
          </p:nvPr>
        </p:nvSpPr>
        <p:spPr>
          <a:xfrm>
            <a:off x="589721" y="0"/>
            <a:ext cx="10515600" cy="1325563"/>
          </a:xfrm>
        </p:spPr>
        <p:txBody>
          <a:bodyPr>
            <a:normAutofit/>
          </a:bodyPr>
          <a:lstStyle/>
          <a:p>
            <a:r>
              <a:rPr lang="en-US" sz="4000" b="1" dirty="0">
                <a:solidFill>
                  <a:schemeClr val="accent2">
                    <a:lumMod val="75000"/>
                  </a:schemeClr>
                </a:solidFill>
              </a:rPr>
              <a:t>Dashboard:</a:t>
            </a:r>
            <a:endParaRPr lang="en-IN" sz="4000" b="1" dirty="0">
              <a:solidFill>
                <a:schemeClr val="accent2">
                  <a:lumMod val="75000"/>
                </a:schemeClr>
              </a:solidFill>
            </a:endParaRPr>
          </a:p>
        </p:txBody>
      </p:sp>
      <p:pic>
        <p:nvPicPr>
          <p:cNvPr id="6" name="Picture 5">
            <a:extLst>
              <a:ext uri="{FF2B5EF4-FFF2-40B4-BE49-F238E27FC236}">
                <a16:creationId xmlns:a16="http://schemas.microsoft.com/office/drawing/2014/main" id="{4B04DDD0-F52C-4100-AF7D-E23A5FCB9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 y="1202633"/>
            <a:ext cx="9819861" cy="5149182"/>
          </a:xfrm>
          <a:prstGeom prst="rect">
            <a:avLst/>
          </a:prstGeom>
        </p:spPr>
      </p:pic>
    </p:spTree>
    <p:extLst>
      <p:ext uri="{BB962C8B-B14F-4D97-AF65-F5344CB8AC3E}">
        <p14:creationId xmlns:p14="http://schemas.microsoft.com/office/powerpoint/2010/main" val="302463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48407B-F2C8-E7F5-7967-887BB1D00001}"/>
              </a:ext>
            </a:extLst>
          </p:cNvPr>
          <p:cNvSpPr txBox="1"/>
          <p:nvPr/>
        </p:nvSpPr>
        <p:spPr>
          <a:xfrm>
            <a:off x="3047223" y="2274838"/>
            <a:ext cx="6097554" cy="2308324"/>
          </a:xfrm>
          <a:prstGeom prst="rect">
            <a:avLst/>
          </a:prstGeom>
          <a:noFill/>
        </p:spPr>
        <p:txBody>
          <a:bodyPr wrap="square">
            <a:spAutoFit/>
          </a:bodyPr>
          <a:lstStyle/>
          <a:p>
            <a:pPr algn="ctr"/>
            <a:r>
              <a:rPr lang="en-IN" sz="7200" dirty="0">
                <a:solidFill>
                  <a:schemeClr val="accent2">
                    <a:lumMod val="75000"/>
                  </a:schemeClr>
                </a:solidFill>
                <a:latin typeface="Lato Black" panose="020F0502020204030203" pitchFamily="34" charset="0"/>
                <a:ea typeface="Lato Black" panose="020F0502020204030203" pitchFamily="34" charset="0"/>
                <a:cs typeface="Lato Black" panose="020F0502020204030203" pitchFamily="34" charset="0"/>
              </a:rPr>
              <a:t>THANK YOU ALL</a:t>
            </a:r>
          </a:p>
        </p:txBody>
      </p:sp>
    </p:spTree>
    <p:extLst>
      <p:ext uri="{BB962C8B-B14F-4D97-AF65-F5344CB8AC3E}">
        <p14:creationId xmlns:p14="http://schemas.microsoft.com/office/powerpoint/2010/main" val="36090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28A4-EB73-0B36-B5AF-78FE87D7BD98}"/>
              </a:ext>
            </a:extLst>
          </p:cNvPr>
          <p:cNvSpPr>
            <a:spLocks noGrp="1"/>
          </p:cNvSpPr>
          <p:nvPr>
            <p:ph type="title"/>
          </p:nvPr>
        </p:nvSpPr>
        <p:spPr/>
        <p:txBody>
          <a:bodyPr/>
          <a:lstStyle/>
          <a:p>
            <a:r>
              <a:rPr lang="en-US"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Benefits of Power BI Data Visualization:</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a:extLst>
              <a:ext uri="{FF2B5EF4-FFF2-40B4-BE49-F238E27FC236}">
                <a16:creationId xmlns:a16="http://schemas.microsoft.com/office/drawing/2014/main" id="{18DEE89C-F178-99A9-E28A-231A029E505A}"/>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Interactivity:</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Power BI visualizations are interactive, enabling users to explore data, filter information, and drill down into details with ease.</a:t>
            </a:r>
          </a:p>
          <a:p>
            <a:pPr algn="l">
              <a:buFont typeface="Arial" panose="020B0604020202020204" pitchFamily="34" charset="0"/>
              <a:buChar char="•"/>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Real-time Insights:</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Visualizations can display real-time data, providing up-to-date insights for timely decision-making.</a:t>
            </a:r>
          </a:p>
          <a:p>
            <a:pPr algn="l">
              <a:buFont typeface="Arial" panose="020B0604020202020204" pitchFamily="34" charset="0"/>
              <a:buChar char="•"/>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Data Integration:</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Power BI integrates with various data sources, allowing seamless connection and analysis of diverse datasets.</a:t>
            </a:r>
          </a:p>
          <a:p>
            <a:pPr algn="l">
              <a:buFont typeface="Arial" panose="020B0604020202020204" pitchFamily="34" charset="0"/>
              <a:buChar char="•"/>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Customization:</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Users can customize visualizations to align with their brand identity and formatting preferences.</a:t>
            </a:r>
          </a:p>
          <a:p>
            <a:pPr algn="l">
              <a:buFont typeface="Arial" panose="020B0604020202020204" pitchFamily="34" charset="0"/>
              <a:buChar char="•"/>
            </a:pPr>
            <a:r>
              <a:rPr lang="en-US" b="1"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Accessibility:</a:t>
            </a:r>
            <a:r>
              <a:rPr lang="en-US" b="0" i="0" dirty="0">
                <a:solidFill>
                  <a:schemeClr val="tx1">
                    <a:lumMod val="95000"/>
                    <a:lumOff val="5000"/>
                  </a:schemeClr>
                </a:solidFill>
                <a:effectLst/>
                <a:latin typeface="LATO BLACK" panose="020F0502020204030203" pitchFamily="34" charset="0"/>
                <a:ea typeface="LATO BLACK" panose="020F0502020204030203" pitchFamily="34" charset="0"/>
                <a:cs typeface="LATO BLACK" panose="020F0502020204030203" pitchFamily="34" charset="0"/>
              </a:rPr>
              <a:t> Power BI visuals can be shared across different devices and platforms, enhancing accessibility and usability.</a:t>
            </a:r>
          </a:p>
          <a:p>
            <a:endParaRPr lang="en-IN" dirty="0"/>
          </a:p>
        </p:txBody>
      </p:sp>
    </p:spTree>
    <p:extLst>
      <p:ext uri="{BB962C8B-B14F-4D97-AF65-F5344CB8AC3E}">
        <p14:creationId xmlns:p14="http://schemas.microsoft.com/office/powerpoint/2010/main" val="153785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3F00-C6E8-2261-1C3B-BF9CB9700FA6}"/>
              </a:ext>
            </a:extLst>
          </p:cNvPr>
          <p:cNvSpPr>
            <a:spLocks noGrp="1"/>
          </p:cNvSpPr>
          <p:nvPr>
            <p:ph type="title"/>
          </p:nvPr>
        </p:nvSpPr>
        <p:spPr/>
        <p:txBody>
          <a:bodyPr/>
          <a:lstStyle/>
          <a:p>
            <a:pPr algn="ctr"/>
            <a:r>
              <a:rPr lang="en-US"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Overview of Power BI Interface</a:t>
            </a:r>
            <a:endParaRPr lang="en-IN"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5" name="Content Placeholder 4">
            <a:extLst>
              <a:ext uri="{FF2B5EF4-FFF2-40B4-BE49-F238E27FC236}">
                <a16:creationId xmlns:a16="http://schemas.microsoft.com/office/drawing/2014/main" id="{A6DE7497-07C8-6441-2667-00F83F8D530C}"/>
              </a:ext>
            </a:extLst>
          </p:cNvPr>
          <p:cNvPicPr>
            <a:picLocks noGrp="1" noChangeAspect="1"/>
          </p:cNvPicPr>
          <p:nvPr>
            <p:ph idx="1"/>
          </p:nvPr>
        </p:nvPicPr>
        <p:blipFill>
          <a:blip r:embed="rId2"/>
          <a:stretch>
            <a:fillRect/>
          </a:stretch>
        </p:blipFill>
        <p:spPr>
          <a:xfrm>
            <a:off x="1095375" y="1690688"/>
            <a:ext cx="9296400" cy="4576762"/>
          </a:xfrm>
        </p:spPr>
      </p:pic>
    </p:spTree>
    <p:extLst>
      <p:ext uri="{BB962C8B-B14F-4D97-AF65-F5344CB8AC3E}">
        <p14:creationId xmlns:p14="http://schemas.microsoft.com/office/powerpoint/2010/main" val="38065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58E0-CC26-B1F9-434C-C8715A875F6F}"/>
              </a:ext>
            </a:extLst>
          </p:cNvPr>
          <p:cNvSpPr>
            <a:spLocks noGrp="1"/>
          </p:cNvSpPr>
          <p:nvPr>
            <p:ph type="title"/>
          </p:nvPr>
        </p:nvSpPr>
        <p:spPr>
          <a:xfrm>
            <a:off x="839788" y="0"/>
            <a:ext cx="5846762" cy="889907"/>
          </a:xfrm>
        </p:spPr>
        <p:txBody>
          <a:bodyPr/>
          <a:lstStyle/>
          <a:p>
            <a:r>
              <a:rPr lang="en-IN" b="1" i="0"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Connecting Data Sources</a:t>
            </a:r>
            <a:endParaRPr lang="en-IN" dirty="0"/>
          </a:p>
        </p:txBody>
      </p:sp>
      <p:sp>
        <p:nvSpPr>
          <p:cNvPr id="4" name="Text Placeholder 3">
            <a:extLst>
              <a:ext uri="{FF2B5EF4-FFF2-40B4-BE49-F238E27FC236}">
                <a16:creationId xmlns:a16="http://schemas.microsoft.com/office/drawing/2014/main" id="{2DB1CD78-79A9-0180-4D10-9EA64C8DAEC6}"/>
              </a:ext>
            </a:extLst>
          </p:cNvPr>
          <p:cNvSpPr>
            <a:spLocks noGrp="1"/>
          </p:cNvSpPr>
          <p:nvPr>
            <p:ph type="body" sz="half" idx="2"/>
          </p:nvPr>
        </p:nvSpPr>
        <p:spPr>
          <a:xfrm>
            <a:off x="839788" y="1045029"/>
            <a:ext cx="4666689" cy="5412921"/>
          </a:xfrm>
        </p:spPr>
        <p:txBody>
          <a:bodyPr>
            <a:normAutofit/>
          </a:bodyPr>
          <a:lstStyle/>
          <a:p>
            <a:pPr marL="0" indent="0">
              <a:buNone/>
            </a:pPr>
            <a:r>
              <a:rPr lang="en-US"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Introduction:</a:t>
            </a:r>
          </a:p>
          <a:p>
            <a:pPr marL="0" indent="0">
              <a:lnSpc>
                <a:spcPct val="120000"/>
              </a:lnSpc>
              <a:spcAft>
                <a:spcPts val="800"/>
              </a:spcAft>
              <a:buNone/>
            </a:pPr>
            <a:r>
              <a:rPr lang="en-IN" sz="1600" b="1" dirty="0">
                <a:effectLst/>
                <a:latin typeface="Segoe UI" panose="020B0502040204020203" pitchFamily="34" charset="0"/>
                <a:ea typeface="Times New Roman" panose="02020603050405020304" pitchFamily="18" charset="0"/>
                <a:cs typeface="Times New Roman" panose="02020603050405020304" pitchFamily="18" charset="0"/>
              </a:rPr>
              <a:t>With Power BI Desktop, you can connect to many different types of data. These sources include basic data sources, such as a Microsoft Excel file. You can connect to online services that contain all sorts of data, such as Salesforce, Microsoft Dynamics, Azure Blob Storage, and many more.</a:t>
            </a:r>
            <a:endParaRPr lang="en-US" sz="1600" b="1" i="1" dirty="0">
              <a:latin typeface="LATO BLACK" panose="020F0502020204030203" pitchFamily="34" charset="0"/>
              <a:ea typeface="LATO BLACK" panose="020F0502020204030203" pitchFamily="34" charset="0"/>
              <a:cs typeface="LATO BLACK" panose="020F0502020204030203" pitchFamily="34" charset="0"/>
            </a:endParaRPr>
          </a:p>
          <a:p>
            <a:pPr marL="0" indent="0">
              <a:buNone/>
            </a:pPr>
            <a:endParaRPr lang="en-US" i="1"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a:p>
            <a:pPr marL="0" indent="0">
              <a:buNone/>
            </a:pPr>
            <a:r>
              <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rPr>
              <a:t>Get Data :</a:t>
            </a:r>
          </a:p>
          <a:p>
            <a:pPr marL="0" indent="0">
              <a:buNone/>
            </a:pPr>
            <a:endPar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endParaRPr>
          </a:p>
          <a:p>
            <a:pPr marL="0" indent="0">
              <a:buNone/>
            </a:pPr>
            <a:r>
              <a:rPr lang="en-US" dirty="0">
                <a:latin typeface="LATO BLACK" panose="020F0502020204030203" pitchFamily="34" charset="0"/>
                <a:ea typeface="LATO BLACK" panose="020F0502020204030203" pitchFamily="34" charset="0"/>
                <a:cs typeface="LATO BLACK" panose="020F0502020204030203" pitchFamily="34" charset="0"/>
              </a:rPr>
              <a:t>Home Tab                            Get data</a:t>
            </a:r>
            <a:br>
              <a:rPr lang="en-US" dirty="0">
                <a:latin typeface="LATO BLACK" panose="020F0502020204030203" pitchFamily="34" charset="0"/>
                <a:ea typeface="LATO BLACK" panose="020F0502020204030203" pitchFamily="34" charset="0"/>
                <a:cs typeface="LATO BLACK" panose="020F0502020204030203" pitchFamily="34" charset="0"/>
              </a:rPr>
            </a:br>
            <a:endParaRPr lang="en-IN" dirty="0">
              <a:solidFill>
                <a:schemeClr val="tx1">
                  <a:lumMod val="95000"/>
                  <a:lumOff val="5000"/>
                </a:schemeClr>
              </a:solidFill>
              <a:latin typeface="LATO BLACK" panose="020F0502020204030203" pitchFamily="34" charset="0"/>
              <a:ea typeface="LATO BLACK" panose="020F0502020204030203" pitchFamily="34" charset="0"/>
              <a:cs typeface="LATO BLACK" panose="020F0502020204030203" pitchFamily="34" charset="0"/>
            </a:endParaRPr>
          </a:p>
          <a:p>
            <a:endParaRPr lang="en-IN" dirty="0"/>
          </a:p>
        </p:txBody>
      </p:sp>
      <p:pic>
        <p:nvPicPr>
          <p:cNvPr id="7" name="Content Placeholder 4">
            <a:extLst>
              <a:ext uri="{FF2B5EF4-FFF2-40B4-BE49-F238E27FC236}">
                <a16:creationId xmlns:a16="http://schemas.microsoft.com/office/drawing/2014/main" id="{A5E1262B-6147-43BA-9A8E-56193594F58B}"/>
              </a:ext>
            </a:extLst>
          </p:cNvPr>
          <p:cNvPicPr>
            <a:picLocks noGrp="1" noChangeAspect="1"/>
          </p:cNvPicPr>
          <p:nvPr>
            <p:ph idx="1"/>
          </p:nvPr>
        </p:nvPicPr>
        <p:blipFill>
          <a:blip r:embed="rId2"/>
          <a:stretch>
            <a:fillRect/>
          </a:stretch>
        </p:blipFill>
        <p:spPr>
          <a:xfrm>
            <a:off x="5968094" y="43479"/>
            <a:ext cx="5453742" cy="6318075"/>
          </a:xfrm>
          <a:prstGeom prst="rect">
            <a:avLst/>
          </a:prstGeom>
        </p:spPr>
      </p:pic>
      <p:sp>
        <p:nvSpPr>
          <p:cNvPr id="8" name="Arrow: Right 7">
            <a:extLst>
              <a:ext uri="{FF2B5EF4-FFF2-40B4-BE49-F238E27FC236}">
                <a16:creationId xmlns:a16="http://schemas.microsoft.com/office/drawing/2014/main" id="{16069A33-7283-4077-94DD-808F7C9EAA85}"/>
              </a:ext>
            </a:extLst>
          </p:cNvPr>
          <p:cNvSpPr/>
          <p:nvPr/>
        </p:nvSpPr>
        <p:spPr>
          <a:xfrm>
            <a:off x="2157519" y="4695886"/>
            <a:ext cx="757130" cy="276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1347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5285-5CF3-4687-9D7C-F0E2C4037057}"/>
              </a:ext>
            </a:extLst>
          </p:cNvPr>
          <p:cNvSpPr>
            <a:spLocks noGrp="1"/>
          </p:cNvSpPr>
          <p:nvPr>
            <p:ph type="title"/>
          </p:nvPr>
        </p:nvSpPr>
        <p:spPr>
          <a:xfrm>
            <a:off x="739775" y="-57150"/>
            <a:ext cx="10515600" cy="1053193"/>
          </a:xfrm>
        </p:spPr>
        <p:txBody>
          <a:bodyPr/>
          <a:lstStyle/>
          <a:p>
            <a:pPr algn="ctr"/>
            <a:r>
              <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rPr>
              <a:t>Data Source</a:t>
            </a:r>
            <a:endParaRPr lang="en-IN" dirty="0"/>
          </a:p>
        </p:txBody>
      </p:sp>
      <p:sp>
        <p:nvSpPr>
          <p:cNvPr id="3" name="Text Placeholder 2">
            <a:extLst>
              <a:ext uri="{FF2B5EF4-FFF2-40B4-BE49-F238E27FC236}">
                <a16:creationId xmlns:a16="http://schemas.microsoft.com/office/drawing/2014/main" id="{97CA0E55-53D9-45E6-B4DB-7DA27AD5C0C4}"/>
              </a:ext>
            </a:extLst>
          </p:cNvPr>
          <p:cNvSpPr>
            <a:spLocks noGrp="1"/>
          </p:cNvSpPr>
          <p:nvPr>
            <p:ph type="body" idx="1"/>
          </p:nvPr>
        </p:nvSpPr>
        <p:spPr>
          <a:xfrm>
            <a:off x="839788" y="750434"/>
            <a:ext cx="5157787" cy="823912"/>
          </a:xfrm>
        </p:spPr>
        <p:txBody>
          <a:bodyPr/>
          <a:lstStyle/>
          <a:p>
            <a:pPr marL="342900" indent="-342900">
              <a:buFont typeface="Arial" panose="020B0604020202020204" pitchFamily="34" charset="0"/>
              <a:buChar char="•"/>
            </a:pP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Common Data Source </a:t>
            </a:r>
          </a:p>
        </p:txBody>
      </p:sp>
      <p:sp>
        <p:nvSpPr>
          <p:cNvPr id="5" name="Text Placeholder 4">
            <a:extLst>
              <a:ext uri="{FF2B5EF4-FFF2-40B4-BE49-F238E27FC236}">
                <a16:creationId xmlns:a16="http://schemas.microsoft.com/office/drawing/2014/main" id="{C94440A2-95C8-4ED6-A21A-D66FF97C1D42}"/>
              </a:ext>
            </a:extLst>
          </p:cNvPr>
          <p:cNvSpPr>
            <a:spLocks noGrp="1"/>
          </p:cNvSpPr>
          <p:nvPr>
            <p:ph type="body" sz="quarter" idx="3"/>
          </p:nvPr>
        </p:nvSpPr>
        <p:spPr>
          <a:xfrm>
            <a:off x="6072187" y="750434"/>
            <a:ext cx="5183188" cy="823912"/>
          </a:xfrm>
        </p:spPr>
        <p:txBody>
          <a:bodyPr/>
          <a:lstStyle/>
          <a:p>
            <a:pPr marL="342900" indent="-342900">
              <a:buFont typeface="Arial" panose="020B0604020202020204" pitchFamily="34" charset="0"/>
              <a:buChar char="•"/>
            </a:pPr>
            <a:r>
              <a:rPr lang="en-US" dirty="0"/>
              <a:t>More Option</a:t>
            </a:r>
            <a:endParaRPr lang="en-IN" dirty="0"/>
          </a:p>
        </p:txBody>
      </p:sp>
      <p:pic>
        <p:nvPicPr>
          <p:cNvPr id="7" name="Content Placeholder 6">
            <a:extLst>
              <a:ext uri="{FF2B5EF4-FFF2-40B4-BE49-F238E27FC236}">
                <a16:creationId xmlns:a16="http://schemas.microsoft.com/office/drawing/2014/main" id="{058CCBA4-556B-405F-8D83-0DFE485519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81163"/>
            <a:ext cx="3047219" cy="4707100"/>
          </a:xfrm>
          <a:prstGeom prst="rect">
            <a:avLst/>
          </a:prstGeom>
        </p:spPr>
      </p:pic>
      <p:pic>
        <p:nvPicPr>
          <p:cNvPr id="8" name="Content Placeholder 7">
            <a:extLst>
              <a:ext uri="{FF2B5EF4-FFF2-40B4-BE49-F238E27FC236}">
                <a16:creationId xmlns:a16="http://schemas.microsoft.com/office/drawing/2014/main" id="{154A27C1-B761-4D5E-8F39-F7DAD91465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681163"/>
            <a:ext cx="4686349" cy="4964566"/>
          </a:xfrm>
          <a:prstGeom prst="rect">
            <a:avLst/>
          </a:prstGeom>
        </p:spPr>
      </p:pic>
      <p:sp>
        <p:nvSpPr>
          <p:cNvPr id="9" name="Arrow: Right 8">
            <a:extLst>
              <a:ext uri="{FF2B5EF4-FFF2-40B4-BE49-F238E27FC236}">
                <a16:creationId xmlns:a16="http://schemas.microsoft.com/office/drawing/2014/main" id="{BE842141-1730-4D17-9AD8-AFC672A5B5FB}"/>
              </a:ext>
            </a:extLst>
          </p:cNvPr>
          <p:cNvSpPr/>
          <p:nvPr/>
        </p:nvSpPr>
        <p:spPr>
          <a:xfrm>
            <a:off x="4514850" y="3510643"/>
            <a:ext cx="1151164" cy="823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858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7E4B-AF75-40F0-8613-1713B74556D8}"/>
              </a:ext>
            </a:extLst>
          </p:cNvPr>
          <p:cNvSpPr>
            <a:spLocks noGrp="1"/>
          </p:cNvSpPr>
          <p:nvPr>
            <p:ph type="title"/>
          </p:nvPr>
        </p:nvSpPr>
        <p:spPr>
          <a:xfrm>
            <a:off x="839788" y="365126"/>
            <a:ext cx="10515600" cy="948306"/>
          </a:xfrm>
        </p:spPr>
        <p:txBody>
          <a:bodyPr/>
          <a:lstStyle/>
          <a:p>
            <a:pPr algn="ctr"/>
            <a:r>
              <a:rPr lang="en-US" dirty="0">
                <a:solidFill>
                  <a:srgbClr val="C00000"/>
                </a:solidFill>
                <a:latin typeface="LATO BLACK" panose="020F0502020204030203" pitchFamily="34" charset="0"/>
                <a:ea typeface="LATO BLACK" panose="020F0502020204030203" pitchFamily="34" charset="0"/>
                <a:cs typeface="LATO BLACK" panose="020F0502020204030203" pitchFamily="34" charset="0"/>
              </a:rPr>
              <a:t>Get Data</a:t>
            </a:r>
            <a:endParaRPr lang="en-IN" dirty="0"/>
          </a:p>
        </p:txBody>
      </p:sp>
      <p:sp>
        <p:nvSpPr>
          <p:cNvPr id="3" name="Text Placeholder 2">
            <a:extLst>
              <a:ext uri="{FF2B5EF4-FFF2-40B4-BE49-F238E27FC236}">
                <a16:creationId xmlns:a16="http://schemas.microsoft.com/office/drawing/2014/main" id="{CB54EDDC-69D6-47B9-8CD5-065607A93961}"/>
              </a:ext>
            </a:extLst>
          </p:cNvPr>
          <p:cNvSpPr>
            <a:spLocks noGrp="1"/>
          </p:cNvSpPr>
          <p:nvPr>
            <p:ph type="body" idx="1"/>
          </p:nvPr>
        </p:nvSpPr>
        <p:spPr>
          <a:xfrm>
            <a:off x="369623" y="1424442"/>
            <a:ext cx="5157787" cy="823912"/>
          </a:xfrm>
        </p:spPr>
        <p:txBody>
          <a:bodyPr/>
          <a:lstStyle/>
          <a:p>
            <a:pPr marL="342900" indent="-342900">
              <a:buFont typeface="Arial" panose="020B0604020202020204" pitchFamily="34" charset="0"/>
              <a:buChar char="•"/>
            </a:pPr>
            <a:r>
              <a:rPr lang="en-US" dirty="0"/>
              <a:t>Home Ribbon                   Get Data</a:t>
            </a:r>
            <a:endParaRPr lang="en-IN" dirty="0"/>
          </a:p>
        </p:txBody>
      </p:sp>
      <p:sp>
        <p:nvSpPr>
          <p:cNvPr id="5" name="Text Placeholder 4">
            <a:extLst>
              <a:ext uri="{FF2B5EF4-FFF2-40B4-BE49-F238E27FC236}">
                <a16:creationId xmlns:a16="http://schemas.microsoft.com/office/drawing/2014/main" id="{0AB55C89-DB68-4F6A-BD0F-924A4E6678C3}"/>
              </a:ext>
            </a:extLst>
          </p:cNvPr>
          <p:cNvSpPr>
            <a:spLocks noGrp="1"/>
          </p:cNvSpPr>
          <p:nvPr>
            <p:ph type="body" sz="quarter" idx="3"/>
          </p:nvPr>
        </p:nvSpPr>
        <p:spPr>
          <a:xfrm>
            <a:off x="6125443" y="1424442"/>
            <a:ext cx="5183188" cy="823912"/>
          </a:xfrm>
        </p:spPr>
        <p:txBody>
          <a:bodyPr/>
          <a:lstStyle/>
          <a:p>
            <a:pPr marL="342900" indent="-342900">
              <a:buFont typeface="Arial" panose="020B0604020202020204" pitchFamily="34" charset="0"/>
              <a:buChar char="•"/>
            </a:pPr>
            <a:r>
              <a:rPr lang="en-US" dirty="0"/>
              <a:t>Navigator</a:t>
            </a:r>
            <a:endParaRPr lang="en-IN" dirty="0"/>
          </a:p>
        </p:txBody>
      </p:sp>
      <p:pic>
        <p:nvPicPr>
          <p:cNvPr id="10" name="Content Placeholder 9">
            <a:extLst>
              <a:ext uri="{FF2B5EF4-FFF2-40B4-BE49-F238E27FC236}">
                <a16:creationId xmlns:a16="http://schemas.microsoft.com/office/drawing/2014/main" id="{C5960F1E-27A5-4715-8B78-11445A32F33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971" y="2403589"/>
            <a:ext cx="5438133" cy="4103096"/>
          </a:xfrm>
        </p:spPr>
      </p:pic>
      <p:pic>
        <p:nvPicPr>
          <p:cNvPr id="7" name="Content Placeholder 4">
            <a:extLst>
              <a:ext uri="{FF2B5EF4-FFF2-40B4-BE49-F238E27FC236}">
                <a16:creationId xmlns:a16="http://schemas.microsoft.com/office/drawing/2014/main" id="{94A0B901-93D4-4E3B-907E-C691D1EFC800}"/>
              </a:ext>
            </a:extLst>
          </p:cNvPr>
          <p:cNvPicPr>
            <a:picLocks noGrp="1" noChangeAspect="1"/>
          </p:cNvPicPr>
          <p:nvPr>
            <p:ph sz="half" idx="2"/>
          </p:nvPr>
        </p:nvPicPr>
        <p:blipFill>
          <a:blip r:embed="rId3"/>
          <a:stretch>
            <a:fillRect/>
          </a:stretch>
        </p:blipFill>
        <p:spPr>
          <a:xfrm>
            <a:off x="755896" y="2514600"/>
            <a:ext cx="3849970" cy="4263917"/>
          </a:xfrm>
          <a:prstGeom prst="rect">
            <a:avLst/>
          </a:prstGeom>
        </p:spPr>
      </p:pic>
      <p:sp>
        <p:nvSpPr>
          <p:cNvPr id="8" name="Arrow: Right 7">
            <a:extLst>
              <a:ext uri="{FF2B5EF4-FFF2-40B4-BE49-F238E27FC236}">
                <a16:creationId xmlns:a16="http://schemas.microsoft.com/office/drawing/2014/main" id="{6E70AAE5-926A-470A-8125-9D63B647322F}"/>
              </a:ext>
            </a:extLst>
          </p:cNvPr>
          <p:cNvSpPr/>
          <p:nvPr/>
        </p:nvSpPr>
        <p:spPr>
          <a:xfrm>
            <a:off x="2905654" y="1866485"/>
            <a:ext cx="604308" cy="310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375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E89B-04BB-403B-9454-55E379A4E875}"/>
              </a:ext>
            </a:extLst>
          </p:cNvPr>
          <p:cNvSpPr>
            <a:spLocks noGrp="1"/>
          </p:cNvSpPr>
          <p:nvPr>
            <p:ph type="title"/>
          </p:nvPr>
        </p:nvSpPr>
        <p:spPr/>
        <p:txBody>
          <a:bodyPr/>
          <a:lstStyle/>
          <a:p>
            <a:pPr algn="ctr"/>
            <a:r>
              <a:rPr lang="en-IN" b="0" i="1" dirty="0">
                <a:solidFill>
                  <a:srgbClr val="C00000"/>
                </a:solidFill>
                <a:effectLst/>
                <a:latin typeface="LATO BLACK" panose="020F0502020204030203" pitchFamily="34" charset="0"/>
                <a:ea typeface="LATO BLACK" panose="020F0502020204030203" pitchFamily="34" charset="0"/>
                <a:cs typeface="LATO BLACK" panose="020F0502020204030203" pitchFamily="34" charset="0"/>
              </a:rPr>
              <a:t>View Data In Field Panes</a:t>
            </a:r>
            <a:endParaRPr lang="en-IN" dirty="0"/>
          </a:p>
        </p:txBody>
      </p:sp>
      <p:pic>
        <p:nvPicPr>
          <p:cNvPr id="8" name="Content Placeholder 7">
            <a:extLst>
              <a:ext uri="{FF2B5EF4-FFF2-40B4-BE49-F238E27FC236}">
                <a16:creationId xmlns:a16="http://schemas.microsoft.com/office/drawing/2014/main" id="{1E55D0E0-00DE-466F-B1FA-4E4FE78A75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66" b="6302"/>
          <a:stretch/>
        </p:blipFill>
        <p:spPr>
          <a:xfrm>
            <a:off x="1196741" y="1690688"/>
            <a:ext cx="9798518" cy="4584984"/>
          </a:xfrm>
        </p:spPr>
      </p:pic>
    </p:spTree>
    <p:extLst>
      <p:ext uri="{BB962C8B-B14F-4D97-AF65-F5344CB8AC3E}">
        <p14:creationId xmlns:p14="http://schemas.microsoft.com/office/powerpoint/2010/main" val="369724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TotalTime>
  <Words>1082</Words>
  <Application>Microsoft Office PowerPoint</Application>
  <PresentationFormat>Widescreen</PresentationFormat>
  <Paragraphs>131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Calibri Light</vt:lpstr>
      <vt:lpstr>Lato Black</vt:lpstr>
      <vt:lpstr>Lato Black</vt:lpstr>
      <vt:lpstr>Segoe UI</vt:lpstr>
      <vt:lpstr>Office Theme</vt:lpstr>
      <vt:lpstr>Data Visualization with Power BI</vt:lpstr>
      <vt:lpstr>Introduction to Data Visualization</vt:lpstr>
      <vt:lpstr>Role of Power BI:</vt:lpstr>
      <vt:lpstr>Benefits of Power BI Data Visualization:</vt:lpstr>
      <vt:lpstr>Overview of Power BI Interface</vt:lpstr>
      <vt:lpstr>Connecting Data Sources</vt:lpstr>
      <vt:lpstr>Data Source</vt:lpstr>
      <vt:lpstr>Get Data</vt:lpstr>
      <vt:lpstr>View Data In Field Panes</vt:lpstr>
      <vt:lpstr>Transform Data</vt:lpstr>
      <vt:lpstr>Conclusion  </vt:lpstr>
      <vt:lpstr>Creating Basic Visualizations</vt:lpstr>
      <vt:lpstr>Bar Chart</vt:lpstr>
      <vt:lpstr>Variations of Bar Chart</vt:lpstr>
      <vt:lpstr>Column chart</vt:lpstr>
      <vt:lpstr>Variations of Column Chart</vt:lpstr>
      <vt:lpstr>Line Chart</vt:lpstr>
      <vt:lpstr>Pie Chart &amp; Do</vt:lpstr>
      <vt:lpstr>Conclusion</vt:lpstr>
      <vt:lpstr>Customizing Visualizations</vt:lpstr>
      <vt:lpstr>Changing Colors</vt:lpstr>
      <vt:lpstr>Adjusting Fonts</vt:lpstr>
      <vt:lpstr>Label Customization</vt:lpstr>
      <vt:lpstr>Shapes and Lines &amp; Animations</vt:lpstr>
      <vt:lpstr>Conclusion</vt:lpstr>
      <vt:lpstr>Adding Filters and Slicers</vt:lpstr>
      <vt:lpstr>Adding a slicer:</vt:lpstr>
      <vt:lpstr>Creating Interactive Dashboards</vt:lpstr>
      <vt:lpstr>Steps for creating dashboard:</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Power BI</dc:title>
  <dc:creator>ankush pawar</dc:creator>
  <cp:lastModifiedBy>Ramnath Gaikwad</cp:lastModifiedBy>
  <cp:revision>14</cp:revision>
  <dcterms:created xsi:type="dcterms:W3CDTF">2023-08-08T05:47:58Z</dcterms:created>
  <dcterms:modified xsi:type="dcterms:W3CDTF">2023-08-11T10:42:00Z</dcterms:modified>
</cp:coreProperties>
</file>