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D3D0"/>
    <a:srgbClr val="FF5050"/>
    <a:srgbClr val="0096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A2CA-FC26-4850-883B-46607EBC2987}" type="datetimeFigureOut">
              <a:rPr lang="fr-FR" smtClean="0"/>
              <a:pPr/>
              <a:t>11/04/2020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EC7-14B0-4136-839D-A111DE2D5E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EC7-14B0-4136-839D-A111DE2D5E4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EC7-14B0-4136-839D-A111DE2D5E4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EC7-14B0-4136-839D-A111DE2D5E4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96C9-CAFA-48B3-BAAD-5984AC46B4A9}" type="datetimeFigureOut">
              <a:rPr lang="fr-FR" smtClean="0"/>
              <a:pPr/>
              <a:t>11/04/2020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3681-EE16-4A7A-85E7-F3BC1CA3F0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endmicro.com/vinfo/pl/security/news/cybercrime-and-digital-threats/fake-news-cyber-propaganda-the-abuse-of-social-media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Welcome</a:t>
            </a:r>
            <a: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everyone</a:t>
            </a:r>
            <a: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 !</a:t>
            </a:r>
            <a:endParaRPr lang="fr-FR" sz="6600" dirty="0">
              <a:solidFill>
                <a:schemeClr val="tx2">
                  <a:lumMod val="20000"/>
                  <a:lumOff val="80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bmc</a:t>
            </a:r>
            <a:endParaRPr lang="fr-F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179512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476672"/>
            <a:ext cx="1835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>
                <a:latin typeface="Berlin Sans FB Demi" pitchFamily="34" charset="0"/>
              </a:rPr>
              <a:t>Google news </a:t>
            </a:r>
          </a:p>
          <a:p>
            <a:pPr fontAlgn="base">
              <a:buFontTx/>
              <a:buChar char="-"/>
            </a:pPr>
            <a:r>
              <a:rPr lang="fr-FR" dirty="0" smtClean="0">
                <a:latin typeface="Berlin Sans FB Demi" pitchFamily="34" charset="0"/>
              </a:rPr>
              <a:t>New York Times</a:t>
            </a:r>
          </a:p>
          <a:p>
            <a:pPr fontAlgn="base"/>
            <a:r>
              <a:rPr lang="fr-FR" dirty="0" smtClean="0">
                <a:latin typeface="Berlin Sans FB Demi" pitchFamily="34" charset="0"/>
              </a:rPr>
              <a:t>-CNN</a:t>
            </a:r>
          </a:p>
          <a:p>
            <a:pPr fontAlgn="base">
              <a:buFontTx/>
              <a:buChar char="-"/>
            </a:pPr>
            <a:r>
              <a:rPr lang="fr-FR" dirty="0" smtClean="0">
                <a:latin typeface="Berlin Sans FB Demi" pitchFamily="34" charset="0"/>
              </a:rPr>
              <a:t>The Guardian</a:t>
            </a:r>
          </a:p>
          <a:p>
            <a:pPr fontAlgn="base"/>
            <a:r>
              <a:rPr lang="fr-FR" dirty="0" smtClean="0">
                <a:latin typeface="Berlin Sans FB Demi" pitchFamily="34" charset="0"/>
              </a:rPr>
              <a:t>- Fox News</a:t>
            </a:r>
          </a:p>
          <a:p>
            <a:pPr fontAlgn="base"/>
            <a:endParaRPr lang="fr-FR" dirty="0" smtClean="0">
              <a:latin typeface="Berlin Sans FB Demi" pitchFamily="34" charset="0"/>
            </a:endParaRPr>
          </a:p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707904" y="836712"/>
            <a:ext cx="1656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identifie the </a:t>
            </a:r>
            <a:r>
              <a:rPr lang="fr-FR" dirty="0" err="1" smtClean="0">
                <a:latin typeface="Berlin Sans FB Demi" pitchFamily="34" charset="0"/>
              </a:rPr>
              <a:t>fake</a:t>
            </a:r>
            <a:r>
              <a:rPr lang="fr-FR" dirty="0" smtClean="0">
                <a:latin typeface="Berlin Sans FB Demi" pitchFamily="34" charset="0"/>
              </a:rPr>
              <a:t> news from  </a:t>
            </a:r>
            <a:r>
              <a:rPr lang="fr-FR" dirty="0" err="1" smtClean="0">
                <a:latin typeface="Berlin Sans FB Demi" pitchFamily="34" charset="0"/>
              </a:rPr>
              <a:t>websites</a:t>
            </a:r>
            <a:r>
              <a:rPr lang="fr-FR" dirty="0" smtClean="0">
                <a:latin typeface="Berlin Sans FB Demi" pitchFamily="34" charset="0"/>
              </a:rPr>
              <a:t> and </a:t>
            </a:r>
            <a:r>
              <a:rPr lang="fr-FR" dirty="0" err="1" smtClean="0">
                <a:latin typeface="Berlin Sans FB Demi" pitchFamily="34" charset="0"/>
              </a:rPr>
              <a:t>different</a:t>
            </a:r>
            <a:r>
              <a:rPr lang="fr-FR" dirty="0" smtClean="0">
                <a:latin typeface="Berlin Sans FB Demi" pitchFamily="34" charset="0"/>
              </a:rPr>
              <a:t> articles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8144" y="692696"/>
            <a:ext cx="1224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pubs in social media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43800" y="1628800"/>
            <a:ext cx="180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</a:t>
            </a:r>
            <a:r>
              <a:rPr lang="fr-FR" dirty="0" err="1" smtClean="0">
                <a:latin typeface="Berlin Sans FB Demi" pitchFamily="34" charset="0"/>
              </a:rPr>
              <a:t>everyone</a:t>
            </a:r>
            <a:r>
              <a:rPr lang="fr-FR" dirty="0" smtClean="0">
                <a:latin typeface="Berlin Sans FB Demi" pitchFamily="34" charset="0"/>
              </a:rPr>
              <a:t> who </a:t>
            </a:r>
            <a:r>
              <a:rPr lang="fr-FR" dirty="0" err="1" smtClean="0">
                <a:latin typeface="Berlin Sans FB Demi" pitchFamily="34" charset="0"/>
              </a:rPr>
              <a:t>wants</a:t>
            </a:r>
            <a:r>
              <a:rPr lang="fr-FR" dirty="0" smtClean="0">
                <a:latin typeface="Berlin Sans FB Demi" pitchFamily="34" charset="0"/>
              </a:rPr>
              <a:t> to </a:t>
            </a:r>
            <a:r>
              <a:rPr lang="fr-FR" dirty="0" err="1" smtClean="0">
                <a:latin typeface="Berlin Sans FB Demi" pitchFamily="34" charset="0"/>
              </a:rPr>
              <a:t>search</a:t>
            </a:r>
            <a:r>
              <a:rPr lang="fr-FR" dirty="0" smtClean="0">
                <a:latin typeface="Berlin Sans FB Demi" pitchFamily="34" charset="0"/>
              </a:rPr>
              <a:t> for </a:t>
            </a:r>
            <a:r>
              <a:rPr lang="fr-FR" dirty="0" smtClean="0">
                <a:latin typeface="Berlin Sans FB Demi" pitchFamily="34" charset="0"/>
              </a:rPr>
              <a:t>news on internet </a:t>
            </a:r>
            <a:r>
              <a:rPr lang="fr-FR" dirty="0" smtClean="0">
                <a:latin typeface="Berlin Sans FB Demi" pitchFamily="34" charset="0"/>
              </a:rPr>
              <a:t> and check their </a:t>
            </a:r>
            <a:r>
              <a:rPr lang="fr-FR" dirty="0" err="1" smtClean="0">
                <a:latin typeface="Berlin Sans FB Demi" pitchFamily="34" charset="0"/>
              </a:rPr>
              <a:t>validity</a:t>
            </a:r>
            <a:r>
              <a:rPr lang="fr-FR" dirty="0" smtClean="0">
                <a:latin typeface="Berlin Sans FB Demi" pitchFamily="34" charset="0"/>
              </a:rPr>
              <a:t>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4128" y="3212976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web site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224" y="5877272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</a:t>
            </a:r>
            <a:r>
              <a:rPr lang="fr-FR" dirty="0" err="1" smtClean="0">
                <a:latin typeface="Berlin Sans FB Demi" pitchFamily="34" charset="0"/>
              </a:rPr>
              <a:t>ads</a:t>
            </a:r>
            <a:r>
              <a:rPr lang="fr-FR" dirty="0" smtClean="0">
                <a:latin typeface="Berlin Sans FB Demi" pitchFamily="34" charset="0"/>
              </a:rPr>
              <a:t>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web </a:t>
            </a:r>
            <a:r>
              <a:rPr lang="fr-FR" dirty="0" err="1" smtClean="0">
                <a:latin typeface="Berlin Sans FB Demi" pitchFamily="34" charset="0"/>
              </a:rPr>
              <a:t>hosting</a:t>
            </a:r>
            <a:r>
              <a:rPr lang="fr-FR" dirty="0" smtClean="0">
                <a:latin typeface="Berlin Sans FB Demi" pitchFamily="34" charset="0"/>
              </a:rPr>
              <a:t>/API</a:t>
            </a:r>
          </a:p>
          <a:p>
            <a:pPr algn="ctr"/>
            <a:r>
              <a:rPr lang="fr-FR" dirty="0" smtClean="0">
                <a:latin typeface="Berlin Sans FB Demi" pitchFamily="34" charset="0"/>
              </a:rPr>
              <a:t>+ </a:t>
            </a:r>
            <a:r>
              <a:rPr lang="fr-FR" dirty="0" err="1" smtClean="0">
                <a:latin typeface="Berlin Sans FB Demi" pitchFamily="34" charset="0"/>
              </a:rPr>
              <a:t>workers</a:t>
            </a:r>
            <a:r>
              <a:rPr lang="fr-FR" dirty="0" smtClean="0">
                <a:latin typeface="Berlin Sans FB Demi" pitchFamily="34" charset="0"/>
              </a:rPr>
              <a:t> </a:t>
            </a:r>
            <a:r>
              <a:rPr lang="fr-FR" dirty="0" err="1" smtClean="0">
                <a:latin typeface="Berlin Sans FB Demi" pitchFamily="34" charset="0"/>
              </a:rPr>
              <a:t>payment</a:t>
            </a:r>
            <a:endParaRPr lang="fr-FR" dirty="0" smtClean="0">
              <a:latin typeface="Berlin Sans FB Demi" pitchFamily="34" charset="0"/>
            </a:endParaRPr>
          </a:p>
          <a:p>
            <a:pPr algn="ctr"/>
            <a:r>
              <a:rPr lang="fr-FR" dirty="0" smtClean="0">
                <a:latin typeface="Berlin Sans FB Demi" pitchFamily="34" charset="0"/>
              </a:rPr>
              <a:t>+ web </a:t>
            </a:r>
            <a:r>
              <a:rPr lang="fr-FR" dirty="0" err="1" smtClean="0">
                <a:latin typeface="Berlin Sans FB Demi" pitchFamily="34" charset="0"/>
              </a:rPr>
              <a:t>developpement</a:t>
            </a:r>
            <a:r>
              <a:rPr lang="fr-FR" dirty="0" smtClean="0">
                <a:latin typeface="Berlin Sans FB Demi" pitchFamily="34" charset="0"/>
              </a:rPr>
              <a:t> </a:t>
            </a:r>
          </a:p>
          <a:p>
            <a:pPr algn="ctr"/>
            <a:r>
              <a:rPr lang="fr-FR" dirty="0" smtClean="0">
                <a:latin typeface="Berlin Sans FB Demi" pitchFamily="34" charset="0"/>
              </a:rPr>
              <a:t>+ office </a:t>
            </a:r>
            <a:r>
              <a:rPr lang="fr-FR" dirty="0" err="1" smtClean="0">
                <a:latin typeface="Berlin Sans FB Demi" pitchFamily="34" charset="0"/>
              </a:rPr>
              <a:t>expanses</a:t>
            </a:r>
            <a:r>
              <a:rPr lang="fr-FR" dirty="0" smtClean="0">
                <a:latin typeface="Berlin Sans FB Demi" pitchFamily="34" charset="0"/>
              </a:rPr>
              <a:t> (</a:t>
            </a:r>
            <a:r>
              <a:rPr lang="fr-FR" dirty="0" err="1" smtClean="0">
                <a:latin typeface="Berlin Sans FB Demi" pitchFamily="34" charset="0"/>
              </a:rPr>
              <a:t>pcs</a:t>
            </a:r>
            <a:r>
              <a:rPr lang="fr-FR" dirty="0" smtClean="0">
                <a:latin typeface="Berlin Sans FB Demi" pitchFamily="34" charset="0"/>
              </a:rPr>
              <a:t>, tables)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691680" y="31409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web </a:t>
            </a:r>
            <a:r>
              <a:rPr lang="fr-FR" dirty="0" err="1" smtClean="0">
                <a:latin typeface="Berlin Sans FB Demi" pitchFamily="34" charset="0"/>
              </a:rPr>
              <a:t>developpement</a:t>
            </a:r>
            <a:r>
              <a:rPr lang="fr-FR" dirty="0" smtClean="0">
                <a:latin typeface="Berlin Sans FB Demi" pitchFamily="34" charset="0"/>
              </a:rPr>
              <a:t>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907704" y="76470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+ </a:t>
            </a:r>
            <a:r>
              <a:rPr lang="fr-FR" dirty="0" err="1" smtClean="0">
                <a:latin typeface="Berlin Sans FB Demi" pitchFamily="34" charset="0"/>
              </a:rPr>
              <a:t>maitaining</a:t>
            </a:r>
            <a:r>
              <a:rPr lang="fr-FR" dirty="0" smtClean="0">
                <a:latin typeface="Berlin Sans FB Demi" pitchFamily="34" charset="0"/>
              </a:rPr>
              <a:t> the website </a:t>
            </a:r>
            <a:endParaRPr lang="fr-FR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Let’s</a:t>
            </a:r>
            <a: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fr-FR" sz="6600" noProof="1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Start</a:t>
            </a:r>
            <a: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with</a:t>
            </a:r>
            <a: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 a simple </a:t>
            </a:r>
            <a:r>
              <a:rPr lang="fr-FR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video</a:t>
            </a:r>
            <a: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br>
              <a:rPr lang="fr-FR" sz="6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 Black" pitchFamily="34" charset="0"/>
                <a:ea typeface="Segoe UI Black" pitchFamily="34" charset="0"/>
              </a:rPr>
            </a:br>
            <a:endParaRPr lang="fr-FR" sz="6600" dirty="0">
              <a:solidFill>
                <a:schemeClr val="tx2">
                  <a:lumMod val="20000"/>
                  <a:lumOff val="80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Video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à coins arrondis 88"/>
          <p:cNvSpPr/>
          <p:nvPr/>
        </p:nvSpPr>
        <p:spPr>
          <a:xfrm>
            <a:off x="251520" y="5805264"/>
            <a:ext cx="8248189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395536" y="5877272"/>
            <a:ext cx="5151845" cy="360040"/>
          </a:xfrm>
          <a:prstGeom prst="roundRect">
            <a:avLst/>
          </a:prstGeom>
          <a:solidFill>
            <a:srgbClr val="55D3D0"/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1" name="Connecteur droit 90"/>
          <p:cNvCxnSpPr>
            <a:stCxn id="90" idx="3"/>
          </p:cNvCxnSpPr>
          <p:nvPr/>
        </p:nvCxnSpPr>
        <p:spPr>
          <a:xfrm flipV="1">
            <a:off x="5547381" y="5085184"/>
            <a:ext cx="0" cy="972108"/>
          </a:xfrm>
          <a:prstGeom prst="line">
            <a:avLst/>
          </a:prstGeom>
          <a:ln>
            <a:solidFill>
              <a:srgbClr val="55D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90" idx="1"/>
          </p:cNvCxnSpPr>
          <p:nvPr/>
        </p:nvCxnSpPr>
        <p:spPr>
          <a:xfrm flipV="1">
            <a:off x="395536" y="5085184"/>
            <a:ext cx="0" cy="972108"/>
          </a:xfrm>
          <a:prstGeom prst="line">
            <a:avLst/>
          </a:prstGeom>
          <a:ln>
            <a:solidFill>
              <a:srgbClr val="55D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95536" y="5085184"/>
            <a:ext cx="5151845" cy="0"/>
          </a:xfrm>
          <a:prstGeom prst="line">
            <a:avLst/>
          </a:prstGeom>
          <a:ln w="12700">
            <a:solidFill>
              <a:srgbClr val="55D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899592" y="458112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5D3D0"/>
                </a:solidFill>
                <a:latin typeface="Adobe Heiti Std R" pitchFamily="34" charset="-128"/>
                <a:ea typeface="Adobe Heiti Std R" pitchFamily="34" charset="-128"/>
              </a:rPr>
              <a:t>Fake</a:t>
            </a:r>
            <a:r>
              <a:rPr lang="fr-FR" sz="3200" dirty="0" smtClean="0">
                <a:solidFill>
                  <a:srgbClr val="55D3D0"/>
                </a:solidFill>
                <a:latin typeface="Adobe Heiti Std R" pitchFamily="34" charset="-128"/>
                <a:ea typeface="Adobe Heiti Std R" pitchFamily="34" charset="-128"/>
              </a:rPr>
              <a:t> news </a:t>
            </a:r>
            <a:endParaRPr lang="fr-FR" sz="3200" dirty="0">
              <a:solidFill>
                <a:srgbClr val="55D3D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331640" y="580526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54%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652120" y="5877272"/>
            <a:ext cx="2736304" cy="360040"/>
          </a:xfrm>
          <a:prstGeom prst="roundRect">
            <a:avLst/>
          </a:prstGeom>
          <a:solidFill>
            <a:srgbClr val="FCA564"/>
          </a:solidFill>
          <a:ln>
            <a:solidFill>
              <a:srgbClr val="FCA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46%</a:t>
            </a:r>
            <a:endParaRPr lang="fr-FR" sz="2400" dirty="0"/>
          </a:p>
        </p:txBody>
      </p:sp>
      <p:cxnSp>
        <p:nvCxnSpPr>
          <p:cNvPr id="97" name="Connecteur droit 96"/>
          <p:cNvCxnSpPr>
            <a:stCxn id="96" idx="1"/>
          </p:cNvCxnSpPr>
          <p:nvPr/>
        </p:nvCxnSpPr>
        <p:spPr>
          <a:xfrm flipV="1">
            <a:off x="5652120" y="5085184"/>
            <a:ext cx="0" cy="972108"/>
          </a:xfrm>
          <a:prstGeom prst="line">
            <a:avLst/>
          </a:prstGeom>
          <a:ln>
            <a:solidFill>
              <a:srgbClr val="FCA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96" idx="3"/>
          </p:cNvCxnSpPr>
          <p:nvPr/>
        </p:nvCxnSpPr>
        <p:spPr>
          <a:xfrm flipV="1">
            <a:off x="8388424" y="5085184"/>
            <a:ext cx="0" cy="972108"/>
          </a:xfrm>
          <a:prstGeom prst="line">
            <a:avLst/>
          </a:prstGeom>
          <a:ln>
            <a:solidFill>
              <a:srgbClr val="FCA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5652120" y="5085184"/>
            <a:ext cx="2736304" cy="0"/>
          </a:xfrm>
          <a:prstGeom prst="line">
            <a:avLst/>
          </a:prstGeom>
          <a:ln>
            <a:solidFill>
              <a:srgbClr val="FCA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5724128" y="4581128"/>
            <a:ext cx="2771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CA564"/>
                </a:solidFill>
              </a:rPr>
              <a:t>Real news </a:t>
            </a:r>
            <a:endParaRPr lang="fr-FR" sz="3200" dirty="0">
              <a:solidFill>
                <a:srgbClr val="FCA564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843808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5050"/>
                </a:solidFill>
                <a:latin typeface="Berlin Sans FB Demi" pitchFamily="34" charset="0"/>
              </a:rPr>
              <a:t>Social Media news </a:t>
            </a:r>
            <a:endParaRPr lang="fr-FR" sz="2800" dirty="0">
              <a:solidFill>
                <a:srgbClr val="FF5050"/>
              </a:solidFill>
              <a:latin typeface="Berlin Sans FB Demi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331640" y="692696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5050"/>
                </a:solidFill>
                <a:latin typeface="Berlin Sans FB Demi" pitchFamily="34" charset="0"/>
              </a:rPr>
              <a:t>News are </a:t>
            </a:r>
            <a:r>
              <a:rPr lang="fr-FR" sz="2400" dirty="0" err="1" smtClean="0">
                <a:solidFill>
                  <a:srgbClr val="FF5050"/>
                </a:solidFill>
                <a:latin typeface="Segoe UI Black" pitchFamily="34" charset="0"/>
                <a:ea typeface="Segoe UI Black" pitchFamily="34" charset="0"/>
              </a:rPr>
              <a:t>divided</a:t>
            </a:r>
            <a:r>
              <a:rPr lang="fr-FR" sz="2400" dirty="0" smtClean="0">
                <a:solidFill>
                  <a:srgbClr val="FF5050"/>
                </a:solidFill>
              </a:rPr>
              <a:t> </a:t>
            </a:r>
            <a:r>
              <a:rPr lang="fr-FR" sz="2400" dirty="0" err="1" smtClean="0">
                <a:solidFill>
                  <a:srgbClr val="FF5050"/>
                </a:solidFill>
                <a:latin typeface="Berlin Sans FB Demi" pitchFamily="34" charset="0"/>
              </a:rPr>
              <a:t>into</a:t>
            </a:r>
            <a:r>
              <a:rPr lang="fr-FR" sz="2400" dirty="0" smtClean="0">
                <a:solidFill>
                  <a:srgbClr val="FF5050"/>
                </a:solidFill>
                <a:latin typeface="Berlin Sans FB Demi" pitchFamily="34" charset="0"/>
              </a:rPr>
              <a:t> two </a:t>
            </a:r>
            <a:r>
              <a:rPr lang="fr-FR" sz="2400" dirty="0" smtClean="0">
                <a:solidFill>
                  <a:srgbClr val="FF5050"/>
                </a:solidFill>
                <a:latin typeface="Berlin Sans FB Demi" pitchFamily="34" charset="0"/>
              </a:rPr>
              <a:t>types </a:t>
            </a:r>
            <a:endParaRPr lang="fr-FR" sz="2400" dirty="0">
              <a:solidFill>
                <a:srgbClr val="FF5050"/>
              </a:solidFill>
              <a:latin typeface="Berlin Sans FB Demi" pitchFamily="34" charset="0"/>
            </a:endParaRPr>
          </a:p>
        </p:txBody>
      </p:sp>
      <p:sp>
        <p:nvSpPr>
          <p:cNvPr id="103" name="Flèche vers le bas 102"/>
          <p:cNvSpPr/>
          <p:nvPr/>
        </p:nvSpPr>
        <p:spPr>
          <a:xfrm rot="568069" flipH="1">
            <a:off x="3124158" y="1180496"/>
            <a:ext cx="85207" cy="3415694"/>
          </a:xfrm>
          <a:prstGeom prst="downArrow">
            <a:avLst>
              <a:gd name="adj1" fmla="val 15766"/>
              <a:gd name="adj2" fmla="val 121586"/>
            </a:avLst>
          </a:prstGeom>
          <a:solidFill>
            <a:srgbClr val="55D3D0"/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5D3D0"/>
              </a:solidFill>
            </a:endParaRPr>
          </a:p>
        </p:txBody>
      </p:sp>
      <p:sp>
        <p:nvSpPr>
          <p:cNvPr id="104" name="Flèche vers le bas 103"/>
          <p:cNvSpPr/>
          <p:nvPr/>
        </p:nvSpPr>
        <p:spPr>
          <a:xfrm rot="20932182" flipH="1">
            <a:off x="6057487" y="1092081"/>
            <a:ext cx="85211" cy="3537014"/>
          </a:xfrm>
          <a:prstGeom prst="downArrow">
            <a:avLst>
              <a:gd name="adj1" fmla="val 15766"/>
              <a:gd name="adj2" fmla="val 121586"/>
            </a:avLst>
          </a:prstGeom>
          <a:solidFill>
            <a:srgbClr val="FCA564"/>
          </a:solidFill>
          <a:ln>
            <a:solidFill>
              <a:srgbClr val="FCA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CA564"/>
              </a:solidFill>
            </a:endParaRPr>
          </a:p>
        </p:txBody>
      </p:sp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1224136" cy="113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420888"/>
            <a:ext cx="1372901" cy="11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ZoneTexte 106"/>
          <p:cNvSpPr txBox="1"/>
          <p:nvPr/>
        </p:nvSpPr>
        <p:spPr>
          <a:xfrm>
            <a:off x="0" y="6488668"/>
            <a:ext cx="81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Source:</a:t>
            </a:r>
            <a:r>
              <a:rPr lang="fr-FR" dirty="0">
                <a:hlinkClick r:id="rId5" tooltip="https://www.trendmicro.com/vinfo/pl/security/news/cybercrime-and-digital-threats/fake-news-cyber-propaganda-the-abuse-of-social-media"/>
              </a:rPr>
              <a:t> https://www.trendmicro.com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The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effects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 are terrible ! 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21506" name="Picture 2" descr="C:\Users\lenono\Desktop\pngguru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4293096"/>
            <a:ext cx="1152128" cy="115212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627784" y="134076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itchFamily="34" charset="0"/>
              </a:rPr>
              <a:t>I</a:t>
            </a:r>
            <a:r>
              <a:rPr lang="fr-FR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itchFamily="34" charset="0"/>
              </a:rPr>
              <a:t>t might cause </a:t>
            </a:r>
            <a:endParaRPr lang="fr-FR" sz="3200" dirty="0">
              <a:solidFill>
                <a:schemeClr val="accent2">
                  <a:lumMod val="40000"/>
                  <a:lumOff val="6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6" name="Flèche vers le bas 5"/>
          <p:cNvSpPr/>
          <p:nvPr/>
        </p:nvSpPr>
        <p:spPr>
          <a:xfrm rot="2599317">
            <a:off x="3028584" y="1686088"/>
            <a:ext cx="45719" cy="2865758"/>
          </a:xfrm>
          <a:prstGeom prst="downArrow">
            <a:avLst>
              <a:gd name="adj1" fmla="val 50000"/>
              <a:gd name="adj2" fmla="val 119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4499991" y="2060848"/>
            <a:ext cx="45719" cy="2160240"/>
          </a:xfrm>
          <a:prstGeom prst="downArrow">
            <a:avLst>
              <a:gd name="adj1" fmla="val 50000"/>
              <a:gd name="adj2" fmla="val 85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19346285">
            <a:off x="5885449" y="1797932"/>
            <a:ext cx="45719" cy="2670958"/>
          </a:xfrm>
          <a:prstGeom prst="downArrow">
            <a:avLst>
              <a:gd name="adj1" fmla="val 50000"/>
              <a:gd name="adj2" fmla="val 119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55575" y="551723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 Demi" pitchFamily="34" charset="0"/>
              </a:rPr>
              <a:t>Create </a:t>
            </a:r>
            <a:r>
              <a:rPr lang="fr-FR" dirty="0" err="1" smtClean="0">
                <a:latin typeface="Berlin Sans FB Demi" pitchFamily="34" charset="0"/>
              </a:rPr>
              <a:t>Fear</a:t>
            </a:r>
            <a:r>
              <a:rPr lang="fr-FR" dirty="0" smtClean="0">
                <a:latin typeface="Berlin Sans FB Demi" pitchFamily="34" charset="0"/>
              </a:rPr>
              <a:t> and panic</a:t>
            </a:r>
            <a:endParaRPr lang="fr-FR" dirty="0">
              <a:latin typeface="Berlin Sans FB Demi" pitchFamily="34" charset="0"/>
            </a:endParaRPr>
          </a:p>
        </p:txBody>
      </p:sp>
      <p:pic>
        <p:nvPicPr>
          <p:cNvPr id="21508" name="Picture 4" descr="C:\Users\lenono\Desktop\pngguru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19" y="4149080"/>
            <a:ext cx="1296144" cy="1296144"/>
          </a:xfrm>
          <a:prstGeom prst="rect">
            <a:avLst/>
          </a:prstGeom>
          <a:noFill/>
        </p:spPr>
      </p:pic>
      <p:pic>
        <p:nvPicPr>
          <p:cNvPr id="21509" name="Picture 5" descr="C:\Users\lenono\Desktop\pngguru.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199" y="4365104"/>
            <a:ext cx="936104" cy="936104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3563888" y="544522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Berlin Sans FB Demi" pitchFamily="34" charset="0"/>
              </a:rPr>
              <a:t>Fights</a:t>
            </a:r>
            <a:r>
              <a:rPr lang="fr-FR" dirty="0" smtClean="0">
                <a:latin typeface="Berlin Sans FB Demi" pitchFamily="34" charset="0"/>
              </a:rPr>
              <a:t> and troubles in society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724128" y="55172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Berlin Sans FB Demi" pitchFamily="34" charset="0"/>
              </a:rPr>
              <a:t>Waste</a:t>
            </a:r>
            <a:r>
              <a:rPr lang="fr-FR" dirty="0">
                <a:latin typeface="Berlin Sans FB Demi" pitchFamily="34" charset="0"/>
              </a:rPr>
              <a:t> </a:t>
            </a:r>
            <a:r>
              <a:rPr lang="fr-FR" dirty="0" smtClean="0">
                <a:latin typeface="Berlin Sans FB Demi" pitchFamily="34" charset="0"/>
              </a:rPr>
              <a:t>of time and ressources  </a:t>
            </a:r>
            <a:endParaRPr lang="fr-FR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528" y="332656"/>
            <a:ext cx="9324528" cy="121500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How can we stop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these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 </a:t>
            </a:r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fake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 news ? 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Berlin Sans FB Demi" pitchFamily="34" charset="0"/>
              <a:ea typeface="Segoe UI Black" pitchFamily="34" charset="0"/>
            </a:endParaRPr>
          </a:p>
        </p:txBody>
      </p:sp>
      <p:pic>
        <p:nvPicPr>
          <p:cNvPr id="19462" name="Picture 6" descr="First Principle Thinking in Software Develop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00808"/>
            <a:ext cx="41529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48680"/>
            <a:ext cx="1944216" cy="144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rganigramme : Entrée manuelle 17"/>
          <p:cNvSpPr/>
          <p:nvPr/>
        </p:nvSpPr>
        <p:spPr>
          <a:xfrm rot="5400000">
            <a:off x="-872716" y="872716"/>
            <a:ext cx="6858000" cy="5112568"/>
          </a:xfrm>
          <a:prstGeom prst="flowChartManualInput">
            <a:avLst/>
          </a:prstGeom>
          <a:solidFill>
            <a:srgbClr val="55D3D0"/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Our solution !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7763" y="3573016"/>
            <a:ext cx="3718427" cy="29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https://media.discordapp.net/attachments/698108981041692722/698291113840214116/unkn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005064"/>
            <a:ext cx="3722293" cy="2376264"/>
          </a:xfrm>
          <a:prstGeom prst="rect">
            <a:avLst/>
          </a:prstGeom>
          <a:noFill/>
        </p:spPr>
      </p:pic>
      <p:sp>
        <p:nvSpPr>
          <p:cNvPr id="19" name="Rectangle à coins arrondis 18"/>
          <p:cNvSpPr/>
          <p:nvPr/>
        </p:nvSpPr>
        <p:spPr>
          <a:xfrm>
            <a:off x="467544" y="1844824"/>
            <a:ext cx="3600400" cy="3744416"/>
          </a:xfrm>
          <a:prstGeom prst="roundRect">
            <a:avLst/>
          </a:prstGeom>
          <a:solidFill>
            <a:srgbClr val="55D3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/>
          <p:cNvSpPr/>
          <p:nvPr/>
        </p:nvSpPr>
        <p:spPr>
          <a:xfrm>
            <a:off x="6732240" y="1988840"/>
            <a:ext cx="360040" cy="1584176"/>
          </a:xfrm>
          <a:prstGeom prst="downArrow">
            <a:avLst>
              <a:gd name="adj1" fmla="val 50000"/>
              <a:gd name="adj2" fmla="val 92553"/>
            </a:avLst>
          </a:prstGeom>
          <a:solidFill>
            <a:srgbClr val="55D3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539552" y="2060848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dirty="0">
                <a:latin typeface="Segoe UI Black" pitchFamily="34" charset="0"/>
                <a:ea typeface="Segoe UI Black" pitchFamily="34" charset="0"/>
              </a:rPr>
              <a:t>based on AI </a:t>
            </a:r>
            <a:r>
              <a:rPr lang="en-US" sz="2400" dirty="0" err="1">
                <a:latin typeface="Segoe UI Black" pitchFamily="34" charset="0"/>
                <a:ea typeface="Segoe UI Black" pitchFamily="34" charset="0"/>
              </a:rPr>
              <a:t>technologie</a:t>
            </a:r>
            <a:r>
              <a:rPr lang="en-US" sz="2400" dirty="0">
                <a:latin typeface="Segoe UI Black" pitchFamily="34" charset="0"/>
                <a:ea typeface="Segoe UI Black" pitchFamily="34" charset="0"/>
              </a:rPr>
              <a:t> we create a model to check websites and the </a:t>
            </a:r>
            <a:r>
              <a:rPr lang="en-US" sz="2400" dirty="0" err="1">
                <a:latin typeface="Segoe UI Black" pitchFamily="34" charset="0"/>
                <a:ea typeface="Segoe UI Black" pitchFamily="34" charset="0"/>
              </a:rPr>
              <a:t>articals</a:t>
            </a:r>
            <a:r>
              <a:rPr lang="en-US" sz="2400" dirty="0">
                <a:latin typeface="Segoe UI Black" pitchFamily="34" charset="0"/>
                <a:ea typeface="Segoe UI Black" pitchFamily="34" charset="0"/>
              </a:rPr>
              <a:t> and compare the content and style with data bases from different new websites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404664"/>
            <a:ext cx="5040560" cy="10464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How </a:t>
            </a:r>
            <a:r>
              <a:rPr lang="fr-FR" sz="4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it</a:t>
            </a:r>
            <a:r>
              <a:rPr lang="fr-FR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 </a:t>
            </a:r>
            <a:r>
              <a:rPr lang="fr-FR" sz="4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works</a:t>
            </a:r>
            <a:r>
              <a:rPr lang="fr-FR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  <a:ea typeface="Segoe UI Black" pitchFamily="34" charset="0"/>
              </a:rPr>
              <a:t> ? </a:t>
            </a:r>
          </a:p>
          <a:p>
            <a:endParaRPr lang="fr-FR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67244" y="1412776"/>
            <a:ext cx="546692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https://media.discordapp.net/attachments/698108981041692722/698291113840214116/unkn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2204864"/>
            <a:ext cx="5472608" cy="4248472"/>
          </a:xfrm>
          <a:prstGeom prst="rect">
            <a:avLst/>
          </a:prstGeom>
          <a:noFill/>
        </p:spPr>
      </p:pic>
      <p:sp>
        <p:nvSpPr>
          <p:cNvPr id="12" name="Rectangle à coins arrondis 11"/>
          <p:cNvSpPr/>
          <p:nvPr/>
        </p:nvSpPr>
        <p:spPr>
          <a:xfrm>
            <a:off x="5796136" y="3573016"/>
            <a:ext cx="2664296" cy="360040"/>
          </a:xfrm>
          <a:prstGeom prst="wedgeRoundRectCallout">
            <a:avLst>
              <a:gd name="adj1" fmla="val -83209"/>
              <a:gd name="adj2" fmla="val 25210"/>
              <a:gd name="adj3" fmla="val 16667"/>
            </a:avLst>
          </a:prstGeom>
          <a:solidFill>
            <a:srgbClr val="55D3D0">
              <a:alpha val="58000"/>
            </a:srgbClr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The website url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796136" y="4077072"/>
            <a:ext cx="2664296" cy="360040"/>
          </a:xfrm>
          <a:prstGeom prst="wedgeRoundRectCallout">
            <a:avLst>
              <a:gd name="adj1" fmla="val -83209"/>
              <a:gd name="adj2" fmla="val -7040"/>
              <a:gd name="adj3" fmla="val 16667"/>
            </a:avLst>
          </a:prstGeom>
          <a:solidFill>
            <a:srgbClr val="55D3D0">
              <a:alpha val="52000"/>
            </a:srgbClr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name of the article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4869160"/>
            <a:ext cx="2664296" cy="360040"/>
          </a:xfrm>
          <a:prstGeom prst="wedgeRoundRectCallout">
            <a:avLst>
              <a:gd name="adj1" fmla="val -83209"/>
              <a:gd name="adj2" fmla="val 25210"/>
              <a:gd name="adj3" fmla="val 16667"/>
            </a:avLst>
          </a:prstGeom>
          <a:solidFill>
            <a:srgbClr val="55D3D0">
              <a:alpha val="50000"/>
            </a:srgbClr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texte of the article </a:t>
            </a:r>
            <a:endParaRPr lang="fr-FR" dirty="0"/>
          </a:p>
        </p:txBody>
      </p:sp>
      <p:pic>
        <p:nvPicPr>
          <p:cNvPr id="24578" name="Picture 2" descr="C:\Users\lenono\Desktop\easy-use-152368-467236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764704"/>
            <a:ext cx="2664295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C:\Users\lenono\Desktop\3391_pl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5013176"/>
            <a:ext cx="2612224" cy="1368152"/>
          </a:xfrm>
          <a:prstGeom prst="rect">
            <a:avLst/>
          </a:prstGeom>
          <a:noFill/>
        </p:spPr>
      </p:pic>
      <p:pic>
        <p:nvPicPr>
          <p:cNvPr id="2057" name="Picture 9" descr="Drawing cartoon tr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085184"/>
            <a:ext cx="1012969" cy="1381689"/>
          </a:xfrm>
          <a:prstGeom prst="rect">
            <a:avLst/>
          </a:prstGeom>
          <a:noFill/>
        </p:spPr>
      </p:pic>
      <p:pic>
        <p:nvPicPr>
          <p:cNvPr id="2055" name="Picture 7" descr="C:\Users\lenono\Desktop\chapati double 3dh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980728"/>
            <a:ext cx="3312368" cy="165618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Benefits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 ? 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2050" name="AutoShape 2" descr="Rewards &amp; Benefits | United Kingdom | Jones Day Care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AutoShape 4" descr="Rewards &amp; Benefits | United Kingdom | Jones Day Care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 descr="Rewards &amp; Benefits | United Kingdom | Jones Day Care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48064" y="2636912"/>
            <a:ext cx="1152128" cy="2376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483768" y="2708920"/>
            <a:ext cx="1224136" cy="2376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323528" y="5085184"/>
            <a:ext cx="1512168" cy="1368152"/>
          </a:xfrm>
          <a:prstGeom prst="roundRect">
            <a:avLst>
              <a:gd name="adj" fmla="val 24994"/>
            </a:avLst>
          </a:prstGeom>
          <a:solidFill>
            <a:srgbClr val="55D3D0"/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erlin Sans FB Demi" pitchFamily="34" charset="0"/>
              </a:rPr>
              <a:t>Check the </a:t>
            </a:r>
            <a:r>
              <a:rPr lang="fr-FR" dirty="0" err="1" smtClean="0">
                <a:latin typeface="Berlin Sans FB Demi" pitchFamily="34" charset="0"/>
              </a:rPr>
              <a:t>validity</a:t>
            </a:r>
            <a:r>
              <a:rPr lang="fr-FR" dirty="0" smtClean="0">
                <a:latin typeface="Berlin Sans FB Demi" pitchFamily="34" charset="0"/>
              </a:rPr>
              <a:t> of news and trash </a:t>
            </a:r>
            <a:r>
              <a:rPr lang="fr-FR" dirty="0" err="1" smtClean="0">
                <a:latin typeface="Berlin Sans FB Demi" pitchFamily="34" charset="0"/>
              </a:rPr>
              <a:t>fake</a:t>
            </a:r>
            <a:r>
              <a:rPr lang="fr-FR" dirty="0" smtClean="0">
                <a:latin typeface="Berlin Sans FB Demi" pitchFamily="34" charset="0"/>
              </a:rPr>
              <a:t> </a:t>
            </a:r>
            <a:r>
              <a:rPr lang="fr-FR" dirty="0" err="1" smtClean="0">
                <a:latin typeface="Berlin Sans FB Demi" pitchFamily="34" charset="0"/>
              </a:rPr>
              <a:t>ones</a:t>
            </a:r>
            <a:r>
              <a:rPr lang="fr-FR" dirty="0" smtClean="0">
                <a:latin typeface="Berlin Sans FB Demi" pitchFamily="34" charset="0"/>
              </a:rPr>
              <a:t> </a:t>
            </a:r>
            <a:endParaRPr lang="fr-FR" dirty="0">
              <a:latin typeface="Berlin Sans FB Demi" pitchFamily="34" charset="0"/>
            </a:endParaRPr>
          </a:p>
        </p:txBody>
      </p:sp>
      <p:sp>
        <p:nvSpPr>
          <p:cNvPr id="2059" name="AutoShape 11" descr="Start Spreading The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7380312" y="5085184"/>
            <a:ext cx="1512168" cy="1368152"/>
          </a:xfrm>
          <a:prstGeom prst="roundRect">
            <a:avLst>
              <a:gd name="adj" fmla="val 24994"/>
            </a:avLst>
          </a:prstGeom>
          <a:solidFill>
            <a:srgbClr val="55D3D0"/>
          </a:solidFill>
          <a:ln>
            <a:solidFill>
              <a:srgbClr val="55D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Berlin Sans FB Demi" pitchFamily="34" charset="0"/>
              </a:rPr>
              <a:t>Prevent</a:t>
            </a:r>
            <a:r>
              <a:rPr lang="fr-FR" dirty="0" smtClean="0">
                <a:latin typeface="Berlin Sans FB Demi" pitchFamily="34" charset="0"/>
              </a:rPr>
              <a:t> the </a:t>
            </a:r>
            <a:r>
              <a:rPr lang="fr-FR" dirty="0" err="1" smtClean="0">
                <a:latin typeface="Berlin Sans FB Demi" pitchFamily="34" charset="0"/>
              </a:rPr>
              <a:t>fake</a:t>
            </a:r>
            <a:r>
              <a:rPr lang="fr-FR" dirty="0" smtClean="0">
                <a:latin typeface="Berlin Sans FB Demi" pitchFamily="34" charset="0"/>
              </a:rPr>
              <a:t> news from </a:t>
            </a:r>
            <a:r>
              <a:rPr lang="fr-FR" dirty="0" err="1" smtClean="0">
                <a:latin typeface="Berlin Sans FB Demi" pitchFamily="34" charset="0"/>
              </a:rPr>
              <a:t>spreading</a:t>
            </a:r>
            <a:r>
              <a:rPr lang="fr-FR" dirty="0" smtClean="0">
                <a:latin typeface="Berlin Sans FB Demi" pitchFamily="34" charset="0"/>
              </a:rPr>
              <a:t> </a:t>
            </a:r>
          </a:p>
          <a:p>
            <a:pPr algn="ctr"/>
            <a:endParaRPr lang="fr-FR" dirty="0">
              <a:latin typeface="Berlin Sans FB Demi" pitchFamily="34" charset="0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 flipH="1">
            <a:off x="5436096" y="5157192"/>
            <a:ext cx="1584176" cy="936104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508104" y="5229200"/>
            <a:ext cx="1584176" cy="864096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200</Words>
  <Application>Microsoft Office PowerPoint</Application>
  <PresentationFormat>Affichage à l'écran (4:3)</PresentationFormat>
  <Paragraphs>46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Welcome everyone !</vt:lpstr>
      <vt:lpstr>Let’s Start with a simple video  </vt:lpstr>
      <vt:lpstr>Video</vt:lpstr>
      <vt:lpstr>Diapositive 4</vt:lpstr>
      <vt:lpstr>The effects are terrible ! </vt:lpstr>
      <vt:lpstr>How can we stop these fake news ? </vt:lpstr>
      <vt:lpstr>Our solution !</vt:lpstr>
      <vt:lpstr>Diapositive 8</vt:lpstr>
      <vt:lpstr>Benefits ? </vt:lpstr>
      <vt:lpstr>bmc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everyone !</dc:title>
  <dc:creator>lenono</dc:creator>
  <cp:lastModifiedBy>lenono</cp:lastModifiedBy>
  <cp:revision>55</cp:revision>
  <dcterms:created xsi:type="dcterms:W3CDTF">2020-04-10T18:17:54Z</dcterms:created>
  <dcterms:modified xsi:type="dcterms:W3CDTF">2020-04-11T11:51:30Z</dcterms:modified>
</cp:coreProperties>
</file>