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876" r:id="rId1"/>
  </p:sldMasterIdLst>
  <p:handoutMasterIdLst>
    <p:handoutMasterId r:id="rId23"/>
  </p:handoutMasterIdLst>
  <p:sldIdLst>
    <p:sldId id="327" r:id="rId2"/>
    <p:sldId id="311" r:id="rId3"/>
    <p:sldId id="346" r:id="rId4"/>
    <p:sldId id="345" r:id="rId5"/>
    <p:sldId id="336" r:id="rId6"/>
    <p:sldId id="305" r:id="rId7"/>
    <p:sldId id="313" r:id="rId8"/>
    <p:sldId id="308" r:id="rId9"/>
    <p:sldId id="342" r:id="rId10"/>
    <p:sldId id="323" r:id="rId11"/>
    <p:sldId id="343" r:id="rId12"/>
    <p:sldId id="329" r:id="rId13"/>
    <p:sldId id="310" r:id="rId14"/>
    <p:sldId id="316" r:id="rId15"/>
    <p:sldId id="340" r:id="rId16"/>
    <p:sldId id="315" r:id="rId17"/>
    <p:sldId id="309" r:id="rId18"/>
    <p:sldId id="318" r:id="rId19"/>
    <p:sldId id="319" r:id="rId20"/>
    <p:sldId id="328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 autoAdjust="0"/>
    <p:restoredTop sz="94629" autoAdjust="0"/>
  </p:normalViewPr>
  <p:slideViewPr>
    <p:cSldViewPr>
      <p:cViewPr>
        <p:scale>
          <a:sx n="75" d="100"/>
          <a:sy n="75" d="100"/>
        </p:scale>
        <p:origin x="101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3A34A-B003-4DE0-A721-B2D93FD1778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2A16-7064-4DC2-AC68-4805019F02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2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E4844B-0D96-4427-AB72-B593AD6CDA4E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ldelegate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eferees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egistration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aching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resident@gungahlinunitedfc.org.au" TargetMode="External"/><Relationship Id="rId5" Type="http://schemas.openxmlformats.org/officeDocument/2006/relationships/hyperlink" Target="mailto:referees@gungahlinunitedfc.org.au" TargetMode="External"/><Relationship Id="rId4" Type="http://schemas.openxmlformats.org/officeDocument/2006/relationships/hyperlink" Target="mailto:seniors@gungahlinunitedfc.org.a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resident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rounds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412776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dirty="0" smtClean="0"/>
              <a:t>Welcome to season </a:t>
            </a:r>
            <a:r>
              <a:rPr lang="en-AU" sz="2800" dirty="0" smtClean="0"/>
              <a:t>2015! </a:t>
            </a:r>
            <a:endParaRPr lang="en-AU" sz="2800" dirty="0" smtClean="0"/>
          </a:p>
          <a:p>
            <a:pPr hangingPunct="0"/>
            <a:endParaRPr lang="en-AU" sz="2800" dirty="0"/>
          </a:p>
          <a:p>
            <a:pPr hangingPunct="0"/>
            <a:r>
              <a:rPr lang="en-AU" sz="2800" dirty="0" smtClean="0"/>
              <a:t>Your </a:t>
            </a:r>
            <a:r>
              <a:rPr lang="en-AU" sz="2800" dirty="0"/>
              <a:t>services are invaluable in enabling GUFC to organise and run games of football for the players</a:t>
            </a:r>
            <a:r>
              <a:rPr lang="en-AU" sz="2800" dirty="0" smtClean="0"/>
              <a:t>. Thank You!</a:t>
            </a:r>
            <a:endParaRPr lang="en-AU" sz="2800" dirty="0"/>
          </a:p>
          <a:p>
            <a:endParaRPr lang="en-AU" sz="2800" b="1" u="sng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Overview of the Season</a:t>
            </a:r>
            <a:endParaRPr lang="en-A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Key Contacts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Match </a:t>
            </a:r>
            <a:r>
              <a:rPr lang="en-AU" sz="2800" dirty="0" smtClean="0"/>
              <a:t>Day Arrangements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Rules and Regulations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Referees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Coaching</a:t>
            </a:r>
            <a:r>
              <a:rPr lang="en-AU" sz="2800" dirty="0"/>
              <a:t> 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/>
              <a:t>Appropriate </a:t>
            </a:r>
            <a:r>
              <a:rPr lang="en-AU" sz="2800" b="1" u="sng" dirty="0" smtClean="0"/>
              <a:t>Gear and </a:t>
            </a:r>
            <a:r>
              <a:rPr lang="en-AU" sz="2800" b="1" u="sng" dirty="0"/>
              <a:t>Protective </a:t>
            </a:r>
            <a:r>
              <a:rPr lang="en-AU" sz="2800" b="1" u="sng" dirty="0" smtClean="0"/>
              <a:t>Equipment</a:t>
            </a:r>
          </a:p>
          <a:p>
            <a:pPr hangingPunct="0"/>
            <a:endParaRPr lang="en-AU" sz="2800" b="1" dirty="0"/>
          </a:p>
          <a:p>
            <a:pPr hangingPunct="0"/>
            <a:r>
              <a:rPr lang="en-AU" sz="2800" dirty="0"/>
              <a:t>It is a FIFA Law of the Game all players should not wear anything that is dangerous to them or any other player</a:t>
            </a:r>
            <a:r>
              <a:rPr lang="en-AU" sz="2800" dirty="0" smtClean="0"/>
              <a:t>. Including:</a:t>
            </a:r>
          </a:p>
          <a:p>
            <a:pPr hangingPunct="0"/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Caps/hats </a:t>
            </a:r>
            <a:r>
              <a:rPr lang="en-AU" sz="2800" dirty="0"/>
              <a:t>with hard brims </a:t>
            </a:r>
            <a:endParaRPr lang="en-AU" sz="2800" dirty="0" smtClean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Plaster </a:t>
            </a:r>
            <a:r>
              <a:rPr lang="en-AU" sz="2800" dirty="0"/>
              <a:t>or fibreglass casts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/>
              <a:t>Jewellery </a:t>
            </a:r>
            <a:r>
              <a:rPr lang="en-AU" sz="2800" dirty="0" smtClean="0"/>
              <a:t>(no taping)</a:t>
            </a:r>
            <a:endParaRPr lang="en-AU" sz="2800" dirty="0"/>
          </a:p>
          <a:p>
            <a:pPr hangingPunct="0"/>
            <a:endParaRPr lang="en-AU" sz="2800" dirty="0" smtClean="0"/>
          </a:p>
          <a:p>
            <a:pPr hangingPunct="0"/>
            <a:r>
              <a:rPr lang="en-AU" sz="2800" dirty="0" smtClean="0"/>
              <a:t>Skins are now allowed – Must be same colour as shorts (black).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/>
              <a:t>Appropriate </a:t>
            </a:r>
            <a:r>
              <a:rPr lang="en-AU" sz="2800" b="1" u="sng" dirty="0" smtClean="0"/>
              <a:t>Gear and </a:t>
            </a:r>
            <a:r>
              <a:rPr lang="en-AU" sz="2800" b="1" u="sng" dirty="0"/>
              <a:t>Protective </a:t>
            </a:r>
            <a:r>
              <a:rPr lang="en-AU" sz="2800" b="1" u="sng" dirty="0" smtClean="0"/>
              <a:t>Equipment</a:t>
            </a:r>
          </a:p>
          <a:p>
            <a:pPr hangingPunct="0"/>
            <a:endParaRPr lang="en-AU" sz="2800" b="1" dirty="0"/>
          </a:p>
          <a:p>
            <a:pPr hangingPunct="0"/>
            <a:r>
              <a:rPr lang="en-AU" sz="2800" dirty="0" smtClean="0"/>
              <a:t>Players </a:t>
            </a:r>
            <a:r>
              <a:rPr lang="en-AU" sz="2800" dirty="0"/>
              <a:t>must wear</a:t>
            </a:r>
            <a:r>
              <a:rPr lang="en-AU" sz="2800" dirty="0" smtClean="0"/>
              <a:t>:</a:t>
            </a:r>
          </a:p>
          <a:p>
            <a:pPr hangingPunct="0"/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Boots &amp; </a:t>
            </a:r>
            <a:r>
              <a:rPr lang="en-AU" sz="2800" dirty="0"/>
              <a:t>shin-guards fully covered by </a:t>
            </a:r>
            <a:r>
              <a:rPr lang="en-AU" sz="2800" dirty="0" smtClean="0"/>
              <a:t>socks</a:t>
            </a:r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Referees </a:t>
            </a:r>
            <a:r>
              <a:rPr lang="en-AU" sz="2800" dirty="0"/>
              <a:t>WILL </a:t>
            </a:r>
            <a:r>
              <a:rPr lang="en-AU" sz="2800" dirty="0" smtClean="0"/>
              <a:t>check.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Additionally </a:t>
            </a:r>
            <a:r>
              <a:rPr lang="en-AU" sz="2800" b="1" u="sng" dirty="0"/>
              <a:t>shin-guards and boots are required to be worn for all training sessions</a:t>
            </a:r>
            <a:r>
              <a:rPr lang="en-AU" sz="2800" dirty="0"/>
              <a:t> and it is suggested players remove jewellery for training sessions.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INTRODUCTION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11560" y="1628800"/>
            <a:ext cx="7848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 smtClean="0"/>
              <a:t>Match </a:t>
            </a:r>
            <a:r>
              <a:rPr lang="en-AU" sz="2800" b="1" u="sng" dirty="0"/>
              <a:t>Day </a:t>
            </a:r>
            <a:r>
              <a:rPr lang="en-AU" sz="2800" b="1" u="sng" dirty="0" smtClean="0"/>
              <a:t>Responsibilities</a:t>
            </a:r>
            <a:endParaRPr lang="en-AU" sz="2800" b="1" u="sng" dirty="0"/>
          </a:p>
          <a:p>
            <a:endParaRPr lang="en-AU" sz="28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Stay </a:t>
            </a:r>
            <a:r>
              <a:rPr lang="en-AU" sz="2800" dirty="0"/>
              <a:t>off the cricket </a:t>
            </a:r>
            <a:r>
              <a:rPr lang="en-AU" sz="2800" dirty="0" smtClean="0"/>
              <a:t>pitches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Keep people away from behind goals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Make </a:t>
            </a:r>
            <a:r>
              <a:rPr lang="en-AU" sz="2800" dirty="0"/>
              <a:t>sure your teams picks up their rubbish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Don’t </a:t>
            </a:r>
            <a:r>
              <a:rPr lang="en-AU" sz="2800" dirty="0"/>
              <a:t>leave net pegs in the </a:t>
            </a:r>
            <a:r>
              <a:rPr lang="en-AU" sz="2800" dirty="0" smtClean="0"/>
              <a:t>ground (U12 &amp; up)</a:t>
            </a:r>
          </a:p>
          <a:p>
            <a:endParaRPr lang="en-AU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Field Setup and </a:t>
            </a:r>
            <a:r>
              <a:rPr lang="en-AU" sz="2800" dirty="0" err="1" smtClean="0"/>
              <a:t>Packup</a:t>
            </a:r>
            <a:r>
              <a:rPr lang="en-AU" sz="2800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/>
              <a:t>See Field Allocations Lists each week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Canteen Roster for Teams (Once per team)</a:t>
            </a:r>
          </a:p>
          <a:p>
            <a:pPr lvl="1"/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FIELD SETUP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198482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Field </a:t>
            </a:r>
            <a:r>
              <a:rPr lang="en-AU" sz="2800" b="1" u="sng" dirty="0" smtClean="0"/>
              <a:t>Setup</a:t>
            </a:r>
          </a:p>
          <a:p>
            <a:pPr marL="285750" indent="-285750">
              <a:buFont typeface="Arial" pitchFamily="34" charset="0"/>
              <a:buChar char="•"/>
            </a:pPr>
            <a:endParaRPr lang="en-AU" sz="2800" b="1" u="sng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/>
              <a:t>The club needs the help of all teams in setting up the fields for </a:t>
            </a:r>
            <a:r>
              <a:rPr lang="en-AU" sz="2800" dirty="0" smtClean="0"/>
              <a:t>play</a:t>
            </a:r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/>
              <a:t>Please make sure you get your team parents to assist in set up/pack </a:t>
            </a:r>
            <a:r>
              <a:rPr lang="en-AU" sz="2800" dirty="0" smtClean="0"/>
              <a:t>up</a:t>
            </a:r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b="1" i="1" dirty="0" smtClean="0">
                <a:solidFill>
                  <a:srgbClr val="FF0000"/>
                </a:solidFill>
              </a:rPr>
              <a:t>Do </a:t>
            </a:r>
            <a:r>
              <a:rPr lang="en-AU" sz="2800" b="1" i="1" dirty="0">
                <a:solidFill>
                  <a:srgbClr val="FF0000"/>
                </a:solidFill>
              </a:rPr>
              <a:t>not allow any child to swing from the goal posts</a:t>
            </a:r>
            <a:r>
              <a:rPr lang="en-AU" sz="2800" b="1" dirty="0"/>
              <a:t> as there have been fatalities from people doing so in the </a:t>
            </a:r>
            <a:r>
              <a:rPr lang="en-AU" sz="2800" b="1" dirty="0" smtClean="0"/>
              <a:t>past</a:t>
            </a:r>
            <a:endParaRPr lang="en-AU" sz="2800" b="1" i="1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b="1" i="1" dirty="0">
                <a:solidFill>
                  <a:srgbClr val="FF0000"/>
                </a:solidFill>
              </a:rPr>
              <a:t>Dogs are </a:t>
            </a:r>
            <a:r>
              <a:rPr lang="en-AU" sz="2800" b="1" i="1" dirty="0" smtClean="0">
                <a:solidFill>
                  <a:srgbClr val="FF0000"/>
                </a:solidFill>
              </a:rPr>
              <a:t>banned </a:t>
            </a:r>
            <a:r>
              <a:rPr lang="en-AU" sz="2800" b="1" i="1" dirty="0">
                <a:solidFill>
                  <a:srgbClr val="FF0000"/>
                </a:solidFill>
              </a:rPr>
              <a:t>from all ACT sportsgrounds </a:t>
            </a:r>
            <a:r>
              <a:rPr lang="en-AU" sz="2800" b="1" i="1" dirty="0"/>
              <a:t>– </a:t>
            </a:r>
            <a:r>
              <a:rPr lang="en-AU" sz="2800" b="1" dirty="0"/>
              <a:t>their presence could result in fines from the </a:t>
            </a:r>
            <a:r>
              <a:rPr lang="en-AU" sz="2800" b="1" dirty="0" smtClean="0"/>
              <a:t>Rangers</a:t>
            </a:r>
            <a:endParaRPr lang="en-US" sz="2800" dirty="0"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INJURIES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1520" y="1261283"/>
            <a:ext cx="864096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Player Injuries - First Aid</a:t>
            </a:r>
            <a:endParaRPr lang="en-AU" sz="2800" b="1" dirty="0"/>
          </a:p>
          <a:p>
            <a:pPr hangingPunct="0"/>
            <a:r>
              <a:rPr lang="en-AU" sz="2800" dirty="0"/>
              <a:t>There are first aid kits at our home grounds and some Club officials are first aid qualified or sports trainers.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2800" b="1" dirty="0" smtClean="0"/>
              <a:t>DO </a:t>
            </a:r>
            <a:r>
              <a:rPr lang="en-AU" sz="2800" b="1" dirty="0"/>
              <a:t>NOT pick up/move an injured player.</a:t>
            </a:r>
            <a:endParaRPr lang="en-US" sz="2800" b="1" dirty="0"/>
          </a:p>
          <a:p>
            <a:pPr marL="285750" lvl="0" indent="-285750" hangingPunct="0">
              <a:buFont typeface="Arial" pitchFamily="34" charset="0"/>
              <a:buChar char="•"/>
            </a:pPr>
            <a:r>
              <a:rPr lang="en-AU" sz="2800" b="1" dirty="0" smtClean="0"/>
              <a:t>If </a:t>
            </a:r>
            <a:r>
              <a:rPr lang="en-AU" sz="2800" b="1" dirty="0"/>
              <a:t>you suspect a fracture, leave the player where they are</a:t>
            </a:r>
            <a:r>
              <a:rPr lang="en-AU" sz="2800" b="1" dirty="0" smtClean="0"/>
              <a:t>.</a:t>
            </a:r>
            <a:endParaRPr lang="en-AU" sz="2800" b="1" dirty="0"/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2800" b="1" dirty="0"/>
              <a:t>If a Neck/Back injury is suspected the player MUST NOT </a:t>
            </a:r>
            <a:r>
              <a:rPr lang="en-AU" sz="2800" b="1" dirty="0" smtClean="0"/>
              <a:t>BE MOVED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2800" dirty="0" smtClean="0"/>
              <a:t>Have </a:t>
            </a:r>
            <a:r>
              <a:rPr lang="en-AU" sz="2800" dirty="0"/>
              <a:t>someone stay with any injured player to reassure them, make as comfortable as </a:t>
            </a:r>
            <a:r>
              <a:rPr lang="en-AU" sz="2800" dirty="0" smtClean="0"/>
              <a:t>possible</a:t>
            </a:r>
            <a:endParaRPr lang="en-AU" sz="2800" dirty="0"/>
          </a:p>
          <a:p>
            <a:pPr marL="285750" lvl="0" indent="-285750" hangingPunct="0">
              <a:buFont typeface="Arial" pitchFamily="34" charset="0"/>
              <a:buChar char="•"/>
            </a:pPr>
            <a:r>
              <a:rPr lang="en-AU" sz="2800" dirty="0"/>
              <a:t>Any significant injury MUST BE written on the match record.  </a:t>
            </a:r>
            <a:endParaRPr lang="en-US" sz="28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23528" y="1378695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 smtClean="0"/>
              <a:t>Tournaments</a:t>
            </a:r>
          </a:p>
          <a:p>
            <a:pPr hangingPunct="0"/>
            <a:endParaRPr lang="en-AU" sz="2800" b="1" u="sng" dirty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b="1" dirty="0" smtClean="0">
                <a:cs typeface="Arial" pitchFamily="34" charset="0"/>
              </a:rPr>
              <a:t>Kanga Cup</a:t>
            </a:r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b="1" dirty="0" smtClean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b="1" dirty="0" smtClean="0">
                <a:cs typeface="Arial" pitchFamily="34" charset="0"/>
              </a:rPr>
              <a:t>Young, Cowra … others</a:t>
            </a:r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b="1" dirty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b="1" dirty="0" smtClean="0">
                <a:cs typeface="Arial" pitchFamily="34" charset="0"/>
              </a:rPr>
              <a:t>Speak to Ricardo or email </a:t>
            </a:r>
            <a:r>
              <a:rPr lang="en-AU" sz="2800" b="1" dirty="0" smtClean="0">
                <a:cs typeface="Arial" pitchFamily="34" charset="0"/>
                <a:hlinkClick r:id="rId3"/>
              </a:rPr>
              <a:t>president@gungahlinunitedfc.org.au</a:t>
            </a:r>
            <a:endParaRPr lang="en-AU" sz="2800" b="1" dirty="0" smtClean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dirty="0"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8728" y="142852"/>
            <a:ext cx="7486680" cy="68922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MATCH RECORDS / RESULTS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288" y="1412776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u="sng" dirty="0" smtClean="0"/>
              <a:t>Match Records and Reporting Results</a:t>
            </a:r>
          </a:p>
          <a:p>
            <a:endParaRPr lang="en-AU" sz="2400" b="1" u="sng" dirty="0"/>
          </a:p>
          <a:p>
            <a:pPr hangingPunct="0"/>
            <a:r>
              <a:rPr lang="en-AU" sz="2400" dirty="0"/>
              <a:t>U12 - U18 Coaches/Managers need to complete </a:t>
            </a:r>
            <a:r>
              <a:rPr lang="en-AU" sz="2400" dirty="0" smtClean="0"/>
              <a:t>a match card and return to Harrison each week.</a:t>
            </a:r>
          </a:p>
          <a:p>
            <a:pPr hangingPunct="0"/>
            <a:endParaRPr lang="en-AU" sz="2400" dirty="0"/>
          </a:p>
          <a:p>
            <a:pPr hangingPunct="0"/>
            <a:r>
              <a:rPr lang="en-AU" sz="2400" dirty="0"/>
              <a:t>The record is in triplicate – green copy to the away team, white for Capital Football (CF) and blue for home </a:t>
            </a:r>
            <a:r>
              <a:rPr lang="en-AU" sz="2400" dirty="0" smtClean="0"/>
              <a:t>team.</a:t>
            </a:r>
          </a:p>
          <a:p>
            <a:pPr hangingPunct="0"/>
            <a:endParaRPr lang="en-AU" sz="2400" dirty="0" smtClean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400" dirty="0" smtClean="0"/>
              <a:t>WHITE &amp; BLUE MUST go </a:t>
            </a:r>
            <a:r>
              <a:rPr lang="en-AU" sz="2400" dirty="0"/>
              <a:t>to the Points Registrar and they all should be filled out in accordance with the </a:t>
            </a:r>
            <a:r>
              <a:rPr lang="en-AU" sz="2400" i="1" dirty="0"/>
              <a:t>CF Junior League Regulations </a:t>
            </a:r>
            <a:r>
              <a:rPr lang="en-AU" sz="2400" dirty="0"/>
              <a:t>on match records. </a:t>
            </a:r>
            <a:endParaRPr lang="en-AU" sz="2400" dirty="0" smtClean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400" dirty="0" smtClean="0"/>
              <a:t>If </a:t>
            </a:r>
            <a:r>
              <a:rPr lang="en-AU" sz="2400" dirty="0"/>
              <a:t>required, Match records are available from the Grounds Official at Harrison.</a:t>
            </a:r>
          </a:p>
          <a:p>
            <a:pPr hangingPunct="0"/>
            <a:endParaRPr lang="en-A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JUNIOR LEAGUE REGULATIONS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197907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400" b="1" u="sng" dirty="0" smtClean="0"/>
              <a:t>Capital Football Regulations</a:t>
            </a:r>
          </a:p>
          <a:p>
            <a:pPr hangingPunct="0"/>
            <a:r>
              <a:rPr lang="en-AU" sz="2400" dirty="0" smtClean="0"/>
              <a:t> 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Coaches/Managers </a:t>
            </a:r>
            <a:r>
              <a:rPr lang="en-AU" sz="2400" dirty="0"/>
              <a:t>are obliged to adhere to the rules and regulations of the Junior League – These can be found on the CF &amp; GUFC websites – further details in the Coaching </a:t>
            </a:r>
            <a:r>
              <a:rPr lang="en-AU" sz="2400" dirty="0" smtClean="0"/>
              <a:t>Manual.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The </a:t>
            </a:r>
            <a:r>
              <a:rPr lang="en-AU" sz="2400" dirty="0"/>
              <a:t>Junior League imposes financial penalties on clubs who do not comply with these regulations.</a:t>
            </a:r>
          </a:p>
          <a:p>
            <a:pPr hangingPunct="0"/>
            <a:endParaRPr lang="en-AU" sz="2400" dirty="0"/>
          </a:p>
          <a:p>
            <a:pPr hangingPunct="0"/>
            <a:r>
              <a:rPr lang="en-AU" sz="2400" dirty="0"/>
              <a:t>Some examples of breaches to the regulations</a:t>
            </a:r>
            <a:r>
              <a:rPr lang="en-AU" sz="2400" dirty="0" smtClean="0"/>
              <a:t>: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400" dirty="0" smtClean="0"/>
              <a:t>Walk-off </a:t>
            </a:r>
            <a:r>
              <a:rPr lang="en-AU" sz="2400" dirty="0"/>
              <a:t>by a team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400" dirty="0"/>
              <a:t>Late or lost match records or failure to report match results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400" dirty="0"/>
              <a:t>Forfeiting of a game and 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400" dirty="0"/>
              <a:t>Failure to keep spectators in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REFEREE APPOINTMENT / FEEDBACK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3528" y="1124744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u="sng" dirty="0"/>
              <a:t>Appointment of </a:t>
            </a:r>
            <a:r>
              <a:rPr lang="en-AU" sz="2400" b="1" u="sng" dirty="0" smtClean="0"/>
              <a:t>Referees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The </a:t>
            </a:r>
            <a:r>
              <a:rPr lang="en-AU" sz="2400" dirty="0"/>
              <a:t>GUFC Referee Coordinator </a:t>
            </a:r>
            <a:r>
              <a:rPr lang="en-AU" sz="2400" dirty="0" smtClean="0"/>
              <a:t>will appoint a </a:t>
            </a:r>
            <a:r>
              <a:rPr lang="en-AU" sz="2400" dirty="0"/>
              <a:t>qualified </a:t>
            </a:r>
            <a:r>
              <a:rPr lang="en-AU" sz="2400" dirty="0" smtClean="0"/>
              <a:t>referee to </a:t>
            </a:r>
            <a:r>
              <a:rPr lang="en-AU" sz="2400" dirty="0"/>
              <a:t>home games.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/>
              <a:t>If no referee is appointed follow instructions in Coaching Manual.</a:t>
            </a:r>
          </a:p>
          <a:p>
            <a:pPr hangingPunct="0"/>
            <a:endParaRPr lang="en-AU" sz="2400" b="1" u="sng" dirty="0"/>
          </a:p>
          <a:p>
            <a:pPr hangingPunct="0"/>
            <a:r>
              <a:rPr lang="en-AU" sz="2400" b="1" u="sng" dirty="0"/>
              <a:t>Assist the </a:t>
            </a:r>
            <a:r>
              <a:rPr lang="en-AU" sz="2400" b="1" u="sng" dirty="0" smtClean="0"/>
              <a:t>Referees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Coaches </a:t>
            </a:r>
            <a:r>
              <a:rPr lang="en-AU" sz="2400" dirty="0"/>
              <a:t>and Managers are asked to give full </a:t>
            </a:r>
            <a:r>
              <a:rPr lang="en-AU" sz="2400" dirty="0" smtClean="0"/>
              <a:t>assistance to </a:t>
            </a:r>
            <a:r>
              <a:rPr lang="en-AU" sz="2400" dirty="0"/>
              <a:t>referees, both on and off the field. 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Coaches </a:t>
            </a:r>
            <a:r>
              <a:rPr lang="en-AU" sz="2400" dirty="0"/>
              <a:t>and Managers </a:t>
            </a:r>
            <a:r>
              <a:rPr lang="en-AU" sz="2400" b="1" u="sng" dirty="0"/>
              <a:t>should not criticise referee </a:t>
            </a:r>
            <a:r>
              <a:rPr lang="en-AU" sz="2400" b="1" u="sng" dirty="0" smtClean="0"/>
              <a:t>decisions or </a:t>
            </a:r>
            <a:r>
              <a:rPr lang="en-AU" sz="2400" b="1" u="sng" dirty="0"/>
              <a:t>officials at the field.</a:t>
            </a:r>
            <a:r>
              <a:rPr lang="en-AU" sz="2400" b="1" dirty="0"/>
              <a:t> </a:t>
            </a:r>
            <a:r>
              <a:rPr lang="en-AU" sz="2400" dirty="0"/>
              <a:t>There is a dispute feedback process USE IT</a:t>
            </a:r>
            <a:r>
              <a:rPr lang="en-AU" sz="2400" dirty="0" smtClean="0"/>
              <a:t>!</a:t>
            </a:r>
            <a:endParaRPr lang="en-AU" sz="2400" dirty="0"/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/>
              <a:t>Use the Referee Evaluation Form from Coaching Manual Appendix and send it to the GUFC Referee Coordinator - Andrew Preston at </a:t>
            </a:r>
            <a:r>
              <a:rPr lang="en-AU" sz="2400" u="sng" dirty="0">
                <a:hlinkClick r:id="rId3"/>
              </a:rPr>
              <a:t>referees@gungahlinunitedfc.org.au</a:t>
            </a:r>
            <a:r>
              <a:rPr lang="en-AU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3998" cy="576064"/>
          </a:xfrm>
        </p:spPr>
        <p:txBody>
          <a:bodyPr>
            <a:normAutofit lnSpcReduction="10000"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REFEREE MATCH FEES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95536" y="1291070"/>
            <a:ext cx="82809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u="sng" dirty="0"/>
              <a:t>Referee Match </a:t>
            </a:r>
            <a:r>
              <a:rPr lang="en-AU" sz="2400" b="1" u="sng" dirty="0" smtClean="0"/>
              <a:t>Payments – U10 to 18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000" dirty="0" smtClean="0"/>
              <a:t>Coaches </a:t>
            </a:r>
            <a:r>
              <a:rPr lang="en-AU" sz="2000" dirty="0"/>
              <a:t>of U10-U18 teams need to pay referee match fees, they are the JOINT responsibility of each club involved</a:t>
            </a:r>
            <a:r>
              <a:rPr lang="en-AU" sz="2000" dirty="0" smtClean="0"/>
              <a:t>. Each </a:t>
            </a:r>
            <a:r>
              <a:rPr lang="en-AU" sz="2000" dirty="0"/>
              <a:t>coach/manager pays </a:t>
            </a:r>
            <a:r>
              <a:rPr lang="en-AU" sz="2000" u="sng" dirty="0"/>
              <a:t>half</a:t>
            </a:r>
            <a:r>
              <a:rPr lang="en-AU" sz="2000" dirty="0"/>
              <a:t> of the fee BEFORE the game.  </a:t>
            </a:r>
            <a:endParaRPr lang="en-AU" sz="2400" dirty="0"/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000" dirty="0" smtClean="0"/>
              <a:t>You </a:t>
            </a:r>
            <a:r>
              <a:rPr lang="en-AU" sz="2000" dirty="0"/>
              <a:t>MUST only pay officially qualified game appointed referees and assistant referees, who are wearing their official CF referee uniform and should have their FFA number available</a:t>
            </a:r>
            <a:r>
              <a:rPr lang="en-AU" sz="2000" dirty="0" smtClean="0"/>
              <a:t>.</a:t>
            </a:r>
            <a:endParaRPr lang="en-AU" sz="2000" dirty="0"/>
          </a:p>
          <a:p>
            <a:pPr marL="342900" indent="-342900" hangingPunct="0">
              <a:buFont typeface="Arial" pitchFamily="34" charset="0"/>
              <a:buChar char="•"/>
            </a:pPr>
            <a:endParaRPr lang="en-AU" sz="2000" dirty="0" smtClean="0"/>
          </a:p>
          <a:p>
            <a:pPr hangingPunct="0"/>
            <a:r>
              <a:rPr lang="en-AU" sz="2000" b="1" u="sng" dirty="0"/>
              <a:t>Payment System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000" dirty="0"/>
              <a:t>Advancement of referee's match fees is organised through bank transfer. 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000" dirty="0" smtClean="0"/>
              <a:t>Coaches/managers </a:t>
            </a:r>
            <a:r>
              <a:rPr lang="en-AU" sz="2000" dirty="0"/>
              <a:t>MUST keep a </a:t>
            </a:r>
            <a:r>
              <a:rPr lang="en-AU" sz="2000" i="1" u="sng" dirty="0"/>
              <a:t>Referee Match Fee Payment Record</a:t>
            </a:r>
            <a:r>
              <a:rPr lang="en-AU" sz="2000" dirty="0"/>
              <a:t>, which is completed before every game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000" dirty="0" smtClean="0"/>
              <a:t>Remaining funds must be returned at the end of the season.</a:t>
            </a:r>
            <a:endParaRPr lang="en-A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err="1" smtClean="0">
                <a:solidFill>
                  <a:srgbClr val="FFFF00"/>
                </a:solidFill>
                <a:latin typeface="Comic Sans MS" pitchFamily="66" charset="0"/>
              </a:rPr>
              <a:t>coachES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SEASON /HOME FIELDS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340768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Season </a:t>
            </a:r>
            <a:r>
              <a:rPr lang="en-AU" sz="2800" b="1" u="sng" dirty="0" smtClean="0"/>
              <a:t>Timings (Junior)</a:t>
            </a:r>
            <a:endParaRPr lang="en-AU" sz="2800" b="1" dirty="0"/>
          </a:p>
          <a:p>
            <a:pPr hangingPunct="0"/>
            <a:r>
              <a:rPr lang="en-AU" sz="2800" dirty="0"/>
              <a:t>First Half - </a:t>
            </a:r>
            <a:r>
              <a:rPr lang="en-AU" sz="2800" b="1" dirty="0"/>
              <a:t>Saturday </a:t>
            </a:r>
            <a:r>
              <a:rPr lang="en-AU" sz="2800" b="1" dirty="0" smtClean="0"/>
              <a:t>2 </a:t>
            </a:r>
            <a:r>
              <a:rPr lang="en-AU" sz="2800" b="1" dirty="0" smtClean="0"/>
              <a:t>May to </a:t>
            </a:r>
            <a:r>
              <a:rPr lang="en-AU" sz="2800" b="1" dirty="0"/>
              <a:t>Saturday </a:t>
            </a:r>
            <a:r>
              <a:rPr lang="en-AU" sz="2800" b="1" dirty="0" smtClean="0"/>
              <a:t>27</a:t>
            </a:r>
            <a:r>
              <a:rPr lang="en-AU" sz="2800" b="1" dirty="0" smtClean="0"/>
              <a:t> June (with June Long Weekend off – 6 June)</a:t>
            </a:r>
            <a:endParaRPr lang="en-AU" sz="2800" dirty="0"/>
          </a:p>
          <a:p>
            <a:pPr hangingPunct="0"/>
            <a:r>
              <a:rPr lang="en-AU" sz="2800" dirty="0" smtClean="0"/>
              <a:t>Second </a:t>
            </a:r>
            <a:r>
              <a:rPr lang="en-AU" sz="2800" dirty="0"/>
              <a:t>Half – </a:t>
            </a:r>
            <a:r>
              <a:rPr lang="en-AU" sz="2800" b="1" dirty="0"/>
              <a:t>Saturday </a:t>
            </a:r>
            <a:r>
              <a:rPr lang="en-AU" sz="2800" b="1" dirty="0" smtClean="0"/>
              <a:t>18</a:t>
            </a:r>
            <a:r>
              <a:rPr lang="en-AU" sz="2800" b="1" dirty="0" smtClean="0"/>
              <a:t> </a:t>
            </a:r>
            <a:r>
              <a:rPr lang="en-AU" sz="2800" b="1" dirty="0" smtClean="0"/>
              <a:t>July to </a:t>
            </a:r>
            <a:r>
              <a:rPr lang="en-AU" sz="2800" b="1" dirty="0"/>
              <a:t>Saturday </a:t>
            </a:r>
            <a:r>
              <a:rPr lang="en-AU" sz="2800" b="1" dirty="0"/>
              <a:t>5</a:t>
            </a:r>
            <a:r>
              <a:rPr lang="en-AU" sz="2800" b="1" dirty="0" smtClean="0"/>
              <a:t> </a:t>
            </a:r>
            <a:r>
              <a:rPr lang="en-AU" sz="2800" b="1" dirty="0" smtClean="0"/>
              <a:t>Sep</a:t>
            </a:r>
            <a:endParaRPr lang="en-AU" sz="2800" dirty="0"/>
          </a:p>
          <a:p>
            <a:pPr hangingPunct="0"/>
            <a:endParaRPr lang="en-AU" sz="2800" dirty="0"/>
          </a:p>
          <a:p>
            <a:pPr hangingPunct="0"/>
            <a:r>
              <a:rPr lang="en-AU" sz="2800" b="1" u="sng" dirty="0"/>
              <a:t>Fixture </a:t>
            </a:r>
            <a:r>
              <a:rPr lang="en-AU" sz="2800" b="1" u="sng" dirty="0" smtClean="0"/>
              <a:t>Lists</a:t>
            </a:r>
            <a:endParaRPr lang="en-AU" sz="2800" b="1" dirty="0"/>
          </a:p>
          <a:p>
            <a:pPr hangingPunct="0"/>
            <a:r>
              <a:rPr lang="en-AU" sz="2800" dirty="0" smtClean="0"/>
              <a:t>Links </a:t>
            </a:r>
            <a:r>
              <a:rPr lang="en-AU" sz="2800" dirty="0" smtClean="0"/>
              <a:t>provided to U10 </a:t>
            </a:r>
            <a:r>
              <a:rPr lang="en-AU" sz="2800" dirty="0"/>
              <a:t>to U18 fixtures </a:t>
            </a:r>
            <a:r>
              <a:rPr lang="en-AU" sz="2800" dirty="0" smtClean="0"/>
              <a:t>on GUFC website,  Capital Football website</a:t>
            </a:r>
            <a:endParaRPr lang="en-AU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COACHING ASSISTANCE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1520" y="1196752"/>
            <a:ext cx="856895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 smtClean="0"/>
              <a:t>Coaching </a:t>
            </a:r>
            <a:r>
              <a:rPr lang="en-AU" sz="2800" b="1" u="sng" dirty="0"/>
              <a:t>Courses</a:t>
            </a:r>
            <a:r>
              <a:rPr lang="en-AU" sz="2800" dirty="0"/>
              <a:t> </a:t>
            </a:r>
            <a:r>
              <a:rPr lang="en-AU" sz="2800" dirty="0" smtClean="0"/>
              <a:t>&amp; </a:t>
            </a:r>
            <a:r>
              <a:rPr lang="en-AU" sz="2800" b="1" u="sng" dirty="0" smtClean="0"/>
              <a:t>Accreditation</a:t>
            </a:r>
          </a:p>
          <a:p>
            <a:pPr hangingPunct="0"/>
            <a:endParaRPr lang="en-AU" sz="2800" b="1" u="sng" dirty="0" smtClean="0"/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800" dirty="0" smtClean="0"/>
              <a:t>GUFC provides </a:t>
            </a:r>
            <a:r>
              <a:rPr lang="en-AU" sz="2800" dirty="0"/>
              <a:t>all </a:t>
            </a:r>
            <a:r>
              <a:rPr lang="en-AU" sz="2800" dirty="0" smtClean="0"/>
              <a:t>new </a:t>
            </a:r>
            <a:r>
              <a:rPr lang="en-AU" sz="2800" dirty="0"/>
              <a:t>coaches with the opportunity to complete fantastic </a:t>
            </a:r>
            <a:r>
              <a:rPr lang="en-AU" sz="2800" dirty="0" smtClean="0"/>
              <a:t>grassroots coaching course (free)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800" dirty="0" smtClean="0"/>
              <a:t>CF also </a:t>
            </a:r>
            <a:r>
              <a:rPr lang="en-AU" sz="2800" dirty="0"/>
              <a:t>provides other coaching courses at all </a:t>
            </a:r>
            <a:r>
              <a:rPr lang="en-AU" sz="2800" dirty="0" smtClean="0"/>
              <a:t>levels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800" dirty="0" smtClean="0"/>
              <a:t>GUFC sponsored courses. </a:t>
            </a:r>
            <a:r>
              <a:rPr lang="en-AU" sz="2800" dirty="0"/>
              <a:t>If interested contact the </a:t>
            </a:r>
            <a:r>
              <a:rPr lang="en-AU" sz="2800" dirty="0" smtClean="0"/>
              <a:t>Coaching Coordinator</a:t>
            </a:r>
            <a:endParaRPr lang="en-AU" sz="2800" dirty="0" smtClean="0"/>
          </a:p>
          <a:p>
            <a:pPr marL="342900" indent="-342900" hangingPunct="0">
              <a:buFont typeface="Arial" pitchFamily="34" charset="0"/>
              <a:buChar char="•"/>
            </a:pPr>
            <a:endParaRPr lang="en-AU" sz="2800" dirty="0" smtClean="0"/>
          </a:p>
          <a:p>
            <a:pPr algn="ctr">
              <a:defRPr/>
            </a:pPr>
            <a:r>
              <a:rPr lang="en-AU" sz="2400" b="1" dirty="0" smtClean="0"/>
              <a:t>For </a:t>
            </a:r>
            <a:r>
              <a:rPr lang="en-AU" sz="2400" b="1" dirty="0"/>
              <a:t>a summary of Coaching information in one place, please refer to the GUFC Coaching and Technical </a:t>
            </a:r>
            <a:r>
              <a:rPr lang="en-AU" sz="2400" b="1" dirty="0" smtClean="0"/>
              <a:t>Manual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643998" cy="936104"/>
          </a:xfrm>
        </p:spPr>
        <p:txBody>
          <a:bodyPr>
            <a:normAutofit/>
          </a:bodyPr>
          <a:lstStyle/>
          <a:p>
            <a:r>
              <a:rPr lang="en-AU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QUESTIONS</a:t>
            </a:r>
            <a:endParaRPr lang="en-US" sz="4400" b="1" dirty="0">
              <a:solidFill>
                <a:schemeClr val="bg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HP_Owner\Local Settings\Temporary Internet Files\Content.IE5\P2VJUI5H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56259"/>
            <a:ext cx="2088232" cy="2088232"/>
          </a:xfrm>
          <a:prstGeom prst="rect">
            <a:avLst/>
          </a:prstGeom>
          <a:noFill/>
        </p:spPr>
      </p:pic>
      <p:sp>
        <p:nvSpPr>
          <p:cNvPr id="26625" name="AutoShape 1"/>
          <p:cNvSpPr>
            <a:spLocks noChangeAspect="1" noChangeArrowheads="1"/>
          </p:cNvSpPr>
          <p:nvPr/>
        </p:nvSpPr>
        <p:spPr bwMode="auto">
          <a:xfrm>
            <a:off x="6643688" y="3000375"/>
            <a:ext cx="1622425" cy="179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626" name="AutoShape 2"/>
          <p:cNvSpPr>
            <a:spLocks noChangeAspect="1" noChangeArrowheads="1"/>
          </p:cNvSpPr>
          <p:nvPr/>
        </p:nvSpPr>
        <p:spPr bwMode="auto">
          <a:xfrm>
            <a:off x="6643688" y="3000375"/>
            <a:ext cx="1622425" cy="179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4595"/>
            <a:ext cx="8229600" cy="114300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AU" sz="3200" dirty="0" smtClean="0"/>
              <a:t>6 </a:t>
            </a:r>
            <a:r>
              <a:rPr lang="en-AU" sz="3200" dirty="0"/>
              <a:t>Team Draw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AU" dirty="0"/>
              <a:t>Week 1 Non Competitive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AU" dirty="0"/>
              <a:t>3 Rounds Weeks 2-16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AU" sz="3200" dirty="0"/>
              <a:t>8 Team Draw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AU" dirty="0"/>
              <a:t>Weeks 1 and 2 Non Competitive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AU" dirty="0"/>
              <a:t>2 Rounds Weeks 3-16</a:t>
            </a:r>
          </a:p>
          <a:p>
            <a:pPr marL="137160" indent="0" eaLnBrk="0" hangingPunct="0">
              <a:buNone/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/HOME FIELDS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AU" sz="3200" dirty="0"/>
              <a:t>10 Team Draw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AU" dirty="0"/>
              <a:t>1 Round Weeks 1-9, then </a:t>
            </a:r>
            <a:r>
              <a:rPr lang="en-AU" dirty="0" smtClean="0"/>
              <a:t>Split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AU" dirty="0" smtClean="0"/>
              <a:t>Round 10 Non Comp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AU" dirty="0" smtClean="0"/>
              <a:t>Top 6 and Bottom 4</a:t>
            </a:r>
            <a:endParaRPr lang="en-AU" dirty="0"/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AU" sz="3200" dirty="0"/>
              <a:t>12 Team </a:t>
            </a:r>
            <a:r>
              <a:rPr lang="en-AU" sz="3200" dirty="0" smtClean="0"/>
              <a:t>Draw</a:t>
            </a:r>
          </a:p>
          <a:p>
            <a:pPr marL="777240" lvl="1" indent="-457200" hangingPunct="0">
              <a:buFont typeface="Arial" panose="020B0604020202020204" pitchFamily="34" charset="0"/>
              <a:buChar char="•"/>
            </a:pPr>
            <a:r>
              <a:rPr lang="en-AU" sz="2200" dirty="0" smtClean="0"/>
              <a:t>1 Round Weeks 1-11, then Split</a:t>
            </a:r>
          </a:p>
          <a:p>
            <a:pPr marL="777240" lvl="1" indent="-457200" hangingPunct="0">
              <a:buFont typeface="Arial" panose="020B0604020202020204" pitchFamily="34" charset="0"/>
              <a:buChar char="•"/>
            </a:pPr>
            <a:r>
              <a:rPr lang="en-AU" sz="2200" dirty="0" smtClean="0"/>
              <a:t>Top 6 / Bottom 6</a:t>
            </a:r>
            <a:endParaRPr lang="en-AU" sz="2200" dirty="0"/>
          </a:p>
          <a:p>
            <a:pPr marL="137160" indent="0">
              <a:buNone/>
            </a:pPr>
            <a:endParaRPr lang="en-AU" dirty="0"/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88282" y="1056646"/>
            <a:ext cx="571983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AU" sz="3200" b="1" u="sng" dirty="0"/>
              <a:t>Competition Formats (Junior</a:t>
            </a:r>
            <a:r>
              <a:rPr lang="en-AU" sz="3200" b="1" u="sng" dirty="0" smtClean="0"/>
              <a:t>)</a:t>
            </a:r>
            <a:endParaRPr lang="en-AU" sz="3200" b="1" u="sng" dirty="0"/>
          </a:p>
        </p:txBody>
      </p:sp>
    </p:spTree>
    <p:extLst>
      <p:ext uri="{BB962C8B-B14F-4D97-AF65-F5344CB8AC3E}">
        <p14:creationId xmlns:p14="http://schemas.microsoft.com/office/powerpoint/2010/main" val="3191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41277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b="1" u="sng" dirty="0" smtClean="0"/>
          </a:p>
          <a:p>
            <a:r>
              <a:rPr lang="en-AU" sz="2800" b="1" u="sng" dirty="0" smtClean="0"/>
              <a:t>Player contact list</a:t>
            </a:r>
            <a:endParaRPr lang="en-AU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Sent </a:t>
            </a:r>
            <a:r>
              <a:rPr lang="en-AU" sz="2800" dirty="0"/>
              <a:t>electronically to </a:t>
            </a:r>
            <a:r>
              <a:rPr lang="en-AU" sz="2800" dirty="0" smtClean="0"/>
              <a:t>you</a:t>
            </a:r>
            <a:endParaRPr lang="en-A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Problems </a:t>
            </a:r>
            <a:r>
              <a:rPr lang="en-AU" sz="2800" dirty="0"/>
              <a:t>with contact lists </a:t>
            </a:r>
            <a:r>
              <a:rPr lang="en-AU" sz="2800" u="sng" dirty="0" smtClean="0">
                <a:hlinkClick r:id="rId3"/>
              </a:rPr>
              <a:t>registration@gungahlinunitedfc.org.au</a:t>
            </a:r>
            <a:endParaRPr lang="en-AU" sz="2800" dirty="0"/>
          </a:p>
          <a:p>
            <a:r>
              <a:rPr lang="en-AU" sz="2800" dirty="0"/>
              <a:t> </a:t>
            </a:r>
          </a:p>
          <a:p>
            <a:r>
              <a:rPr lang="en-AU" sz="2800" b="1" u="sng" dirty="0" smtClean="0"/>
              <a:t>Working with Vulnerable People</a:t>
            </a:r>
            <a:endParaRPr lang="en-A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New laws in the ACT this year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781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SEASON /HOME FIELDS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196752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 smtClean="0"/>
              <a:t>GUFC Coaching Manual</a:t>
            </a:r>
            <a:endParaRPr lang="en-AU" sz="2800" b="1" dirty="0" smtClean="0"/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All necessary details for the season </a:t>
            </a:r>
            <a:r>
              <a:rPr lang="en-AU" sz="2800" dirty="0" err="1" smtClean="0"/>
              <a:t>incl</a:t>
            </a:r>
            <a:r>
              <a:rPr lang="en-AU" sz="2800" dirty="0" smtClean="0"/>
              <a:t>: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Ground Locations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Game Formats (Feld Size, playing times…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Referee Fees ………. Everything else you need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endParaRPr lang="en-AU" sz="2800" dirty="0" smtClean="0"/>
          </a:p>
          <a:p>
            <a:endParaRPr lang="en-AU" sz="2800" b="1" u="sng" dirty="0" smtClean="0"/>
          </a:p>
          <a:p>
            <a:r>
              <a:rPr lang="en-AU" sz="2800" b="1" u="sng" dirty="0" smtClean="0"/>
              <a:t>Wet Weather</a:t>
            </a:r>
            <a:endParaRPr lang="en-AU" sz="2800" b="1" dirty="0" smtClean="0"/>
          </a:p>
          <a:p>
            <a:pPr hangingPunct="0"/>
            <a:r>
              <a:rPr lang="en-AU" sz="2800" b="1" i="1" dirty="0" smtClean="0"/>
              <a:t>If in doubt, assume the game / training is still on.</a:t>
            </a:r>
            <a:endParaRPr lang="en-AU" sz="2800" dirty="0" smtClean="0"/>
          </a:p>
          <a:p>
            <a:pPr hangingPunct="0"/>
            <a:r>
              <a:rPr lang="en-AU" sz="2800" dirty="0" smtClean="0"/>
              <a:t>CHECK THE GUFC WEBSITE/ FACEBOOK!!</a:t>
            </a:r>
            <a:endParaRPr lang="en-US" sz="2800" dirty="0"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30884"/>
              </p:ext>
            </p:extLst>
          </p:nvPr>
        </p:nvGraphicFramePr>
        <p:xfrm>
          <a:off x="107505" y="1484785"/>
          <a:ext cx="8964487" cy="375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1"/>
                <a:gridCol w="2120648"/>
                <a:gridCol w="4035528"/>
              </a:tblGrid>
              <a:tr h="33358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2400" b="1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Microsoft Sans Serif"/>
                        </a:rPr>
                        <a:t>Position</a:t>
                      </a:r>
                      <a:endParaRPr lang="en-AU" sz="3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2400" b="1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Microsoft Sans Serif"/>
                        </a:rPr>
                        <a:t>Name </a:t>
                      </a:r>
                      <a:endParaRPr lang="en-AU" sz="3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2400" b="1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Microsoft Sans Serif"/>
                        </a:rPr>
                        <a:t>Email</a:t>
                      </a:r>
                      <a:endParaRPr lang="en-AU" sz="3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83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Coaching Coordinator</a:t>
                      </a:r>
                      <a:endParaRPr lang="en-AU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b="0" i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Steve </a:t>
                      </a:r>
                      <a:r>
                        <a:rPr lang="en-AU" sz="2000" b="0" i="0" dirty="0" err="1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Ujdur</a:t>
                      </a:r>
                      <a:endParaRPr lang="en-AU" sz="2000" b="0" i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1700" b="0" i="0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coaching@gungahlinunitedfc.org.au</a:t>
                      </a:r>
                      <a:endParaRPr lang="en-AU" sz="1700" b="0" i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047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Points Coordinator</a:t>
                      </a:r>
                      <a:endParaRPr lang="en-AU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b="0" i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Brad </a:t>
                      </a:r>
                      <a:r>
                        <a:rPr lang="en-AU" sz="2000" b="0" i="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Doohan</a:t>
                      </a:r>
                      <a:endParaRPr lang="en-AU" sz="2000" b="0" i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1700" b="0" i="0" u="sng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points@gungahlinunitedfc.org.au</a:t>
                      </a:r>
                      <a:endParaRPr lang="en-AU" sz="1700" b="0" i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606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Referees Co-ordinator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b="0" i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Andrew Preston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1700" b="0" i="0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referees@gungahlinunitedfc.org.au</a:t>
                      </a:r>
                      <a:endParaRPr lang="en-AU" sz="1700" b="0" i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4623">
                <a:tc>
                  <a:txBody>
                    <a:bodyPr/>
                    <a:lstStyle/>
                    <a:p>
                      <a:pPr marL="0" algn="l" rtl="0" eaLnBrk="1" latinLnBrk="0" hangingPunct="0">
                        <a:spcAft>
                          <a:spcPts val="0"/>
                        </a:spcAft>
                      </a:pPr>
                      <a:r>
                        <a:rPr kumimoji="0" lang="en-AU" sz="2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President</a:t>
                      </a:r>
                      <a:endParaRPr kumimoji="0" lang="en-AU" sz="200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0">
                        <a:spcAft>
                          <a:spcPts val="0"/>
                        </a:spcAft>
                      </a:pPr>
                      <a:r>
                        <a:rPr kumimoji="0" lang="en-AU" sz="2000" b="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Ricardo Alberto</a:t>
                      </a:r>
                      <a:endParaRPr kumimoji="0" lang="en-AU" sz="2000" b="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0">
                        <a:spcAft>
                          <a:spcPts val="0"/>
                        </a:spcAft>
                      </a:pPr>
                      <a:r>
                        <a:rPr kumimoji="0" lang="en-AU" sz="1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6"/>
                        </a:rPr>
                        <a:t>president@gungahlinunitedfc.org.au</a:t>
                      </a:r>
                      <a:endParaRPr kumimoji="0" lang="en-AU" sz="1700" b="0" i="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0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32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 smtClean="0">
                          <a:latin typeface="+mn-lt"/>
                        </a:rPr>
                        <a:t>Club Mobile: </a:t>
                      </a:r>
                      <a:r>
                        <a:rPr kumimoji="0" lang="en-AU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0499 441 718 or 0499 448</a:t>
                      </a:r>
                      <a:r>
                        <a:rPr kumimoji="0" lang="en-A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008</a:t>
                      </a:r>
                      <a:endParaRPr kumimoji="0" lang="en-AU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8" y="84184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/>
              <a:t>Playing Kit</a:t>
            </a: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Equipment </a:t>
            </a:r>
            <a:r>
              <a:rPr lang="en-AU" sz="2800" dirty="0"/>
              <a:t>is issued to coach/manager  for the entire </a:t>
            </a:r>
            <a:r>
              <a:rPr lang="en-AU" sz="2800" dirty="0" smtClean="0"/>
              <a:t>season. </a:t>
            </a:r>
            <a:endParaRPr lang="en-AU" sz="2800" dirty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Enquiries/problems to </a:t>
            </a:r>
            <a:r>
              <a:rPr lang="en-AU" sz="2800" dirty="0" smtClean="0"/>
              <a:t>email </a:t>
            </a:r>
            <a:r>
              <a:rPr lang="en-AU" sz="2800" u="sng" dirty="0" smtClean="0">
                <a:hlinkClick r:id="rId3"/>
              </a:rPr>
              <a:t>property@gungahlinunitedfc.org.au</a:t>
            </a:r>
            <a:endParaRPr lang="en-AU" sz="2800" dirty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/>
              <a:t>Return of Equipment - </a:t>
            </a:r>
            <a:r>
              <a:rPr lang="en-AU" sz="2800" b="1" dirty="0"/>
              <a:t>Presentation Day to Harrison Pavilion</a:t>
            </a:r>
            <a:r>
              <a:rPr lang="en-AU" sz="2800" dirty="0"/>
              <a:t> or as advised</a:t>
            </a:r>
            <a:r>
              <a:rPr lang="en-AU" sz="2800" dirty="0" smtClean="0"/>
              <a:t>.</a:t>
            </a: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Please take care of your kit. A complete kit is worth between $500 - $1000</a:t>
            </a:r>
            <a:endParaRPr lang="en-AU" sz="2800" dirty="0"/>
          </a:p>
          <a:p>
            <a:pPr hangingPunct="0"/>
            <a:endParaRPr lang="en-AU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89" y="892951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TRAINING GROUNDS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404059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Ground Bookings</a:t>
            </a:r>
            <a:endParaRPr lang="en-AU" sz="2800" b="1" dirty="0"/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u="sng" dirty="0" smtClean="0">
              <a:hlinkClick r:id="rId3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u="sng" dirty="0" smtClean="0">
                <a:hlinkClick r:id="rId3"/>
              </a:rPr>
              <a:t>grounds@gungahlinunitedfc.org.au</a:t>
            </a:r>
            <a:endParaRPr lang="en-AU" sz="2800" u="sng" dirty="0" smtClean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At least five (5) working days notice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/>
              <a:t>Harrison, Nicholls Playing Fields &amp; </a:t>
            </a:r>
            <a:r>
              <a:rPr lang="en-AU" sz="2800" dirty="0" smtClean="0"/>
              <a:t>Palmerston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Use the goal areas sparingly!!</a:t>
            </a:r>
            <a:endParaRPr lang="en-AU" sz="2800" dirty="0"/>
          </a:p>
          <a:p>
            <a:pPr marL="285750" lvl="0" indent="-285750" hangingPunct="0">
              <a:buFont typeface="Arial" pitchFamily="34" charset="0"/>
              <a:buChar char="•"/>
            </a:pPr>
            <a:endParaRPr lang="en-AU" sz="2800" dirty="0"/>
          </a:p>
          <a:p>
            <a:pPr algn="ctr" hangingPunct="0"/>
            <a:r>
              <a:rPr lang="en-AU" sz="2800" dirty="0"/>
              <a:t> </a:t>
            </a:r>
            <a:r>
              <a:rPr lang="en-AU" sz="2800" b="1" i="1" dirty="0"/>
              <a:t>Please make sure you observe ground booking times to alleviate any issues with crowding and field availability.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8" y="84184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 smtClean="0"/>
              <a:t>Uniform</a:t>
            </a:r>
          </a:p>
          <a:p>
            <a:pPr hangingPunct="0"/>
            <a:endParaRPr lang="en-AU" sz="2800" b="1" dirty="0" smtClean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Shorts &amp; socks are available for purchase at the clubhouse</a:t>
            </a: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U10’s to U18’s risk fines and game forfeits</a:t>
            </a: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/>
              <a:t>Clash of strips - Home team must wear the alternate or bibs.  Available from Pavilion and must be returned </a:t>
            </a:r>
            <a:r>
              <a:rPr lang="en-AU" sz="2800" dirty="0" smtClean="0"/>
              <a:t>washed ASAP</a:t>
            </a:r>
          </a:p>
          <a:p>
            <a:pPr hangingPunct="0"/>
            <a:endParaRPr lang="en-AU" sz="2800" b="1" i="1" dirty="0" smtClean="0"/>
          </a:p>
          <a:p>
            <a:pPr algn="ctr" hangingPunct="0"/>
            <a:r>
              <a:rPr lang="en-AU" sz="2800" b="1" i="1" dirty="0" smtClean="0"/>
              <a:t>All playing shirts remain GUFC property and </a:t>
            </a:r>
            <a:r>
              <a:rPr lang="en-AU" sz="2800" b="1" i="1" u="sng" dirty="0" smtClean="0"/>
              <a:t>ARE NOT TO BE ISSUED TO INDIVIDUALS.</a:t>
            </a:r>
            <a:r>
              <a:rPr lang="en-AU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4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solidFill>
          <a:schemeClr val="accent1">
            <a:lumMod val="60000"/>
            <a:lumOff val="40000"/>
          </a:schemeClr>
        </a:solidFill>
        <a:ln>
          <a:solidFill>
            <a:srgbClr val="FFFF00"/>
          </a:solidFill>
        </a:ln>
      </a:spPr>
      <a:bodyPr wrap="square" rtlCol="0">
        <a:spAutoFit/>
      </a:bodyPr>
      <a:lstStyle>
        <a:defPPr marL="342900" indent="-342900" algn="ctr" eaLnBrk="0" hangingPunct="0">
          <a:spcBef>
            <a:spcPct val="20000"/>
          </a:spcBef>
          <a:defRPr b="1" kern="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1245</Words>
  <Application>Microsoft Office PowerPoint</Application>
  <PresentationFormat>On-screen Show (4:3)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Book Antiqua</vt:lpstr>
      <vt:lpstr>Calibri</vt:lpstr>
      <vt:lpstr>Comic Sans MS</vt:lpstr>
      <vt:lpstr>Lucida Sans</vt:lpstr>
      <vt:lpstr>Microsoft Sans Serif</vt:lpstr>
      <vt:lpstr>Times New Roman</vt:lpstr>
      <vt:lpstr>Wingdings</vt:lpstr>
      <vt:lpstr>Wingdings 2</vt:lpstr>
      <vt:lpstr>Wingdings 3</vt:lpstr>
      <vt:lpstr>Apex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PowerPoint Presentation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GUFC President</cp:lastModifiedBy>
  <cp:revision>293</cp:revision>
  <dcterms:created xsi:type="dcterms:W3CDTF">2010-04-24T01:07:01Z</dcterms:created>
  <dcterms:modified xsi:type="dcterms:W3CDTF">2015-04-25T12:02:01Z</dcterms:modified>
</cp:coreProperties>
</file>