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3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CB59794-78C3-4212-BA33-5374917F2DE4}" type="datetimeFigureOut">
              <a:rPr lang="ru-MD" smtClean="0"/>
              <a:t>02.04.2024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7529749-1133-44DF-ACD0-C558188E4D75}" type="slidenum">
              <a:rPr lang="ru-MD" smtClean="0"/>
              <a:t>‹#›</a:t>
            </a:fld>
            <a:endParaRPr lang="ru-M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8695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9794-78C3-4212-BA33-5374917F2DE4}" type="datetimeFigureOut">
              <a:rPr lang="ru-MD" smtClean="0"/>
              <a:t>02.04.2024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9749-1133-44DF-ACD0-C558188E4D75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75588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9794-78C3-4212-BA33-5374917F2DE4}" type="datetimeFigureOut">
              <a:rPr lang="ru-MD" smtClean="0"/>
              <a:t>02.04.2024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9749-1133-44DF-ACD0-C558188E4D75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413287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9794-78C3-4212-BA33-5374917F2DE4}" type="datetimeFigureOut">
              <a:rPr lang="ru-MD" smtClean="0"/>
              <a:t>02.04.2024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9749-1133-44DF-ACD0-C558188E4D75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95918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9794-78C3-4212-BA33-5374917F2DE4}" type="datetimeFigureOut">
              <a:rPr lang="ru-MD" smtClean="0"/>
              <a:t>02.04.2024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9749-1133-44DF-ACD0-C558188E4D75}" type="slidenum">
              <a:rPr lang="ru-MD" smtClean="0"/>
              <a:t>‹#›</a:t>
            </a:fld>
            <a:endParaRPr lang="ru-M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110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9794-78C3-4212-BA33-5374917F2DE4}" type="datetimeFigureOut">
              <a:rPr lang="ru-MD" smtClean="0"/>
              <a:t>02.04.2024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9749-1133-44DF-ACD0-C558188E4D75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52654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9794-78C3-4212-BA33-5374917F2DE4}" type="datetimeFigureOut">
              <a:rPr lang="ru-MD" smtClean="0"/>
              <a:t>02.04.2024</a:t>
            </a:fld>
            <a:endParaRPr lang="ru-M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9749-1133-44DF-ACD0-C558188E4D75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53071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9794-78C3-4212-BA33-5374917F2DE4}" type="datetimeFigureOut">
              <a:rPr lang="ru-MD" smtClean="0"/>
              <a:t>02.04.2024</a:t>
            </a:fld>
            <a:endParaRPr lang="ru-M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9749-1133-44DF-ACD0-C558188E4D75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01239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9794-78C3-4212-BA33-5374917F2DE4}" type="datetimeFigureOut">
              <a:rPr lang="ru-MD" smtClean="0"/>
              <a:t>02.04.2024</a:t>
            </a:fld>
            <a:endParaRPr lang="ru-M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9749-1133-44DF-ACD0-C558188E4D75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17533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9794-78C3-4212-BA33-5374917F2DE4}" type="datetimeFigureOut">
              <a:rPr lang="ru-MD" smtClean="0"/>
              <a:t>02.04.2024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9749-1133-44DF-ACD0-C558188E4D75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88947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9794-78C3-4212-BA33-5374917F2DE4}" type="datetimeFigureOut">
              <a:rPr lang="ru-MD" smtClean="0"/>
              <a:t>02.04.2024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9749-1133-44DF-ACD0-C558188E4D75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83247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CB59794-78C3-4212-BA33-5374917F2DE4}" type="datetimeFigureOut">
              <a:rPr lang="ru-MD" smtClean="0"/>
              <a:t>02.04.2024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7529749-1133-44DF-ACD0-C558188E4D75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403574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85F06B-D994-45A9-B886-0C75F13ACD50}"/>
              </a:ext>
            </a:extLst>
          </p:cNvPr>
          <p:cNvSpPr txBox="1"/>
          <p:nvPr/>
        </p:nvSpPr>
        <p:spPr>
          <a:xfrm>
            <a:off x="1424082" y="66611"/>
            <a:ext cx="9343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Образовательное учреждение среднего профессионального образования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Тираспольский техникум Информатики и Права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M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EA07EC-B637-4663-9318-423DC0FBB589}"/>
              </a:ext>
            </a:extLst>
          </p:cNvPr>
          <p:cNvSpPr txBox="1"/>
          <p:nvPr/>
        </p:nvSpPr>
        <p:spPr>
          <a:xfrm>
            <a:off x="2674569" y="1651625"/>
            <a:ext cx="6842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консольного приложения для вычисления членов арифметической прогрессии</a:t>
            </a:r>
            <a:endParaRPr lang="ru-MD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03741D-CBAB-4D81-8C6B-ABA01648D545}"/>
              </a:ext>
            </a:extLst>
          </p:cNvPr>
          <p:cNvSpPr txBox="1"/>
          <p:nvPr/>
        </p:nvSpPr>
        <p:spPr>
          <a:xfrm>
            <a:off x="368489" y="5021743"/>
            <a:ext cx="40329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1 курса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Бортник Иван Артёмович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Шандригоз Наталья Николаевна</a:t>
            </a:r>
            <a:endParaRPr lang="ru-M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4D0D23-E801-4AC4-BCD0-B502E3E0419B}"/>
              </a:ext>
            </a:extLst>
          </p:cNvPr>
          <p:cNvSpPr txBox="1"/>
          <p:nvPr/>
        </p:nvSpPr>
        <p:spPr>
          <a:xfrm>
            <a:off x="10481481" y="6279865"/>
            <a:ext cx="2306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Год выпуска 2024</a:t>
            </a:r>
            <a:endParaRPr lang="ru-M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6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8D916F-26FC-4992-9A72-2A0926AF1895}"/>
              </a:ext>
            </a:extLst>
          </p:cNvPr>
          <p:cNvSpPr txBox="1"/>
          <p:nvPr/>
        </p:nvSpPr>
        <p:spPr>
          <a:xfrm>
            <a:off x="3473354" y="122831"/>
            <a:ext cx="5418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Результат проделанной работы</a:t>
            </a:r>
            <a:endParaRPr lang="ru-M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27DBEF-96A2-4EE1-88D0-6A4E89EF5034}"/>
              </a:ext>
            </a:extLst>
          </p:cNvPr>
          <p:cNvSpPr txBox="1"/>
          <p:nvPr/>
        </p:nvSpPr>
        <p:spPr>
          <a:xfrm>
            <a:off x="690342" y="461657"/>
            <a:ext cx="11275581" cy="6273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Результаты данной проектной работы позволяют заключить, что вычисление членов и суммы арифметической прогрессии является важным инструментом, как в области математики, так и в программировании. </a:t>
            </a:r>
            <a:endParaRPr lang="ru-M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выполнения проектной работы решены следующие задачи:</a:t>
            </a:r>
            <a:endParaRPr lang="ru-MD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MD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495300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1.Изучена информация о том, что такое язык программирования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M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#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какие возможности представляет данная среда для разработки разного рода приложений или игр.</a:t>
            </a:r>
            <a:endParaRPr lang="ru-MD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449580">
              <a:lnSpc>
                <a:spcPct val="150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2.Разработанное консольное приложение демонстрирует простой, но в то же время эффективный способ вычисления и использования арифметических прогрессий для различных задач. </a:t>
            </a:r>
            <a:endParaRPr lang="ru-M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50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3.В ходе работы были рассмотрены основные теоретические положения арифметической прогрессии, включая понятия первого члена, разности, общего члена и суммы. </a:t>
            </a:r>
            <a:endParaRPr lang="ru-M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50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4.Был разработан алгоритм, позволяющий рассчитать члены и сумму прогрессии по введенным значениям. </a:t>
            </a:r>
            <a:endParaRPr lang="ru-M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Работа позволяет лучше понять суть и применение арифметических прогрессий в реальных задачах.</a:t>
            </a:r>
            <a:endParaRPr lang="ru-M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целом, разработанное приложение демонстрирует эффективное использование арифметических прогрессий и предоставляет пользователю удобный и быстрый способ вычисления членов и суммы такой прогрессии.</a:t>
            </a:r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340601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CEFC88-9361-482C-9DC1-94A665C3D1E5}"/>
              </a:ext>
            </a:extLst>
          </p:cNvPr>
          <p:cNvSpPr txBox="1"/>
          <p:nvPr/>
        </p:nvSpPr>
        <p:spPr>
          <a:xfrm>
            <a:off x="2977486" y="156948"/>
            <a:ext cx="6237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выбранной темы</a:t>
            </a:r>
            <a:endParaRPr lang="ru-M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D578F60-CF46-4DC1-B7F3-714BDDA566D0}"/>
              </a:ext>
            </a:extLst>
          </p:cNvPr>
          <p:cNvSpPr/>
          <p:nvPr/>
        </p:nvSpPr>
        <p:spPr>
          <a:xfrm>
            <a:off x="1817427" y="1712794"/>
            <a:ext cx="8557146" cy="2470245"/>
          </a:xfrm>
          <a:prstGeom prst="roundRect">
            <a:avLst/>
          </a:prstGeom>
          <a:gradFill flip="none" rotWithShape="1">
            <a:gsLst>
              <a:gs pos="67000">
                <a:schemeClr val="accent5">
                  <a:lumMod val="67000"/>
                </a:schemeClr>
              </a:gs>
              <a:gs pos="100000">
                <a:schemeClr val="accent5">
                  <a:lumMod val="97000"/>
                  <a:lumOff val="3000"/>
                </a:schemeClr>
              </a:gs>
            </a:gsLst>
            <a:lin ang="16200000" scaled="1"/>
            <a:tileRect/>
          </a:gradFill>
          <a:ln w="298450">
            <a:solidFill>
              <a:schemeClr val="bg1">
                <a:alpha val="5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A3DBA5-908A-4B53-8DD9-BFF0AEE0CDDA}"/>
              </a:ext>
            </a:extLst>
          </p:cNvPr>
          <p:cNvSpPr txBox="1"/>
          <p:nvPr/>
        </p:nvSpPr>
        <p:spPr>
          <a:xfrm>
            <a:off x="2267802" y="1924335"/>
            <a:ext cx="76563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Актуальность темы проектной работы состоит в том, что арифметические прогрессии являются одним из важнейших понятий арифметики и встречаются во многих областях науки и техники. Вычисление членов арифметической прогрессии полезно при решении задач по физике, математике, экономике и программированию. Исследование данной темы позволяет углубить знания в области математики и научиться программировать на языке C#. </a:t>
            </a:r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421658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B635DB0-FD56-4F6D-81FB-9DD8CE8FBE20}"/>
              </a:ext>
            </a:extLst>
          </p:cNvPr>
          <p:cNvSpPr/>
          <p:nvPr/>
        </p:nvSpPr>
        <p:spPr>
          <a:xfrm>
            <a:off x="889380" y="448670"/>
            <a:ext cx="2618095" cy="5960659"/>
          </a:xfrm>
          <a:prstGeom prst="roundRect">
            <a:avLst/>
          </a:prstGeom>
          <a:gradFill flip="none" rotWithShape="1">
            <a:gsLst>
              <a:gs pos="67000">
                <a:schemeClr val="accent5">
                  <a:lumMod val="67000"/>
                </a:schemeClr>
              </a:gs>
              <a:gs pos="100000">
                <a:schemeClr val="accent5">
                  <a:lumMod val="97000"/>
                  <a:lumOff val="3000"/>
                </a:schemeClr>
              </a:gs>
            </a:gsLst>
            <a:lin ang="16200000" scaled="1"/>
            <a:tileRect/>
          </a:gradFill>
          <a:ln w="298450">
            <a:solidFill>
              <a:schemeClr val="bg1">
                <a:alpha val="5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4DF7B1-564D-4D75-90F9-8BFCA97896CD}"/>
              </a:ext>
            </a:extLst>
          </p:cNvPr>
          <p:cNvSpPr/>
          <p:nvPr/>
        </p:nvSpPr>
        <p:spPr>
          <a:xfrm>
            <a:off x="4786952" y="448669"/>
            <a:ext cx="2618095" cy="5960659"/>
          </a:xfrm>
          <a:prstGeom prst="roundRect">
            <a:avLst/>
          </a:prstGeom>
          <a:gradFill flip="none" rotWithShape="1">
            <a:gsLst>
              <a:gs pos="67000">
                <a:schemeClr val="accent5">
                  <a:lumMod val="67000"/>
                </a:schemeClr>
              </a:gs>
              <a:gs pos="100000">
                <a:schemeClr val="accent5">
                  <a:lumMod val="97000"/>
                  <a:lumOff val="3000"/>
                </a:schemeClr>
              </a:gs>
            </a:gsLst>
            <a:lin ang="16200000" scaled="1"/>
            <a:tileRect/>
          </a:gradFill>
          <a:ln w="298450">
            <a:solidFill>
              <a:schemeClr val="bg1">
                <a:alpha val="5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4420193-88B7-40E1-84AD-F7BAD8FAFC9F}"/>
              </a:ext>
            </a:extLst>
          </p:cNvPr>
          <p:cNvSpPr/>
          <p:nvPr/>
        </p:nvSpPr>
        <p:spPr>
          <a:xfrm>
            <a:off x="8684524" y="448668"/>
            <a:ext cx="2618095" cy="5960659"/>
          </a:xfrm>
          <a:prstGeom prst="roundRect">
            <a:avLst/>
          </a:prstGeom>
          <a:gradFill flip="none" rotWithShape="1">
            <a:gsLst>
              <a:gs pos="67000">
                <a:schemeClr val="accent5">
                  <a:lumMod val="67000"/>
                </a:schemeClr>
              </a:gs>
              <a:gs pos="100000">
                <a:schemeClr val="accent5">
                  <a:lumMod val="97000"/>
                  <a:lumOff val="3000"/>
                </a:schemeClr>
              </a:gs>
            </a:gsLst>
            <a:lin ang="16200000" scaled="1"/>
            <a:tileRect/>
          </a:gradFill>
          <a:ln w="298450">
            <a:solidFill>
              <a:schemeClr val="bg1">
                <a:alpha val="5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709017-D4E0-4B92-AF50-FF618D6218A7}"/>
              </a:ext>
            </a:extLst>
          </p:cNvPr>
          <p:cNvSpPr txBox="1"/>
          <p:nvPr/>
        </p:nvSpPr>
        <p:spPr>
          <a:xfrm>
            <a:off x="1385248" y="675564"/>
            <a:ext cx="156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Цели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M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A15EE4-20E6-422E-B488-017B2E0E5FF4}"/>
              </a:ext>
            </a:extLst>
          </p:cNvPr>
          <p:cNvSpPr txBox="1"/>
          <p:nvPr/>
        </p:nvSpPr>
        <p:spPr>
          <a:xfrm>
            <a:off x="5206621" y="675564"/>
            <a:ext cx="181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M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3B8408-4594-4274-9CF3-66147205B8C9}"/>
              </a:ext>
            </a:extLst>
          </p:cNvPr>
          <p:cNvSpPr txBox="1"/>
          <p:nvPr/>
        </p:nvSpPr>
        <p:spPr>
          <a:xfrm>
            <a:off x="1013346" y="1653928"/>
            <a:ext cx="230647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проектной работы является разработка консольного приложения на языке C# для вычисления членов арифметической прогрессии.</a:t>
            </a:r>
            <a:endParaRPr lang="ru-M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M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EA3EAA-7E0A-45A8-B7A9-1EF5F8E3956B}"/>
              </a:ext>
            </a:extLst>
          </p:cNvPr>
          <p:cNvSpPr txBox="1"/>
          <p:nvPr/>
        </p:nvSpPr>
        <p:spPr>
          <a:xfrm>
            <a:off x="4942763" y="1044896"/>
            <a:ext cx="2297374" cy="4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Актуализировать теоретические знания об арифметической прогрессии</a:t>
            </a:r>
            <a:endParaRPr lang="ru-M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алгоритм вычисления членов арифметической прогрессии. </a:t>
            </a:r>
            <a:endParaRPr lang="ru-M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программный код.</a:t>
            </a:r>
            <a:endParaRPr lang="ru-M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4.	Протестировать программу на корректность вычислений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M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M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0CFBC0-4BD3-4A07-9D4B-64B1F82B0A0F}"/>
              </a:ext>
            </a:extLst>
          </p:cNvPr>
          <p:cNvSpPr txBox="1"/>
          <p:nvPr/>
        </p:nvSpPr>
        <p:spPr>
          <a:xfrm>
            <a:off x="8987051" y="1277189"/>
            <a:ext cx="19789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Предмет исследования – арифметическая прогрессия. </a:t>
            </a:r>
            <a:endParaRPr lang="ru-MD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0B1704-BD5A-4FDD-A7E3-3DFAE7172489}"/>
              </a:ext>
            </a:extLst>
          </p:cNvPr>
          <p:cNvSpPr txBox="1"/>
          <p:nvPr/>
        </p:nvSpPr>
        <p:spPr>
          <a:xfrm>
            <a:off x="8939284" y="3182927"/>
            <a:ext cx="20266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Объект исследования – разработка консольного приложения.</a:t>
            </a:r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25531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705E78B-2D74-4868-A45E-10B0D2F2227D}"/>
              </a:ext>
            </a:extLst>
          </p:cNvPr>
          <p:cNvSpPr/>
          <p:nvPr/>
        </p:nvSpPr>
        <p:spPr>
          <a:xfrm>
            <a:off x="6776115" y="4617943"/>
            <a:ext cx="4463954" cy="1305067"/>
          </a:xfrm>
          <a:prstGeom prst="roundRect">
            <a:avLst/>
          </a:prstGeom>
          <a:gradFill flip="none" rotWithShape="1">
            <a:gsLst>
              <a:gs pos="67000">
                <a:schemeClr val="accent5">
                  <a:lumMod val="67000"/>
                </a:schemeClr>
              </a:gs>
              <a:gs pos="100000">
                <a:schemeClr val="accent5">
                  <a:lumMod val="97000"/>
                  <a:lumOff val="3000"/>
                </a:schemeClr>
              </a:gs>
            </a:gsLst>
            <a:lin ang="16200000" scaled="1"/>
            <a:tileRect/>
          </a:gradFill>
          <a:ln w="298450">
            <a:solidFill>
              <a:schemeClr val="bg1">
                <a:alpha val="5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8970A02-FD13-4195-A4D1-8D956190E1F6}"/>
              </a:ext>
            </a:extLst>
          </p:cNvPr>
          <p:cNvSpPr/>
          <p:nvPr/>
        </p:nvSpPr>
        <p:spPr>
          <a:xfrm>
            <a:off x="6871649" y="1574609"/>
            <a:ext cx="4121623" cy="1305067"/>
          </a:xfrm>
          <a:prstGeom prst="roundRect">
            <a:avLst/>
          </a:prstGeom>
          <a:gradFill flip="none" rotWithShape="1">
            <a:gsLst>
              <a:gs pos="67000">
                <a:schemeClr val="accent5">
                  <a:lumMod val="67000"/>
                </a:schemeClr>
              </a:gs>
              <a:gs pos="100000">
                <a:schemeClr val="accent5">
                  <a:lumMod val="97000"/>
                  <a:lumOff val="3000"/>
                </a:schemeClr>
              </a:gs>
            </a:gsLst>
            <a:lin ang="16200000" scaled="1"/>
            <a:tileRect/>
          </a:gradFill>
          <a:ln w="298450">
            <a:solidFill>
              <a:schemeClr val="bg1">
                <a:alpha val="5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C47E8-0C02-4641-9E16-EC366E73F980}"/>
              </a:ext>
            </a:extLst>
          </p:cNvPr>
          <p:cNvSpPr txBox="1"/>
          <p:nvPr/>
        </p:nvSpPr>
        <p:spPr>
          <a:xfrm>
            <a:off x="6984241" y="1784022"/>
            <a:ext cx="435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sz="36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= A</a:t>
            </a:r>
            <a:r>
              <a:rPr lang="ru-RU" sz="36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+ (n - 1) * d</a:t>
            </a:r>
            <a:endParaRPr lang="ru-MD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181579-4934-4709-853D-9EE5DBB21598}"/>
              </a:ext>
            </a:extLst>
          </p:cNvPr>
          <p:cNvSpPr txBox="1"/>
          <p:nvPr/>
        </p:nvSpPr>
        <p:spPr>
          <a:xfrm>
            <a:off x="7099111" y="334368"/>
            <a:ext cx="41216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Общий член можно выразить формулой:</a:t>
            </a:r>
            <a:endParaRPr lang="ru-MD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7072B-D23A-4F9F-B02F-16E46D56E9C4}"/>
              </a:ext>
            </a:extLst>
          </p:cNvPr>
          <p:cNvSpPr txBox="1"/>
          <p:nvPr/>
        </p:nvSpPr>
        <p:spPr>
          <a:xfrm>
            <a:off x="7099111" y="3252112"/>
            <a:ext cx="38179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Сумму можно выразить формулой:</a:t>
            </a:r>
            <a:endParaRPr lang="ru-MD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630DA7-D6A1-488D-AA37-F9BEA95CE770}"/>
              </a:ext>
            </a:extLst>
          </p:cNvPr>
          <p:cNvSpPr txBox="1"/>
          <p:nvPr/>
        </p:nvSpPr>
        <p:spPr>
          <a:xfrm>
            <a:off x="6952395" y="4850726"/>
            <a:ext cx="4185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US" sz="36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n * (A</a:t>
            </a:r>
            <a:r>
              <a:rPr lang="ru-RU" sz="36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+ A</a:t>
            </a:r>
            <a:r>
              <a:rPr lang="en-US" sz="36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/ 2</a:t>
            </a:r>
            <a:endParaRPr lang="ru-MD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CA230-42AB-4CA9-8016-1412ABA2B4AA}"/>
              </a:ext>
            </a:extLst>
          </p:cNvPr>
          <p:cNvSpPr txBox="1"/>
          <p:nvPr/>
        </p:nvSpPr>
        <p:spPr>
          <a:xfrm>
            <a:off x="856397" y="725559"/>
            <a:ext cx="3862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Первый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член арифметической прогрессии (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ru-RU" sz="24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ru-MD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A908E6-D545-4515-8B7D-3D2785F78350}"/>
              </a:ext>
            </a:extLst>
          </p:cNvPr>
          <p:cNvSpPr txBox="1"/>
          <p:nvPr/>
        </p:nvSpPr>
        <p:spPr>
          <a:xfrm>
            <a:off x="856397" y="2598003"/>
            <a:ext cx="3787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Разность арифметической прогрессии (d) </a:t>
            </a:r>
            <a:endParaRPr lang="ru-MD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C473DF-53FC-435A-849E-87E2536A62B8}"/>
              </a:ext>
            </a:extLst>
          </p:cNvPr>
          <p:cNvSpPr txBox="1"/>
          <p:nvPr/>
        </p:nvSpPr>
        <p:spPr>
          <a:xfrm>
            <a:off x="856397" y="4159381"/>
            <a:ext cx="3616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Общий член арифметической прогрессии (A</a:t>
            </a:r>
            <a:r>
              <a:rPr lang="en-US" sz="24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ru-MD" sz="2400" dirty="0"/>
          </a:p>
        </p:txBody>
      </p:sp>
    </p:spTree>
    <p:extLst>
      <p:ext uri="{BB962C8B-B14F-4D97-AF65-F5344CB8AC3E}">
        <p14:creationId xmlns:p14="http://schemas.microsoft.com/office/powerpoint/2010/main" val="1361558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641B2-8664-4FF3-A55B-C6CB61C1D305}"/>
              </a:ext>
            </a:extLst>
          </p:cNvPr>
          <p:cNvSpPr txBox="1"/>
          <p:nvPr/>
        </p:nvSpPr>
        <p:spPr>
          <a:xfrm>
            <a:off x="1153236" y="232012"/>
            <a:ext cx="76563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Сначала нам нужно будет указать (</a:t>
            </a:r>
            <a:r>
              <a:rPr lang="en-US" sz="1400" dirty="0"/>
              <a:t>a</a:t>
            </a:r>
            <a:r>
              <a:rPr lang="ru-RU" sz="1400" dirty="0"/>
              <a:t>)-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первый член арифметической прогрессии,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разность арифметической прогрессии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n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ru-MD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M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членов арифметической прогрессии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Для этого нам понадобится вот эти команды:</a:t>
            </a:r>
            <a:endParaRPr lang="ru-MD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7C773-B73E-4665-9892-E91BCD3375AA}"/>
              </a:ext>
            </a:extLst>
          </p:cNvPr>
          <p:cNvSpPr txBox="1"/>
          <p:nvPr/>
        </p:nvSpPr>
        <p:spPr>
          <a:xfrm>
            <a:off x="1241946" y="1323833"/>
            <a:ext cx="4415051" cy="1187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M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8DF6D-C9C6-4DA7-9EE5-1A5FFF3039E0}"/>
              </a:ext>
            </a:extLst>
          </p:cNvPr>
          <p:cNvSpPr txBox="1"/>
          <p:nvPr/>
        </p:nvSpPr>
        <p:spPr>
          <a:xfrm>
            <a:off x="1153236" y="970676"/>
            <a:ext cx="8099946" cy="305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Console.Write("Введите первый член арифметической прогрессии (a):");</a:t>
            </a:r>
            <a:endParaRPr lang="ru-M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 a = Convert.ToInt32(Console.ReadLine());</a:t>
            </a:r>
            <a:endParaRPr lang="ru-M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Console.Write("Введите шаг арифметической прогрессии (d):");</a:t>
            </a:r>
            <a:endParaRPr lang="ru-M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 d = Convert.ToInt32(Console.ReadLine());</a:t>
            </a:r>
            <a:endParaRPr lang="ru-M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Console.Write("Введите количество членов арифметической прогрессии (n):");</a:t>
            </a:r>
            <a:endParaRPr lang="ru-M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 n = Convert.ToInt32(Console.ReadLine());</a:t>
            </a:r>
            <a:endParaRPr lang="ru-M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MD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3D18578-D7ED-4F73-90D4-0233942E2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17" y="4797792"/>
            <a:ext cx="9460766" cy="10895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67E184-91D3-4B81-A0C8-5B6EFD86B0B3}"/>
              </a:ext>
            </a:extLst>
          </p:cNvPr>
          <p:cNvSpPr txBox="1"/>
          <p:nvPr/>
        </p:nvSpPr>
        <p:spPr>
          <a:xfrm>
            <a:off x="1330657" y="4333164"/>
            <a:ext cx="432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Вывод консольной команды:</a:t>
            </a:r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331654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A2FBAC-92C4-4B8E-954F-5A1798725CCC}"/>
              </a:ext>
            </a:extLst>
          </p:cNvPr>
          <p:cNvSpPr txBox="1"/>
          <p:nvPr/>
        </p:nvSpPr>
        <p:spPr>
          <a:xfrm>
            <a:off x="1965278" y="423081"/>
            <a:ext cx="7096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Далее нам понадобится алгоритм для вычисления членов арифметической прогрессии:</a:t>
            </a:r>
            <a:endParaRPr lang="ru-MD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5F06E-1BD0-483E-9E3B-951CCC4BCE1C}"/>
              </a:ext>
            </a:extLst>
          </p:cNvPr>
          <p:cNvSpPr txBox="1"/>
          <p:nvPr/>
        </p:nvSpPr>
        <p:spPr>
          <a:xfrm>
            <a:off x="1965278" y="946301"/>
            <a:ext cx="8509379" cy="305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 n;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++)</a:t>
            </a:r>
            <a:endParaRPr lang="ru-M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M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currentTerm = a + d *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M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Console.WriteLine(</a:t>
            </a:r>
            <a:r>
              <a:rPr lang="en-US" sz="180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$"</a:t>
            </a:r>
            <a:r>
              <a:rPr lang="ru-RU" sz="180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Член прогрессии номер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{i+1}</a:t>
            </a:r>
            <a:r>
              <a:rPr lang="en-US" sz="180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равен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{currentTerm}</a:t>
            </a:r>
            <a:r>
              <a:rPr lang="en-US" sz="180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M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endParaRPr lang="ru-M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M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MD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FF257A-F252-4109-B8A2-2591EEC73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471" y="3719020"/>
            <a:ext cx="4342534" cy="27158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83B232-9A16-48FC-965B-13DBABF3F3C7}"/>
              </a:ext>
            </a:extLst>
          </p:cNvPr>
          <p:cNvSpPr txBox="1"/>
          <p:nvPr/>
        </p:nvSpPr>
        <p:spPr>
          <a:xfrm>
            <a:off x="1965278" y="3996367"/>
            <a:ext cx="5186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Вывод консольной команды:</a:t>
            </a:r>
            <a:endParaRPr lang="ru-MD" dirty="0"/>
          </a:p>
          <a:p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284108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6E7376-B361-4071-B26D-59FFFE376B7C}"/>
              </a:ext>
            </a:extLst>
          </p:cNvPr>
          <p:cNvSpPr txBox="1"/>
          <p:nvPr/>
        </p:nvSpPr>
        <p:spPr>
          <a:xfrm>
            <a:off x="1378424" y="252483"/>
            <a:ext cx="66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Следующим делом нам надо вывести сумму членов арифметической прогрессии:</a:t>
            </a:r>
            <a:endParaRPr lang="ru-MD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FCB8A5-F7AA-4C2C-B72F-DF5D8CFD8FC0}"/>
              </a:ext>
            </a:extLst>
          </p:cNvPr>
          <p:cNvSpPr txBox="1"/>
          <p:nvPr/>
        </p:nvSpPr>
        <p:spPr>
          <a:xfrm>
            <a:off x="1439838" y="1105469"/>
            <a:ext cx="6332561" cy="1262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 sum = (2*a+(n-1)*d)/2*n;</a:t>
            </a:r>
            <a:endParaRPr lang="ru-M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Console.WriteLine($"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 первых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{n}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членов равна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{sum}");</a:t>
            </a:r>
            <a:endParaRPr lang="ru-M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MD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A174A13-FD89-4C5A-8E29-EEE248435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002" y="3189195"/>
            <a:ext cx="3936581" cy="3079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0D84A6-11BC-4A67-9B9B-9EE544A2B693}"/>
              </a:ext>
            </a:extLst>
          </p:cNvPr>
          <p:cNvSpPr txBox="1"/>
          <p:nvPr/>
        </p:nvSpPr>
        <p:spPr>
          <a:xfrm>
            <a:off x="1583939" y="2866029"/>
            <a:ext cx="50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Вывод консольной команды:</a:t>
            </a:r>
            <a:endParaRPr lang="ru-MD" dirty="0"/>
          </a:p>
          <a:p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264460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7B9383-71F2-41B9-956F-936E3DC197A3}"/>
              </a:ext>
            </a:extLst>
          </p:cNvPr>
          <p:cNvSpPr txBox="1"/>
          <p:nvPr/>
        </p:nvSpPr>
        <p:spPr>
          <a:xfrm>
            <a:off x="921223" y="75063"/>
            <a:ext cx="3309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Весь код выглядит данным образом:</a:t>
            </a:r>
            <a:endParaRPr lang="ru-MD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AB58E-F96F-4B20-8E61-1C5D915B0A41}"/>
              </a:ext>
            </a:extLst>
          </p:cNvPr>
          <p:cNvSpPr txBox="1"/>
          <p:nvPr/>
        </p:nvSpPr>
        <p:spPr>
          <a:xfrm>
            <a:off x="955343" y="341897"/>
            <a:ext cx="7854287" cy="6198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Console.Write("Введите первый член арифметической прогрессии (a):");</a:t>
            </a:r>
            <a:endParaRPr lang="ru-M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 a = Convert.ToInt32(Console.ReadLine());</a:t>
            </a:r>
            <a:endParaRPr lang="ru-M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Console.Write("Введите шаг арифметической прогрессии (d):");</a:t>
            </a:r>
            <a:endParaRPr lang="ru-M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 d = Convert.ToInt32(Console.ReadLine());</a:t>
            </a:r>
            <a:endParaRPr lang="ru-M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Console.Write("Введите количество членов арифметической прогрессии (n):");</a:t>
            </a:r>
            <a:endParaRPr lang="ru-M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 n = Convert.ToInt32(Console.ReadLine());        </a:t>
            </a:r>
            <a:endParaRPr lang="ru-M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(int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 n;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++)</a:t>
            </a:r>
            <a:endParaRPr lang="ru-M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M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int currentTerm = a + d *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M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Console.WriteLine($"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Член прогрессии номер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{i+1}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равен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{currentTerm}");        </a:t>
            </a:r>
            <a:endParaRPr lang="ru-M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M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 sum = (2*a+(n-1)*d)/2*n;</a:t>
            </a:r>
            <a:endParaRPr lang="ru-M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Console.WriteLine($"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 первых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{n}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членов равна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{sum}");</a:t>
            </a:r>
            <a:endParaRPr lang="ru-M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Console.ReadKey();</a:t>
            </a:r>
            <a:endParaRPr lang="ru-M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103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A28A22-A45C-45D5-A630-DFE78162ACD4}"/>
              </a:ext>
            </a:extLst>
          </p:cNvPr>
          <p:cNvSpPr txBox="1"/>
          <p:nvPr/>
        </p:nvSpPr>
        <p:spPr>
          <a:xfrm>
            <a:off x="907576" y="181801"/>
            <a:ext cx="4940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Вывод консольной команды:</a:t>
            </a:r>
            <a:endParaRPr lang="ru-MD" dirty="0"/>
          </a:p>
          <a:p>
            <a:endParaRPr lang="ru-MD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605515-61FB-4451-A8BF-60999752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825" y="1131726"/>
            <a:ext cx="7264481" cy="37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83388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70</TotalTime>
  <Words>749</Words>
  <Application>Microsoft Office PowerPoint</Application>
  <PresentationFormat>Широкоэкранный</PresentationFormat>
  <Paragraphs>73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Cascadia Mono</vt:lpstr>
      <vt:lpstr>Century Schoolbook</vt:lpstr>
      <vt:lpstr>Times New Roman</vt:lpstr>
      <vt:lpstr>Wingdings 2</vt:lpstr>
      <vt:lpstr>Вид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Артём Бортник</dc:creator>
  <cp:lastModifiedBy>Артём Бортник</cp:lastModifiedBy>
  <cp:revision>8</cp:revision>
  <dcterms:created xsi:type="dcterms:W3CDTF">2024-02-24T15:11:09Z</dcterms:created>
  <dcterms:modified xsi:type="dcterms:W3CDTF">2024-04-02T14:44:26Z</dcterms:modified>
</cp:coreProperties>
</file>