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56" r:id="rId2"/>
    <p:sldId id="259" r:id="rId3"/>
    <p:sldId id="258" r:id="rId4"/>
    <p:sldId id="268" r:id="rId5"/>
    <p:sldId id="257" r:id="rId6"/>
    <p:sldId id="269" r:id="rId7"/>
    <p:sldId id="298" r:id="rId8"/>
    <p:sldId id="281" r:id="rId9"/>
    <p:sldId id="260" r:id="rId10"/>
    <p:sldId id="265" r:id="rId11"/>
    <p:sldId id="267" r:id="rId12"/>
    <p:sldId id="266" r:id="rId13"/>
    <p:sldId id="297" r:id="rId14"/>
    <p:sldId id="272" r:id="rId15"/>
    <p:sldId id="261" r:id="rId16"/>
    <p:sldId id="299" r:id="rId17"/>
    <p:sldId id="27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75" r:id="rId31"/>
    <p:sldId id="276" r:id="rId32"/>
    <p:sldId id="277" r:id="rId33"/>
    <p:sldId id="278" r:id="rId34"/>
    <p:sldId id="279" r:id="rId35"/>
    <p:sldId id="27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18" y="1494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F5D2A-A100-4741-8CD3-57E637DAC11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2231CC97-1333-4F5B-88E1-4C50211DD2CF}">
      <dgm:prSet/>
      <dgm:spPr/>
      <dgm:t>
        <a:bodyPr/>
        <a:lstStyle/>
        <a:p>
          <a:endParaRPr lang="en-US"/>
        </a:p>
      </dgm:t>
    </dgm:pt>
    <dgm:pt modelId="{DDEECE7B-38A9-4EC2-8C94-52B42AB3FB04}" type="parTrans" cxnId="{9A86428D-FA83-43FD-B397-C9F21E833EDB}">
      <dgm:prSet/>
      <dgm:spPr/>
      <dgm:t>
        <a:bodyPr/>
        <a:lstStyle/>
        <a:p>
          <a:endParaRPr lang="en-US"/>
        </a:p>
      </dgm:t>
    </dgm:pt>
    <dgm:pt modelId="{CF31C02C-F6B5-4BE9-BC58-54FFA73DC942}" type="sibTrans" cxnId="{9A86428D-FA83-43FD-B397-C9F21E833ED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t>
        <a:bodyPr/>
        <a:lstStyle/>
        <a:p>
          <a:endParaRPr lang="en-US"/>
        </a:p>
      </dgm:t>
    </dgm:pt>
    <dgm:pt modelId="{C39788A4-F818-426C-8FB0-A5938933F361}" type="pres">
      <dgm:prSet presAssocID="{9E5F5D2A-A100-4741-8CD3-57E637DAC118}" presName="Name0" presStyleCnt="0">
        <dgm:presLayoutVars>
          <dgm:chMax val="7"/>
          <dgm:chPref val="7"/>
          <dgm:dir/>
        </dgm:presLayoutVars>
      </dgm:prSet>
      <dgm:spPr/>
      <dgm:t>
        <a:bodyPr/>
        <a:lstStyle/>
        <a:p>
          <a:endParaRPr lang="en-US"/>
        </a:p>
      </dgm:t>
    </dgm:pt>
    <dgm:pt modelId="{7639FAAE-C223-42EB-8654-979B6A0BCAF6}" type="pres">
      <dgm:prSet presAssocID="{9E5F5D2A-A100-4741-8CD3-57E637DAC118}" presName="Name1" presStyleCnt="0"/>
      <dgm:spPr/>
    </dgm:pt>
    <dgm:pt modelId="{8F8610A3-1EFC-4DD3-A9EC-962FA8361184}" type="pres">
      <dgm:prSet presAssocID="{CF31C02C-F6B5-4BE9-BC58-54FFA73DC942}" presName="picture_1" presStyleCnt="0"/>
      <dgm:spPr/>
    </dgm:pt>
    <dgm:pt modelId="{97696537-C1A3-4892-9AA9-ABCDC06FE664}" type="pres">
      <dgm:prSet presAssocID="{CF31C02C-F6B5-4BE9-BC58-54FFA73DC942}" presName="pictureRepeatNode" presStyleLbl="alignImgPlace1" presStyleIdx="0" presStyleCnt="1" custLinFactNeighborX="-35714" custLinFactNeighborY="-15714"/>
      <dgm:spPr/>
      <dgm:t>
        <a:bodyPr/>
        <a:lstStyle/>
        <a:p>
          <a:endParaRPr lang="en-US"/>
        </a:p>
      </dgm:t>
    </dgm:pt>
    <dgm:pt modelId="{F38BA072-4A13-4077-9512-CDE153CF4597}" type="pres">
      <dgm:prSet presAssocID="{2231CC97-1333-4F5B-88E1-4C50211DD2CF}" presName="text_1" presStyleLbl="node1" presStyleIdx="0" presStyleCnt="0">
        <dgm:presLayoutVars>
          <dgm:bulletEnabled val="1"/>
        </dgm:presLayoutVars>
      </dgm:prSet>
      <dgm:spPr/>
      <dgm:t>
        <a:bodyPr/>
        <a:lstStyle/>
        <a:p>
          <a:endParaRPr lang="en-US"/>
        </a:p>
      </dgm:t>
    </dgm:pt>
  </dgm:ptLst>
  <dgm:cxnLst>
    <dgm:cxn modelId="{9A86428D-FA83-43FD-B397-C9F21E833EDB}" srcId="{9E5F5D2A-A100-4741-8CD3-57E637DAC118}" destId="{2231CC97-1333-4F5B-88E1-4C50211DD2CF}" srcOrd="0" destOrd="0" parTransId="{DDEECE7B-38A9-4EC2-8C94-52B42AB3FB04}" sibTransId="{CF31C02C-F6B5-4BE9-BC58-54FFA73DC942}"/>
    <dgm:cxn modelId="{15799C20-9097-44E0-893D-99FBB3BC054D}" type="presOf" srcId="{9E5F5D2A-A100-4741-8CD3-57E637DAC118}" destId="{C39788A4-F818-426C-8FB0-A5938933F361}" srcOrd="0" destOrd="0" presId="urn:microsoft.com/office/officeart/2008/layout/CircularPictureCallout"/>
    <dgm:cxn modelId="{F793D878-4D47-4EBE-8E5E-391D33B0BCAA}" type="presOf" srcId="{CF31C02C-F6B5-4BE9-BC58-54FFA73DC942}" destId="{97696537-C1A3-4892-9AA9-ABCDC06FE664}" srcOrd="0" destOrd="0" presId="urn:microsoft.com/office/officeart/2008/layout/CircularPictureCallout"/>
    <dgm:cxn modelId="{3A834965-E1C8-42B4-8D46-509D0AF7EA74}" type="presOf" srcId="{2231CC97-1333-4F5B-88E1-4C50211DD2CF}" destId="{F38BA072-4A13-4077-9512-CDE153CF4597}" srcOrd="0" destOrd="0" presId="urn:microsoft.com/office/officeart/2008/layout/CircularPictureCallout"/>
    <dgm:cxn modelId="{71944890-3746-43E7-B5E9-8873B07AB15C}" type="presParOf" srcId="{C39788A4-F818-426C-8FB0-A5938933F361}" destId="{7639FAAE-C223-42EB-8654-979B6A0BCAF6}" srcOrd="0" destOrd="0" presId="urn:microsoft.com/office/officeart/2008/layout/CircularPictureCallout"/>
    <dgm:cxn modelId="{F828B3C6-51A5-4976-AA32-C9B6F15D2811}" type="presParOf" srcId="{7639FAAE-C223-42EB-8654-979B6A0BCAF6}" destId="{8F8610A3-1EFC-4DD3-A9EC-962FA8361184}" srcOrd="0" destOrd="0" presId="urn:microsoft.com/office/officeart/2008/layout/CircularPictureCallout"/>
    <dgm:cxn modelId="{5B0A02DC-65B5-4F6D-90B0-4D3C6DC90963}" type="presParOf" srcId="{8F8610A3-1EFC-4DD3-A9EC-962FA8361184}" destId="{97696537-C1A3-4892-9AA9-ABCDC06FE664}" srcOrd="0" destOrd="0" presId="urn:microsoft.com/office/officeart/2008/layout/CircularPictureCallout"/>
    <dgm:cxn modelId="{DB1CD354-5DE1-4CDF-8EA1-ED3F55F83023}" type="presParOf" srcId="{7639FAAE-C223-42EB-8654-979B6A0BCAF6}" destId="{F38BA072-4A13-4077-9512-CDE153CF4597}"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E1E04C-3C62-45BE-8DAE-30C3E8934E29}" type="doc">
      <dgm:prSet loTypeId="urn:microsoft.com/office/officeart/2005/8/layout/hProcess3" loCatId="process" qsTypeId="urn:microsoft.com/office/officeart/2005/8/quickstyle/simple1" qsCatId="simple" csTypeId="urn:microsoft.com/office/officeart/2005/8/colors/accent1_2" csCatId="accent1" phldr="1"/>
      <dgm:spPr/>
    </dgm:pt>
    <dgm:pt modelId="{D502EAD9-61E6-41B6-81F5-3E2F97A7D09B}" type="pres">
      <dgm:prSet presAssocID="{D3E1E04C-3C62-45BE-8DAE-30C3E8934E29}" presName="Name0" presStyleCnt="0">
        <dgm:presLayoutVars>
          <dgm:dir/>
          <dgm:animLvl val="lvl"/>
          <dgm:resizeHandles val="exact"/>
        </dgm:presLayoutVars>
      </dgm:prSet>
      <dgm:spPr/>
    </dgm:pt>
    <dgm:pt modelId="{04C544D8-793A-4442-8F85-6A3F64455A7B}" type="pres">
      <dgm:prSet presAssocID="{D3E1E04C-3C62-45BE-8DAE-30C3E8934E29}" presName="dummy" presStyleCnt="0"/>
      <dgm:spPr/>
    </dgm:pt>
    <dgm:pt modelId="{CD9026CD-5956-4505-B387-26E2D8ECB580}" type="pres">
      <dgm:prSet presAssocID="{D3E1E04C-3C62-45BE-8DAE-30C3E8934E29}" presName="linH" presStyleCnt="0"/>
      <dgm:spPr/>
    </dgm:pt>
    <dgm:pt modelId="{933816B9-A2B5-4C41-891C-12917A9ACD7A}" type="pres">
      <dgm:prSet presAssocID="{D3E1E04C-3C62-45BE-8DAE-30C3E8934E29}" presName="padding1" presStyleCnt="0"/>
      <dgm:spPr/>
    </dgm:pt>
    <dgm:pt modelId="{6AD6F3B5-5B6D-4C05-9D65-FE67C02AA9FB}" type="pres">
      <dgm:prSet presAssocID="{D3E1E04C-3C62-45BE-8DAE-30C3E8934E29}" presName="padding2" presStyleCnt="0"/>
      <dgm:spPr/>
    </dgm:pt>
    <dgm:pt modelId="{F5595B26-EDE3-4FA1-85B7-16F3B45B474C}" type="pres">
      <dgm:prSet presAssocID="{D3E1E04C-3C62-45BE-8DAE-30C3E8934E29}" presName="negArrow" presStyleCnt="0"/>
      <dgm:spPr/>
    </dgm:pt>
    <dgm:pt modelId="{20454175-09E0-4394-82BE-AD9E91396461}" type="pres">
      <dgm:prSet presAssocID="{D3E1E04C-3C62-45BE-8DAE-30C3E8934E29}" presName="backgroundArrow" presStyleLbl="node1" presStyleIdx="0" presStyleCnt="1" custLinFactNeighborY="-2917"/>
      <dgm:spPr/>
      <dgm:t>
        <a:bodyPr/>
        <a:lstStyle/>
        <a:p>
          <a:endParaRPr lang="en-IN"/>
        </a:p>
      </dgm:t>
    </dgm:pt>
  </dgm:ptLst>
  <dgm:cxnLst>
    <dgm:cxn modelId="{8E295B2A-E2FF-4261-B9CE-374D263C0647}" type="presOf" srcId="{D3E1E04C-3C62-45BE-8DAE-30C3E8934E29}" destId="{D502EAD9-61E6-41B6-81F5-3E2F97A7D09B}" srcOrd="0" destOrd="0" presId="urn:microsoft.com/office/officeart/2005/8/layout/hProcess3"/>
    <dgm:cxn modelId="{8568ADDD-34D5-44FF-A212-F8BAB45E072A}" type="presParOf" srcId="{D502EAD9-61E6-41B6-81F5-3E2F97A7D09B}" destId="{04C544D8-793A-4442-8F85-6A3F64455A7B}" srcOrd="0" destOrd="0" presId="urn:microsoft.com/office/officeart/2005/8/layout/hProcess3"/>
    <dgm:cxn modelId="{5E527818-894F-47D1-BE0A-5EA9F57BADA8}" type="presParOf" srcId="{D502EAD9-61E6-41B6-81F5-3E2F97A7D09B}" destId="{CD9026CD-5956-4505-B387-26E2D8ECB580}" srcOrd="1" destOrd="0" presId="urn:microsoft.com/office/officeart/2005/8/layout/hProcess3"/>
    <dgm:cxn modelId="{CD58FFAE-0B12-49E4-9D33-FC2159BC0AA0}" type="presParOf" srcId="{CD9026CD-5956-4505-B387-26E2D8ECB580}" destId="{933816B9-A2B5-4C41-891C-12917A9ACD7A}" srcOrd="0" destOrd="0" presId="urn:microsoft.com/office/officeart/2005/8/layout/hProcess3"/>
    <dgm:cxn modelId="{BA7C7AF5-E611-475A-8B81-E9BDCEC1C867}" type="presParOf" srcId="{CD9026CD-5956-4505-B387-26E2D8ECB580}" destId="{6AD6F3B5-5B6D-4C05-9D65-FE67C02AA9FB}" srcOrd="1" destOrd="0" presId="urn:microsoft.com/office/officeart/2005/8/layout/hProcess3"/>
    <dgm:cxn modelId="{CCFC236D-B166-42D0-A308-59F056B2CCD7}" type="presParOf" srcId="{CD9026CD-5956-4505-B387-26E2D8ECB580}" destId="{F5595B26-EDE3-4FA1-85B7-16F3B45B474C}" srcOrd="2" destOrd="0" presId="urn:microsoft.com/office/officeart/2005/8/layout/hProcess3"/>
    <dgm:cxn modelId="{0862ABAD-7185-44BC-88C3-D0211549F008}" type="presParOf" srcId="{CD9026CD-5956-4505-B387-26E2D8ECB580}" destId="{20454175-09E0-4394-82BE-AD9E91396461}" srcOrd="3"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E95A9-63EC-4EE8-81D7-7CC0FC213E7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E392220-628C-4831-894C-24448D5F70B2}">
      <dgm:prSet phldrT="[Text]"/>
      <dgm:spPr/>
      <dgm:t>
        <a:bodyPr/>
        <a:lstStyle/>
        <a:p>
          <a:r>
            <a:rPr lang="en-US" dirty="0" smtClean="0"/>
            <a:t>1</a:t>
          </a:r>
          <a:endParaRPr lang="en-US" dirty="0"/>
        </a:p>
      </dgm:t>
    </dgm:pt>
    <dgm:pt modelId="{6F9F51B7-688C-40A5-815A-2222B95756D8}" type="parTrans" cxnId="{D2E183A1-9FB9-4601-B875-9228A0773D98}">
      <dgm:prSet/>
      <dgm:spPr/>
      <dgm:t>
        <a:bodyPr/>
        <a:lstStyle/>
        <a:p>
          <a:endParaRPr lang="en-US"/>
        </a:p>
      </dgm:t>
    </dgm:pt>
    <dgm:pt modelId="{1A77FB86-3158-42E0-8C0E-64F73FF0F575}" type="sibTrans" cxnId="{D2E183A1-9FB9-4601-B875-9228A0773D98}">
      <dgm:prSet/>
      <dgm:spPr/>
      <dgm:t>
        <a:bodyPr/>
        <a:lstStyle/>
        <a:p>
          <a:endParaRPr lang="en-US"/>
        </a:p>
      </dgm:t>
    </dgm:pt>
    <dgm:pt modelId="{8335B054-C75C-48A8-80AF-56D33C68B4AF}">
      <dgm:prSet phldrT="[Text]" custT="1"/>
      <dgm:spPr/>
      <dgm:t>
        <a:bodyPr/>
        <a:lstStyle/>
        <a:p>
          <a:r>
            <a:rPr lang="en-US" sz="2400" dirty="0" smtClean="0">
              <a:latin typeface="Times New Roman" pitchFamily="18" charset="0"/>
              <a:cs typeface="Times New Roman" pitchFamily="18" charset="0"/>
            </a:rPr>
            <a:t>Running product A</a:t>
          </a:r>
          <a:endParaRPr lang="en-US" sz="2400" dirty="0"/>
        </a:p>
      </dgm:t>
    </dgm:pt>
    <dgm:pt modelId="{64A96CA9-FADE-49E8-8CA2-7A3B216DD4C6}" type="parTrans" cxnId="{CD3C87F9-DA25-41BE-BF2E-0CDE79B0944A}">
      <dgm:prSet/>
      <dgm:spPr/>
      <dgm:t>
        <a:bodyPr/>
        <a:lstStyle/>
        <a:p>
          <a:endParaRPr lang="en-US"/>
        </a:p>
      </dgm:t>
    </dgm:pt>
    <dgm:pt modelId="{FEB8BB30-44EC-4DA8-8C57-B4528FE75BE3}" type="sibTrans" cxnId="{CD3C87F9-DA25-41BE-BF2E-0CDE79B0944A}">
      <dgm:prSet/>
      <dgm:spPr/>
      <dgm:t>
        <a:bodyPr/>
        <a:lstStyle/>
        <a:p>
          <a:endParaRPr lang="en-US"/>
        </a:p>
      </dgm:t>
    </dgm:pt>
    <dgm:pt modelId="{7D9DFECA-23EC-4B6C-945B-CCDA3763AE02}">
      <dgm:prSet phldrT="[Text]"/>
      <dgm:spPr/>
      <dgm:t>
        <a:bodyPr/>
        <a:lstStyle/>
        <a:p>
          <a:r>
            <a:rPr lang="en-US" dirty="0" smtClean="0"/>
            <a:t>2</a:t>
          </a:r>
          <a:endParaRPr lang="en-US" dirty="0"/>
        </a:p>
      </dgm:t>
    </dgm:pt>
    <dgm:pt modelId="{738E78D5-2CA3-40B5-864B-435CE9899E3F}" type="parTrans" cxnId="{5D30F4A7-B709-4B54-A604-AEC07BE81118}">
      <dgm:prSet/>
      <dgm:spPr/>
      <dgm:t>
        <a:bodyPr/>
        <a:lstStyle/>
        <a:p>
          <a:endParaRPr lang="en-US"/>
        </a:p>
      </dgm:t>
    </dgm:pt>
    <dgm:pt modelId="{8D02F702-D06D-4174-AE2B-761ECD1EC28B}" type="sibTrans" cxnId="{5D30F4A7-B709-4B54-A604-AEC07BE81118}">
      <dgm:prSet/>
      <dgm:spPr/>
      <dgm:t>
        <a:bodyPr/>
        <a:lstStyle/>
        <a:p>
          <a:endParaRPr lang="en-US"/>
        </a:p>
      </dgm:t>
    </dgm:pt>
    <dgm:pt modelId="{6E29D128-2BDA-409A-A96D-73CE5F58FD9D}">
      <dgm:prSet phldrT="[Text]" custT="1"/>
      <dgm:spPr/>
      <dgm:t>
        <a:bodyPr/>
        <a:lstStyle/>
        <a:p>
          <a:r>
            <a:rPr lang="en-US" sz="2400" dirty="0" smtClean="0">
              <a:latin typeface="Times New Roman" pitchFamily="18" charset="0"/>
              <a:cs typeface="Times New Roman" pitchFamily="18" charset="0"/>
            </a:rPr>
            <a:t>Downtime = </a:t>
          </a:r>
          <a:r>
            <a:rPr lang="en-US" sz="2400" dirty="0" err="1" smtClean="0">
              <a:latin typeface="Times New Roman" pitchFamily="18" charset="0"/>
              <a:cs typeface="Times New Roman" pitchFamily="18" charset="0"/>
            </a:rPr>
            <a:t>Muda</a:t>
          </a:r>
          <a:r>
            <a:rPr lang="en-US" sz="2400" dirty="0" smtClean="0">
              <a:latin typeface="Times New Roman" pitchFamily="18" charset="0"/>
              <a:cs typeface="Times New Roman" pitchFamily="18" charset="0"/>
            </a:rPr>
            <a:t> or Waste</a:t>
          </a:r>
          <a:endParaRPr lang="en-US" sz="2400" dirty="0"/>
        </a:p>
      </dgm:t>
    </dgm:pt>
    <dgm:pt modelId="{C3F806F3-6F2B-4462-B988-DC08206DC343}" type="parTrans" cxnId="{45AEBD0E-5A0F-4E8A-95D4-DA4CE4B77D8C}">
      <dgm:prSet/>
      <dgm:spPr/>
      <dgm:t>
        <a:bodyPr/>
        <a:lstStyle/>
        <a:p>
          <a:endParaRPr lang="en-US"/>
        </a:p>
      </dgm:t>
    </dgm:pt>
    <dgm:pt modelId="{CAEB9FC1-A378-469E-AA9C-A33C0F62ADBB}" type="sibTrans" cxnId="{45AEBD0E-5A0F-4E8A-95D4-DA4CE4B77D8C}">
      <dgm:prSet/>
      <dgm:spPr/>
      <dgm:t>
        <a:bodyPr/>
        <a:lstStyle/>
        <a:p>
          <a:endParaRPr lang="en-US"/>
        </a:p>
      </dgm:t>
    </dgm:pt>
    <dgm:pt modelId="{7DD6A7EC-760C-4E18-BE2D-6147F2A49E26}">
      <dgm:prSet phldrT="[Text]"/>
      <dgm:spPr/>
      <dgm:t>
        <a:bodyPr/>
        <a:lstStyle/>
        <a:p>
          <a:r>
            <a:rPr lang="en-US" dirty="0" smtClean="0"/>
            <a:t>3</a:t>
          </a:r>
          <a:endParaRPr lang="en-US" dirty="0"/>
        </a:p>
      </dgm:t>
    </dgm:pt>
    <dgm:pt modelId="{914A411A-C663-45FC-8E2E-C426B3C47EF5}" type="parTrans" cxnId="{4BCD4A3E-9DB8-46D6-9831-93A9FB3DFD55}">
      <dgm:prSet/>
      <dgm:spPr/>
      <dgm:t>
        <a:bodyPr/>
        <a:lstStyle/>
        <a:p>
          <a:endParaRPr lang="en-US"/>
        </a:p>
      </dgm:t>
    </dgm:pt>
    <dgm:pt modelId="{D6272180-26AB-4E19-B12A-56ADDC6D9BB1}" type="sibTrans" cxnId="{4BCD4A3E-9DB8-46D6-9831-93A9FB3DFD55}">
      <dgm:prSet/>
      <dgm:spPr/>
      <dgm:t>
        <a:bodyPr/>
        <a:lstStyle/>
        <a:p>
          <a:endParaRPr lang="en-US"/>
        </a:p>
      </dgm:t>
    </dgm:pt>
    <dgm:pt modelId="{98A707EA-D7B5-433A-9EA6-BDA1FA6A2446}">
      <dgm:prSet phldrT="[Text]" custT="1"/>
      <dgm:spPr/>
      <dgm:t>
        <a:bodyPr/>
        <a:lstStyle/>
        <a:p>
          <a:r>
            <a:rPr lang="en-US" sz="2400" dirty="0" smtClean="0">
              <a:latin typeface="Times New Roman" pitchFamily="18" charset="0"/>
              <a:cs typeface="Times New Roman" pitchFamily="18" charset="0"/>
            </a:rPr>
            <a:t>Running product B</a:t>
          </a:r>
          <a:endParaRPr lang="en-US" sz="2400" dirty="0"/>
        </a:p>
      </dgm:t>
    </dgm:pt>
    <dgm:pt modelId="{09FAAC2D-AE6D-4DF9-8C4F-D4D92C85216E}" type="parTrans" cxnId="{187DD5FC-018F-4D5E-B4A7-6641B183BC86}">
      <dgm:prSet/>
      <dgm:spPr/>
      <dgm:t>
        <a:bodyPr/>
        <a:lstStyle/>
        <a:p>
          <a:endParaRPr lang="en-US"/>
        </a:p>
      </dgm:t>
    </dgm:pt>
    <dgm:pt modelId="{F08CFEE9-744E-40E6-8A70-9B6D63F6FF1C}" type="sibTrans" cxnId="{187DD5FC-018F-4D5E-B4A7-6641B183BC86}">
      <dgm:prSet/>
      <dgm:spPr/>
      <dgm:t>
        <a:bodyPr/>
        <a:lstStyle/>
        <a:p>
          <a:endParaRPr lang="en-US"/>
        </a:p>
      </dgm:t>
    </dgm:pt>
    <dgm:pt modelId="{B55F3FD5-7918-4FB8-B0AB-81BD4A74D725}" type="pres">
      <dgm:prSet presAssocID="{ECEE95A9-63EC-4EE8-81D7-7CC0FC213E74}" presName="linearFlow" presStyleCnt="0">
        <dgm:presLayoutVars>
          <dgm:dir/>
          <dgm:animLvl val="lvl"/>
          <dgm:resizeHandles val="exact"/>
        </dgm:presLayoutVars>
      </dgm:prSet>
      <dgm:spPr/>
      <dgm:t>
        <a:bodyPr/>
        <a:lstStyle/>
        <a:p>
          <a:endParaRPr lang="en-US"/>
        </a:p>
      </dgm:t>
    </dgm:pt>
    <dgm:pt modelId="{BA8FDE89-49ED-4A00-B625-692925EBBBD7}" type="pres">
      <dgm:prSet presAssocID="{EE392220-628C-4831-894C-24448D5F70B2}" presName="composite" presStyleCnt="0"/>
      <dgm:spPr/>
    </dgm:pt>
    <dgm:pt modelId="{612FA0A8-77BD-4C99-A538-C7DF4BAA0FC2}" type="pres">
      <dgm:prSet presAssocID="{EE392220-628C-4831-894C-24448D5F70B2}" presName="parentText" presStyleLbl="alignNode1" presStyleIdx="0" presStyleCnt="3">
        <dgm:presLayoutVars>
          <dgm:chMax val="1"/>
          <dgm:bulletEnabled val="1"/>
        </dgm:presLayoutVars>
      </dgm:prSet>
      <dgm:spPr/>
      <dgm:t>
        <a:bodyPr/>
        <a:lstStyle/>
        <a:p>
          <a:endParaRPr lang="en-US"/>
        </a:p>
      </dgm:t>
    </dgm:pt>
    <dgm:pt modelId="{92358D14-5A35-4A95-9B5B-D2259AB33024}" type="pres">
      <dgm:prSet presAssocID="{EE392220-628C-4831-894C-24448D5F70B2}" presName="descendantText" presStyleLbl="alignAcc1" presStyleIdx="0" presStyleCnt="3" custLinFactNeighborY="-10914">
        <dgm:presLayoutVars>
          <dgm:bulletEnabled val="1"/>
        </dgm:presLayoutVars>
      </dgm:prSet>
      <dgm:spPr/>
      <dgm:t>
        <a:bodyPr/>
        <a:lstStyle/>
        <a:p>
          <a:endParaRPr lang="en-US"/>
        </a:p>
      </dgm:t>
    </dgm:pt>
    <dgm:pt modelId="{ECA1D0E8-C663-43D1-9548-5124693C6514}" type="pres">
      <dgm:prSet presAssocID="{1A77FB86-3158-42E0-8C0E-64F73FF0F575}" presName="sp" presStyleCnt="0"/>
      <dgm:spPr/>
    </dgm:pt>
    <dgm:pt modelId="{92962579-F56D-4F80-AC52-6821E2AC9C3D}" type="pres">
      <dgm:prSet presAssocID="{7D9DFECA-23EC-4B6C-945B-CCDA3763AE02}" presName="composite" presStyleCnt="0"/>
      <dgm:spPr/>
    </dgm:pt>
    <dgm:pt modelId="{8751CD0F-0BEE-49C2-B6A3-DBCC27548BE9}" type="pres">
      <dgm:prSet presAssocID="{7D9DFECA-23EC-4B6C-945B-CCDA3763AE02}" presName="parentText" presStyleLbl="alignNode1" presStyleIdx="1" presStyleCnt="3">
        <dgm:presLayoutVars>
          <dgm:chMax val="1"/>
          <dgm:bulletEnabled val="1"/>
        </dgm:presLayoutVars>
      </dgm:prSet>
      <dgm:spPr/>
      <dgm:t>
        <a:bodyPr/>
        <a:lstStyle/>
        <a:p>
          <a:endParaRPr lang="en-US"/>
        </a:p>
      </dgm:t>
    </dgm:pt>
    <dgm:pt modelId="{8FE12977-512D-42A1-88F6-1AA679C14267}" type="pres">
      <dgm:prSet presAssocID="{7D9DFECA-23EC-4B6C-945B-CCDA3763AE02}" presName="descendantText" presStyleLbl="alignAcc1" presStyleIdx="1" presStyleCnt="3">
        <dgm:presLayoutVars>
          <dgm:bulletEnabled val="1"/>
        </dgm:presLayoutVars>
      </dgm:prSet>
      <dgm:spPr/>
      <dgm:t>
        <a:bodyPr/>
        <a:lstStyle/>
        <a:p>
          <a:endParaRPr lang="en-US"/>
        </a:p>
      </dgm:t>
    </dgm:pt>
    <dgm:pt modelId="{F08023EC-30E9-49B3-91FD-9896FE7617AF}" type="pres">
      <dgm:prSet presAssocID="{8D02F702-D06D-4174-AE2B-761ECD1EC28B}" presName="sp" presStyleCnt="0"/>
      <dgm:spPr/>
    </dgm:pt>
    <dgm:pt modelId="{16E10D2E-4B62-44E6-B69D-1D9010D11E46}" type="pres">
      <dgm:prSet presAssocID="{7DD6A7EC-760C-4E18-BE2D-6147F2A49E26}" presName="composite" presStyleCnt="0"/>
      <dgm:spPr/>
    </dgm:pt>
    <dgm:pt modelId="{CB3A760E-1358-4E37-AA05-8E88445C4C4E}" type="pres">
      <dgm:prSet presAssocID="{7DD6A7EC-760C-4E18-BE2D-6147F2A49E26}" presName="parentText" presStyleLbl="alignNode1" presStyleIdx="2" presStyleCnt="3">
        <dgm:presLayoutVars>
          <dgm:chMax val="1"/>
          <dgm:bulletEnabled val="1"/>
        </dgm:presLayoutVars>
      </dgm:prSet>
      <dgm:spPr/>
      <dgm:t>
        <a:bodyPr/>
        <a:lstStyle/>
        <a:p>
          <a:endParaRPr lang="en-US"/>
        </a:p>
      </dgm:t>
    </dgm:pt>
    <dgm:pt modelId="{2A131C59-6D98-461C-A32B-153D3001235C}" type="pres">
      <dgm:prSet presAssocID="{7DD6A7EC-760C-4E18-BE2D-6147F2A49E26}" presName="descendantText" presStyleLbl="alignAcc1" presStyleIdx="2" presStyleCnt="3" custLinFactNeighborX="2001">
        <dgm:presLayoutVars>
          <dgm:bulletEnabled val="1"/>
        </dgm:presLayoutVars>
      </dgm:prSet>
      <dgm:spPr/>
      <dgm:t>
        <a:bodyPr/>
        <a:lstStyle/>
        <a:p>
          <a:endParaRPr lang="en-US"/>
        </a:p>
      </dgm:t>
    </dgm:pt>
  </dgm:ptLst>
  <dgm:cxnLst>
    <dgm:cxn modelId="{187DD5FC-018F-4D5E-B4A7-6641B183BC86}" srcId="{7DD6A7EC-760C-4E18-BE2D-6147F2A49E26}" destId="{98A707EA-D7B5-433A-9EA6-BDA1FA6A2446}" srcOrd="0" destOrd="0" parTransId="{09FAAC2D-AE6D-4DF9-8C4F-D4D92C85216E}" sibTransId="{F08CFEE9-744E-40E6-8A70-9B6D63F6FF1C}"/>
    <dgm:cxn modelId="{4BCD4A3E-9DB8-46D6-9831-93A9FB3DFD55}" srcId="{ECEE95A9-63EC-4EE8-81D7-7CC0FC213E74}" destId="{7DD6A7EC-760C-4E18-BE2D-6147F2A49E26}" srcOrd="2" destOrd="0" parTransId="{914A411A-C663-45FC-8E2E-C426B3C47EF5}" sibTransId="{D6272180-26AB-4E19-B12A-56ADDC6D9BB1}"/>
    <dgm:cxn modelId="{BBC3822F-BD4D-48E8-97C8-492EA5B6507D}" type="presOf" srcId="{ECEE95A9-63EC-4EE8-81D7-7CC0FC213E74}" destId="{B55F3FD5-7918-4FB8-B0AB-81BD4A74D725}" srcOrd="0" destOrd="0" presId="urn:microsoft.com/office/officeart/2005/8/layout/chevron2"/>
    <dgm:cxn modelId="{040F6393-71AC-46DD-83F8-61CDEE0E0555}" type="presOf" srcId="{6E29D128-2BDA-409A-A96D-73CE5F58FD9D}" destId="{8FE12977-512D-42A1-88F6-1AA679C14267}" srcOrd="0" destOrd="0" presId="urn:microsoft.com/office/officeart/2005/8/layout/chevron2"/>
    <dgm:cxn modelId="{D2E183A1-9FB9-4601-B875-9228A0773D98}" srcId="{ECEE95A9-63EC-4EE8-81D7-7CC0FC213E74}" destId="{EE392220-628C-4831-894C-24448D5F70B2}" srcOrd="0" destOrd="0" parTransId="{6F9F51B7-688C-40A5-815A-2222B95756D8}" sibTransId="{1A77FB86-3158-42E0-8C0E-64F73FF0F575}"/>
    <dgm:cxn modelId="{90849427-7254-44D5-9DE7-4FFC2DBC0A48}" type="presOf" srcId="{EE392220-628C-4831-894C-24448D5F70B2}" destId="{612FA0A8-77BD-4C99-A538-C7DF4BAA0FC2}" srcOrd="0" destOrd="0" presId="urn:microsoft.com/office/officeart/2005/8/layout/chevron2"/>
    <dgm:cxn modelId="{5BD575B4-7C7A-4613-93D0-DAEEF2B21898}" type="presOf" srcId="{7D9DFECA-23EC-4B6C-945B-CCDA3763AE02}" destId="{8751CD0F-0BEE-49C2-B6A3-DBCC27548BE9}" srcOrd="0" destOrd="0" presId="urn:microsoft.com/office/officeart/2005/8/layout/chevron2"/>
    <dgm:cxn modelId="{5D30F4A7-B709-4B54-A604-AEC07BE81118}" srcId="{ECEE95A9-63EC-4EE8-81D7-7CC0FC213E74}" destId="{7D9DFECA-23EC-4B6C-945B-CCDA3763AE02}" srcOrd="1" destOrd="0" parTransId="{738E78D5-2CA3-40B5-864B-435CE9899E3F}" sibTransId="{8D02F702-D06D-4174-AE2B-761ECD1EC28B}"/>
    <dgm:cxn modelId="{45AEBD0E-5A0F-4E8A-95D4-DA4CE4B77D8C}" srcId="{7D9DFECA-23EC-4B6C-945B-CCDA3763AE02}" destId="{6E29D128-2BDA-409A-A96D-73CE5F58FD9D}" srcOrd="0" destOrd="0" parTransId="{C3F806F3-6F2B-4462-B988-DC08206DC343}" sibTransId="{CAEB9FC1-A378-469E-AA9C-A33C0F62ADBB}"/>
    <dgm:cxn modelId="{54554421-A1AC-4615-ABE3-76A971029EF1}" type="presOf" srcId="{7DD6A7EC-760C-4E18-BE2D-6147F2A49E26}" destId="{CB3A760E-1358-4E37-AA05-8E88445C4C4E}" srcOrd="0" destOrd="0" presId="urn:microsoft.com/office/officeart/2005/8/layout/chevron2"/>
    <dgm:cxn modelId="{AA806E4B-A373-4B93-A09C-8DDE3FD290D2}" type="presOf" srcId="{98A707EA-D7B5-433A-9EA6-BDA1FA6A2446}" destId="{2A131C59-6D98-461C-A32B-153D3001235C}" srcOrd="0" destOrd="0" presId="urn:microsoft.com/office/officeart/2005/8/layout/chevron2"/>
    <dgm:cxn modelId="{2ABE4F4A-FC93-4EA9-81B5-D0FED881E0A9}" type="presOf" srcId="{8335B054-C75C-48A8-80AF-56D33C68B4AF}" destId="{92358D14-5A35-4A95-9B5B-D2259AB33024}" srcOrd="0" destOrd="0" presId="urn:microsoft.com/office/officeart/2005/8/layout/chevron2"/>
    <dgm:cxn modelId="{CD3C87F9-DA25-41BE-BF2E-0CDE79B0944A}" srcId="{EE392220-628C-4831-894C-24448D5F70B2}" destId="{8335B054-C75C-48A8-80AF-56D33C68B4AF}" srcOrd="0" destOrd="0" parTransId="{64A96CA9-FADE-49E8-8CA2-7A3B216DD4C6}" sibTransId="{FEB8BB30-44EC-4DA8-8C57-B4528FE75BE3}"/>
    <dgm:cxn modelId="{86CCF19D-A029-480C-976D-EC604BD4DA09}" type="presParOf" srcId="{B55F3FD5-7918-4FB8-B0AB-81BD4A74D725}" destId="{BA8FDE89-49ED-4A00-B625-692925EBBBD7}" srcOrd="0" destOrd="0" presId="urn:microsoft.com/office/officeart/2005/8/layout/chevron2"/>
    <dgm:cxn modelId="{8866FF62-27C1-4C91-9079-AAB0D06A97A3}" type="presParOf" srcId="{BA8FDE89-49ED-4A00-B625-692925EBBBD7}" destId="{612FA0A8-77BD-4C99-A538-C7DF4BAA0FC2}" srcOrd="0" destOrd="0" presId="urn:microsoft.com/office/officeart/2005/8/layout/chevron2"/>
    <dgm:cxn modelId="{AB1CCF1F-163F-4FEB-AFF6-E0F87F1AF2C3}" type="presParOf" srcId="{BA8FDE89-49ED-4A00-B625-692925EBBBD7}" destId="{92358D14-5A35-4A95-9B5B-D2259AB33024}" srcOrd="1" destOrd="0" presId="urn:microsoft.com/office/officeart/2005/8/layout/chevron2"/>
    <dgm:cxn modelId="{40EA3310-A4F1-4FA1-9965-CDFDAFAAAD26}" type="presParOf" srcId="{B55F3FD5-7918-4FB8-B0AB-81BD4A74D725}" destId="{ECA1D0E8-C663-43D1-9548-5124693C6514}" srcOrd="1" destOrd="0" presId="urn:microsoft.com/office/officeart/2005/8/layout/chevron2"/>
    <dgm:cxn modelId="{AF8CFD51-B6EA-4FC5-9AFC-8CC68F3A2644}" type="presParOf" srcId="{B55F3FD5-7918-4FB8-B0AB-81BD4A74D725}" destId="{92962579-F56D-4F80-AC52-6821E2AC9C3D}" srcOrd="2" destOrd="0" presId="urn:microsoft.com/office/officeart/2005/8/layout/chevron2"/>
    <dgm:cxn modelId="{249EF72E-766E-4AE2-8BBB-6AA08DE213B6}" type="presParOf" srcId="{92962579-F56D-4F80-AC52-6821E2AC9C3D}" destId="{8751CD0F-0BEE-49C2-B6A3-DBCC27548BE9}" srcOrd="0" destOrd="0" presId="urn:microsoft.com/office/officeart/2005/8/layout/chevron2"/>
    <dgm:cxn modelId="{C97F50E8-35E8-4BA9-A8AA-F7AFFE3A371A}" type="presParOf" srcId="{92962579-F56D-4F80-AC52-6821E2AC9C3D}" destId="{8FE12977-512D-42A1-88F6-1AA679C14267}" srcOrd="1" destOrd="0" presId="urn:microsoft.com/office/officeart/2005/8/layout/chevron2"/>
    <dgm:cxn modelId="{8BF9ED1D-B1FD-418C-BB48-E2E0DCC9E29B}" type="presParOf" srcId="{B55F3FD5-7918-4FB8-B0AB-81BD4A74D725}" destId="{F08023EC-30E9-49B3-91FD-9896FE7617AF}" srcOrd="3" destOrd="0" presId="urn:microsoft.com/office/officeart/2005/8/layout/chevron2"/>
    <dgm:cxn modelId="{0DC7E1DA-334F-4C8B-8171-B22E50A49498}" type="presParOf" srcId="{B55F3FD5-7918-4FB8-B0AB-81BD4A74D725}" destId="{16E10D2E-4B62-44E6-B69D-1D9010D11E46}" srcOrd="4" destOrd="0" presId="urn:microsoft.com/office/officeart/2005/8/layout/chevron2"/>
    <dgm:cxn modelId="{152AEFA9-9E45-4045-BD7F-C18AD879F284}" type="presParOf" srcId="{16E10D2E-4B62-44E6-B69D-1D9010D11E46}" destId="{CB3A760E-1358-4E37-AA05-8E88445C4C4E}" srcOrd="0" destOrd="0" presId="urn:microsoft.com/office/officeart/2005/8/layout/chevron2"/>
    <dgm:cxn modelId="{07A613D9-6095-45D2-9B35-D6FD4153D1AD}" type="presParOf" srcId="{16E10D2E-4B62-44E6-B69D-1D9010D11E46}" destId="{2A131C59-6D98-461C-A32B-153D3001235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93CB-F908-4123-A17A-BB3DE3AF5DD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85D800-B22F-4983-B586-AC53D6835B66}">
      <dgm:prSet phldrT="[Text]"/>
      <dgm:spPr/>
      <dgm:t>
        <a:bodyPr/>
        <a:lstStyle/>
        <a:p>
          <a:r>
            <a:rPr lang="en-US" dirty="0" smtClean="0"/>
            <a:t>Land Cost in Japan were high and hence not feasible to store large inventories of vehicles</a:t>
          </a:r>
          <a:endParaRPr lang="en-US" dirty="0"/>
        </a:p>
      </dgm:t>
    </dgm:pt>
    <dgm:pt modelId="{5B4A5965-D53F-4647-9484-2843A59ED7DB}" type="parTrans" cxnId="{0BA04AAA-C923-4612-A5B7-E34908AA969D}">
      <dgm:prSet/>
      <dgm:spPr/>
      <dgm:t>
        <a:bodyPr/>
        <a:lstStyle/>
        <a:p>
          <a:endParaRPr lang="en-US"/>
        </a:p>
      </dgm:t>
    </dgm:pt>
    <dgm:pt modelId="{82C0FC41-F238-4B2C-AA9E-2EC70F5DEDF1}" type="sibTrans" cxnId="{0BA04AAA-C923-4612-A5B7-E34908AA969D}">
      <dgm:prSet/>
      <dgm:spPr/>
      <dgm:t>
        <a:bodyPr/>
        <a:lstStyle/>
        <a:p>
          <a:endParaRPr lang="en-US"/>
        </a:p>
      </dgm:t>
    </dgm:pt>
    <dgm:pt modelId="{58FBE42B-9005-485E-85E9-4537AFAE84EB}">
      <dgm:prSet phldrT="[Text]"/>
      <dgm:spPr/>
      <dgm:t>
        <a:bodyPr/>
        <a:lstStyle/>
        <a:p>
          <a:r>
            <a:rPr lang="en-US" dirty="0" smtClean="0"/>
            <a:t>Quick Changeover</a:t>
          </a:r>
          <a:endParaRPr lang="en-US" dirty="0"/>
        </a:p>
      </dgm:t>
    </dgm:pt>
    <dgm:pt modelId="{29231E77-057D-4FD7-9B46-351E3200C27C}" type="parTrans" cxnId="{DBD4DADD-656F-4B7F-81D4-57017DA3A1F8}">
      <dgm:prSet/>
      <dgm:spPr/>
      <dgm:t>
        <a:bodyPr/>
        <a:lstStyle/>
        <a:p>
          <a:endParaRPr lang="en-US"/>
        </a:p>
      </dgm:t>
    </dgm:pt>
    <dgm:pt modelId="{83BA1856-8DAC-4753-B42D-7658870B7073}" type="sibTrans" cxnId="{DBD4DADD-656F-4B7F-81D4-57017DA3A1F8}">
      <dgm:prSet/>
      <dgm:spPr/>
      <dgm:t>
        <a:bodyPr/>
        <a:lstStyle/>
        <a:p>
          <a:endParaRPr lang="en-US"/>
        </a:p>
      </dgm:t>
    </dgm:pt>
    <dgm:pt modelId="{E32A07E8-2B5D-4EC2-96E0-DEF059184B68}">
      <dgm:prSet phldrT="[Text]"/>
      <dgm:spPr/>
      <dgm:t>
        <a:bodyPr/>
        <a:lstStyle/>
        <a:p>
          <a:r>
            <a:rPr lang="en-US" dirty="0" smtClean="0"/>
            <a:t>Reduces the waste of Inventory by creating shorter production runs that better align with customer demand</a:t>
          </a:r>
          <a:endParaRPr lang="en-US" dirty="0"/>
        </a:p>
      </dgm:t>
    </dgm:pt>
    <dgm:pt modelId="{E7126219-5E7A-48DD-ABA3-1E846A26C658}" type="parTrans" cxnId="{7A663813-A44C-4157-8A40-E0E89B8135FA}">
      <dgm:prSet/>
      <dgm:spPr/>
      <dgm:t>
        <a:bodyPr/>
        <a:lstStyle/>
        <a:p>
          <a:endParaRPr lang="en-US"/>
        </a:p>
      </dgm:t>
    </dgm:pt>
    <dgm:pt modelId="{7A83A70A-3C36-4A65-B1AC-88116447D40E}" type="sibTrans" cxnId="{7A663813-A44C-4157-8A40-E0E89B8135FA}">
      <dgm:prSet/>
      <dgm:spPr/>
      <dgm:t>
        <a:bodyPr/>
        <a:lstStyle/>
        <a:p>
          <a:endParaRPr lang="en-US"/>
        </a:p>
      </dgm:t>
    </dgm:pt>
    <dgm:pt modelId="{B9C97AD3-5780-434A-9377-A041716777CD}" type="pres">
      <dgm:prSet presAssocID="{7B4793CB-F908-4123-A17A-BB3DE3AF5DDF}" presName="Name0" presStyleCnt="0">
        <dgm:presLayoutVars>
          <dgm:chMax val="7"/>
          <dgm:chPref val="7"/>
          <dgm:dir/>
        </dgm:presLayoutVars>
      </dgm:prSet>
      <dgm:spPr/>
    </dgm:pt>
    <dgm:pt modelId="{B2810B16-E218-41D6-8263-8014F864C8CF}" type="pres">
      <dgm:prSet presAssocID="{7B4793CB-F908-4123-A17A-BB3DE3AF5DDF}" presName="Name1" presStyleCnt="0"/>
      <dgm:spPr/>
    </dgm:pt>
    <dgm:pt modelId="{8C7E2534-8DE6-4030-92E6-6283FC79ECD5}" type="pres">
      <dgm:prSet presAssocID="{7B4793CB-F908-4123-A17A-BB3DE3AF5DDF}" presName="cycle" presStyleCnt="0"/>
      <dgm:spPr/>
    </dgm:pt>
    <dgm:pt modelId="{18D134BA-37E6-4383-AA46-47D5DA2C952A}" type="pres">
      <dgm:prSet presAssocID="{7B4793CB-F908-4123-A17A-BB3DE3AF5DDF}" presName="srcNode" presStyleLbl="node1" presStyleIdx="0" presStyleCnt="3"/>
      <dgm:spPr/>
    </dgm:pt>
    <dgm:pt modelId="{8B00D036-30EB-4539-96C3-3ABCCFA7E3AC}" type="pres">
      <dgm:prSet presAssocID="{7B4793CB-F908-4123-A17A-BB3DE3AF5DDF}" presName="conn" presStyleLbl="parChTrans1D2" presStyleIdx="0" presStyleCnt="1"/>
      <dgm:spPr/>
    </dgm:pt>
    <dgm:pt modelId="{701821C1-C4AB-44DC-ADA1-6BD8ADB3EB5B}" type="pres">
      <dgm:prSet presAssocID="{7B4793CB-F908-4123-A17A-BB3DE3AF5DDF}" presName="extraNode" presStyleLbl="node1" presStyleIdx="0" presStyleCnt="3"/>
      <dgm:spPr/>
    </dgm:pt>
    <dgm:pt modelId="{0177ED6A-49E4-4669-B467-7EB83DFAEA17}" type="pres">
      <dgm:prSet presAssocID="{7B4793CB-F908-4123-A17A-BB3DE3AF5DDF}" presName="dstNode" presStyleLbl="node1" presStyleIdx="0" presStyleCnt="3"/>
      <dgm:spPr/>
    </dgm:pt>
    <dgm:pt modelId="{7CBBC0D6-FC20-4034-9BB5-D69423D0785D}" type="pres">
      <dgm:prSet presAssocID="{FB85D800-B22F-4983-B586-AC53D6835B66}" presName="text_1" presStyleLbl="node1" presStyleIdx="0" presStyleCnt="3">
        <dgm:presLayoutVars>
          <dgm:bulletEnabled val="1"/>
        </dgm:presLayoutVars>
      </dgm:prSet>
      <dgm:spPr/>
      <dgm:t>
        <a:bodyPr/>
        <a:lstStyle/>
        <a:p>
          <a:endParaRPr lang="en-US"/>
        </a:p>
      </dgm:t>
    </dgm:pt>
    <dgm:pt modelId="{765AE29D-3DCC-425F-A0CC-EC4051D413F9}" type="pres">
      <dgm:prSet presAssocID="{FB85D800-B22F-4983-B586-AC53D6835B66}" presName="accent_1" presStyleCnt="0"/>
      <dgm:spPr/>
    </dgm:pt>
    <dgm:pt modelId="{4C7B7AD3-8319-480E-AAB5-EF0CF7615575}" type="pres">
      <dgm:prSet presAssocID="{FB85D800-B22F-4983-B586-AC53D6835B66}" presName="accentRepeatNode" presStyleLbl="solidFgAcc1" presStyleIdx="0" presStyleCnt="3"/>
      <dgm:spPr/>
    </dgm:pt>
    <dgm:pt modelId="{280AD0F6-1207-4BB3-8E45-619403BB24C2}" type="pres">
      <dgm:prSet presAssocID="{58FBE42B-9005-485E-85E9-4537AFAE84EB}" presName="text_2" presStyleLbl="node1" presStyleIdx="1" presStyleCnt="3">
        <dgm:presLayoutVars>
          <dgm:bulletEnabled val="1"/>
        </dgm:presLayoutVars>
      </dgm:prSet>
      <dgm:spPr/>
      <dgm:t>
        <a:bodyPr/>
        <a:lstStyle/>
        <a:p>
          <a:endParaRPr lang="en-US"/>
        </a:p>
      </dgm:t>
    </dgm:pt>
    <dgm:pt modelId="{A9B40616-D4F5-48A1-AE0A-4BBD26AF1104}" type="pres">
      <dgm:prSet presAssocID="{58FBE42B-9005-485E-85E9-4537AFAE84EB}" presName="accent_2" presStyleCnt="0"/>
      <dgm:spPr/>
    </dgm:pt>
    <dgm:pt modelId="{1CE76176-8F9B-4AE8-AB5B-B8A4ACA66E99}" type="pres">
      <dgm:prSet presAssocID="{58FBE42B-9005-485E-85E9-4537AFAE84EB}" presName="accentRepeatNode" presStyleLbl="solidFgAcc1" presStyleIdx="1" presStyleCnt="3"/>
      <dgm:spPr/>
    </dgm:pt>
    <dgm:pt modelId="{D9474666-85E8-45A7-AFAE-45810E6056F6}" type="pres">
      <dgm:prSet presAssocID="{E32A07E8-2B5D-4EC2-96E0-DEF059184B68}" presName="text_3" presStyleLbl="node1" presStyleIdx="2" presStyleCnt="3">
        <dgm:presLayoutVars>
          <dgm:bulletEnabled val="1"/>
        </dgm:presLayoutVars>
      </dgm:prSet>
      <dgm:spPr/>
      <dgm:t>
        <a:bodyPr/>
        <a:lstStyle/>
        <a:p>
          <a:endParaRPr lang="en-US"/>
        </a:p>
      </dgm:t>
    </dgm:pt>
    <dgm:pt modelId="{A461FCFD-36A6-4C0F-B28D-F8E8CF0A2B97}" type="pres">
      <dgm:prSet presAssocID="{E32A07E8-2B5D-4EC2-96E0-DEF059184B68}" presName="accent_3" presStyleCnt="0"/>
      <dgm:spPr/>
    </dgm:pt>
    <dgm:pt modelId="{A319103E-F6BF-4170-8D46-F3A3970CA5EC}" type="pres">
      <dgm:prSet presAssocID="{E32A07E8-2B5D-4EC2-96E0-DEF059184B68}" presName="accentRepeatNode" presStyleLbl="solidFgAcc1" presStyleIdx="2" presStyleCnt="3"/>
      <dgm:spPr/>
    </dgm:pt>
  </dgm:ptLst>
  <dgm:cxnLst>
    <dgm:cxn modelId="{0BA04AAA-C923-4612-A5B7-E34908AA969D}" srcId="{7B4793CB-F908-4123-A17A-BB3DE3AF5DDF}" destId="{FB85D800-B22F-4983-B586-AC53D6835B66}" srcOrd="0" destOrd="0" parTransId="{5B4A5965-D53F-4647-9484-2843A59ED7DB}" sibTransId="{82C0FC41-F238-4B2C-AA9E-2EC70F5DEDF1}"/>
    <dgm:cxn modelId="{BDCF2503-35BA-42FC-B1E5-ACE4A4C9AB15}" type="presOf" srcId="{7B4793CB-F908-4123-A17A-BB3DE3AF5DDF}" destId="{B9C97AD3-5780-434A-9377-A041716777CD}" srcOrd="0" destOrd="0" presId="urn:microsoft.com/office/officeart/2008/layout/VerticalCurvedList"/>
    <dgm:cxn modelId="{32748766-3ACD-47B5-8B99-3FD6D70DD8D9}" type="presOf" srcId="{E32A07E8-2B5D-4EC2-96E0-DEF059184B68}" destId="{D9474666-85E8-45A7-AFAE-45810E6056F6}" srcOrd="0" destOrd="0" presId="urn:microsoft.com/office/officeart/2008/layout/VerticalCurvedList"/>
    <dgm:cxn modelId="{7A663813-A44C-4157-8A40-E0E89B8135FA}" srcId="{7B4793CB-F908-4123-A17A-BB3DE3AF5DDF}" destId="{E32A07E8-2B5D-4EC2-96E0-DEF059184B68}" srcOrd="2" destOrd="0" parTransId="{E7126219-5E7A-48DD-ABA3-1E846A26C658}" sibTransId="{7A83A70A-3C36-4A65-B1AC-88116447D40E}"/>
    <dgm:cxn modelId="{B9A3FEF5-3B3A-47E2-9EC6-B50E48AA10B9}" type="presOf" srcId="{FB85D800-B22F-4983-B586-AC53D6835B66}" destId="{7CBBC0D6-FC20-4034-9BB5-D69423D0785D}" srcOrd="0" destOrd="0" presId="urn:microsoft.com/office/officeart/2008/layout/VerticalCurvedList"/>
    <dgm:cxn modelId="{90146DA4-0683-44DF-A760-242B2F56E567}" type="presOf" srcId="{82C0FC41-F238-4B2C-AA9E-2EC70F5DEDF1}" destId="{8B00D036-30EB-4539-96C3-3ABCCFA7E3AC}" srcOrd="0" destOrd="0" presId="urn:microsoft.com/office/officeart/2008/layout/VerticalCurvedList"/>
    <dgm:cxn modelId="{C6A434AB-E6D4-41A0-A5DD-AD73359A2D5C}" type="presOf" srcId="{58FBE42B-9005-485E-85E9-4537AFAE84EB}" destId="{280AD0F6-1207-4BB3-8E45-619403BB24C2}" srcOrd="0" destOrd="0" presId="urn:microsoft.com/office/officeart/2008/layout/VerticalCurvedList"/>
    <dgm:cxn modelId="{DBD4DADD-656F-4B7F-81D4-57017DA3A1F8}" srcId="{7B4793CB-F908-4123-A17A-BB3DE3AF5DDF}" destId="{58FBE42B-9005-485E-85E9-4537AFAE84EB}" srcOrd="1" destOrd="0" parTransId="{29231E77-057D-4FD7-9B46-351E3200C27C}" sibTransId="{83BA1856-8DAC-4753-B42D-7658870B7073}"/>
    <dgm:cxn modelId="{B1BDC26E-E91D-4726-BBC0-376DA1568B3D}" type="presParOf" srcId="{B9C97AD3-5780-434A-9377-A041716777CD}" destId="{B2810B16-E218-41D6-8263-8014F864C8CF}" srcOrd="0" destOrd="0" presId="urn:microsoft.com/office/officeart/2008/layout/VerticalCurvedList"/>
    <dgm:cxn modelId="{EC225371-64EE-44B7-8588-92BB65CF00B8}" type="presParOf" srcId="{B2810B16-E218-41D6-8263-8014F864C8CF}" destId="{8C7E2534-8DE6-4030-92E6-6283FC79ECD5}" srcOrd="0" destOrd="0" presId="urn:microsoft.com/office/officeart/2008/layout/VerticalCurvedList"/>
    <dgm:cxn modelId="{C337FB56-AE41-44A7-AEEC-4A62CE987C73}" type="presParOf" srcId="{8C7E2534-8DE6-4030-92E6-6283FC79ECD5}" destId="{18D134BA-37E6-4383-AA46-47D5DA2C952A}" srcOrd="0" destOrd="0" presId="urn:microsoft.com/office/officeart/2008/layout/VerticalCurvedList"/>
    <dgm:cxn modelId="{82FD7977-25A9-4268-8F72-C7C83E63550E}" type="presParOf" srcId="{8C7E2534-8DE6-4030-92E6-6283FC79ECD5}" destId="{8B00D036-30EB-4539-96C3-3ABCCFA7E3AC}" srcOrd="1" destOrd="0" presId="urn:microsoft.com/office/officeart/2008/layout/VerticalCurvedList"/>
    <dgm:cxn modelId="{1E15CC8F-C9FA-45E2-8EBC-A24423B39B54}" type="presParOf" srcId="{8C7E2534-8DE6-4030-92E6-6283FC79ECD5}" destId="{701821C1-C4AB-44DC-ADA1-6BD8ADB3EB5B}" srcOrd="2" destOrd="0" presId="urn:microsoft.com/office/officeart/2008/layout/VerticalCurvedList"/>
    <dgm:cxn modelId="{365C8D01-AF0E-407B-B3E8-531678AF14BB}" type="presParOf" srcId="{8C7E2534-8DE6-4030-92E6-6283FC79ECD5}" destId="{0177ED6A-49E4-4669-B467-7EB83DFAEA17}" srcOrd="3" destOrd="0" presId="urn:microsoft.com/office/officeart/2008/layout/VerticalCurvedList"/>
    <dgm:cxn modelId="{D88187EF-FC58-493B-8490-E102D836D48C}" type="presParOf" srcId="{B2810B16-E218-41D6-8263-8014F864C8CF}" destId="{7CBBC0D6-FC20-4034-9BB5-D69423D0785D}" srcOrd="1" destOrd="0" presId="urn:microsoft.com/office/officeart/2008/layout/VerticalCurvedList"/>
    <dgm:cxn modelId="{165AA6C0-F27F-4357-AB5D-8C7A86978C6E}" type="presParOf" srcId="{B2810B16-E218-41D6-8263-8014F864C8CF}" destId="{765AE29D-3DCC-425F-A0CC-EC4051D413F9}" srcOrd="2" destOrd="0" presId="urn:microsoft.com/office/officeart/2008/layout/VerticalCurvedList"/>
    <dgm:cxn modelId="{DAA2A274-1771-42D9-B300-4CDDBCA86C16}" type="presParOf" srcId="{765AE29D-3DCC-425F-A0CC-EC4051D413F9}" destId="{4C7B7AD3-8319-480E-AAB5-EF0CF7615575}" srcOrd="0" destOrd="0" presId="urn:microsoft.com/office/officeart/2008/layout/VerticalCurvedList"/>
    <dgm:cxn modelId="{E19C9F9B-9AFC-46F9-99EA-BB60D0364FF5}" type="presParOf" srcId="{B2810B16-E218-41D6-8263-8014F864C8CF}" destId="{280AD0F6-1207-4BB3-8E45-619403BB24C2}" srcOrd="3" destOrd="0" presId="urn:microsoft.com/office/officeart/2008/layout/VerticalCurvedList"/>
    <dgm:cxn modelId="{4D44572B-C564-4986-81DE-D6C33BC0E080}" type="presParOf" srcId="{B2810B16-E218-41D6-8263-8014F864C8CF}" destId="{A9B40616-D4F5-48A1-AE0A-4BBD26AF1104}" srcOrd="4" destOrd="0" presId="urn:microsoft.com/office/officeart/2008/layout/VerticalCurvedList"/>
    <dgm:cxn modelId="{D3D6E2DD-350C-4D29-8FDE-D5C3E866064A}" type="presParOf" srcId="{A9B40616-D4F5-48A1-AE0A-4BBD26AF1104}" destId="{1CE76176-8F9B-4AE8-AB5B-B8A4ACA66E99}" srcOrd="0" destOrd="0" presId="urn:microsoft.com/office/officeart/2008/layout/VerticalCurvedList"/>
    <dgm:cxn modelId="{59050B80-C7CF-45BF-A90C-716B79C874EF}" type="presParOf" srcId="{B2810B16-E218-41D6-8263-8014F864C8CF}" destId="{D9474666-85E8-45A7-AFAE-45810E6056F6}" srcOrd="5" destOrd="0" presId="urn:microsoft.com/office/officeart/2008/layout/VerticalCurvedList"/>
    <dgm:cxn modelId="{44B28335-F601-46E2-BADB-50726C082231}" type="presParOf" srcId="{B2810B16-E218-41D6-8263-8014F864C8CF}" destId="{A461FCFD-36A6-4C0F-B28D-F8E8CF0A2B97}" srcOrd="6" destOrd="0" presId="urn:microsoft.com/office/officeart/2008/layout/VerticalCurvedList"/>
    <dgm:cxn modelId="{9CAE54A2-AFB2-47EB-AC52-357B0D796F5E}" type="presParOf" srcId="{A461FCFD-36A6-4C0F-B28D-F8E8CF0A2B97}" destId="{A319103E-F6BF-4170-8D46-F3A3970CA5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96537-C1A3-4892-9AA9-ABCDC06FE664}">
      <dsp:nvSpPr>
        <dsp:cNvPr id="0" name=""/>
        <dsp:cNvSpPr/>
      </dsp:nvSpPr>
      <dsp:spPr>
        <a:xfrm>
          <a:off x="190503" y="152403"/>
          <a:ext cx="1333500" cy="13335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8BA072-4A13-4077-9512-CDE153CF4597}">
      <dsp:nvSpPr>
        <dsp:cNvPr id="0" name=""/>
        <dsp:cNvSpPr/>
      </dsp:nvSpPr>
      <dsp:spPr>
        <a:xfrm>
          <a:off x="906780" y="1070038"/>
          <a:ext cx="853440" cy="44005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1422400">
            <a:lnSpc>
              <a:spcPct val="90000"/>
            </a:lnSpc>
            <a:spcBef>
              <a:spcPct val="0"/>
            </a:spcBef>
            <a:spcAft>
              <a:spcPct val="35000"/>
            </a:spcAft>
          </a:pPr>
          <a:endParaRPr lang="en-US" sz="3200" kern="1200"/>
        </a:p>
      </dsp:txBody>
      <dsp:txXfrm>
        <a:off x="906780" y="1070038"/>
        <a:ext cx="853440" cy="44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4175-09E0-4394-82BE-AD9E91396461}">
      <dsp:nvSpPr>
        <dsp:cNvPr id="0" name=""/>
        <dsp:cNvSpPr/>
      </dsp:nvSpPr>
      <dsp:spPr>
        <a:xfrm>
          <a:off x="0" y="0"/>
          <a:ext cx="1219200" cy="64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FA0A8-77BD-4C99-A538-C7DF4BAA0FC2}">
      <dsp:nvSpPr>
        <dsp:cNvPr id="0" name=""/>
        <dsp:cNvSpPr/>
      </dsp:nvSpPr>
      <dsp:spPr>
        <a:xfrm rot="5400000">
          <a:off x="-163761" y="165006"/>
          <a:ext cx="1091741" cy="7642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1</a:t>
          </a:r>
          <a:endParaRPr lang="en-US" sz="2100" kern="1200" dirty="0"/>
        </a:p>
      </dsp:txBody>
      <dsp:txXfrm rot="-5400000">
        <a:off x="1" y="383353"/>
        <a:ext cx="764218" cy="327523"/>
      </dsp:txXfrm>
    </dsp:sp>
    <dsp:sp modelId="{92358D14-5A35-4A95-9B5B-D2259AB33024}">
      <dsp:nvSpPr>
        <dsp:cNvPr id="0" name=""/>
        <dsp:cNvSpPr/>
      </dsp:nvSpPr>
      <dsp:spPr>
        <a:xfrm rot="5400000">
          <a:off x="2465693" y="-1701474"/>
          <a:ext cx="709631" cy="41125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Running product A</a:t>
          </a:r>
          <a:endParaRPr lang="en-US" sz="2400" kern="1200" dirty="0"/>
        </a:p>
      </dsp:txBody>
      <dsp:txXfrm rot="-5400000">
        <a:off x="764219" y="34641"/>
        <a:ext cx="4077940" cy="640349"/>
      </dsp:txXfrm>
    </dsp:sp>
    <dsp:sp modelId="{8751CD0F-0BEE-49C2-B6A3-DBCC27548BE9}">
      <dsp:nvSpPr>
        <dsp:cNvPr id="0" name=""/>
        <dsp:cNvSpPr/>
      </dsp:nvSpPr>
      <dsp:spPr>
        <a:xfrm rot="5400000">
          <a:off x="-163761" y="1052990"/>
          <a:ext cx="1091741" cy="7642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2</a:t>
          </a:r>
          <a:endParaRPr lang="en-US" sz="2100" kern="1200" dirty="0"/>
        </a:p>
      </dsp:txBody>
      <dsp:txXfrm rot="-5400000">
        <a:off x="1" y="1271337"/>
        <a:ext cx="764218" cy="327523"/>
      </dsp:txXfrm>
    </dsp:sp>
    <dsp:sp modelId="{8FE12977-512D-42A1-88F6-1AA679C14267}">
      <dsp:nvSpPr>
        <dsp:cNvPr id="0" name=""/>
        <dsp:cNvSpPr/>
      </dsp:nvSpPr>
      <dsp:spPr>
        <a:xfrm rot="5400000">
          <a:off x="2465693" y="-812245"/>
          <a:ext cx="709631" cy="41125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Downtime = </a:t>
          </a:r>
          <a:r>
            <a:rPr lang="en-US" sz="2400" kern="1200" dirty="0" err="1" smtClean="0">
              <a:latin typeface="Times New Roman" pitchFamily="18" charset="0"/>
              <a:cs typeface="Times New Roman" pitchFamily="18" charset="0"/>
            </a:rPr>
            <a:t>Muda</a:t>
          </a:r>
          <a:r>
            <a:rPr lang="en-US" sz="2400" kern="1200" dirty="0" smtClean="0">
              <a:latin typeface="Times New Roman" pitchFamily="18" charset="0"/>
              <a:cs typeface="Times New Roman" pitchFamily="18" charset="0"/>
            </a:rPr>
            <a:t> or Waste</a:t>
          </a:r>
          <a:endParaRPr lang="en-US" sz="2400" kern="1200" dirty="0"/>
        </a:p>
      </dsp:txBody>
      <dsp:txXfrm rot="-5400000">
        <a:off x="764219" y="923870"/>
        <a:ext cx="4077940" cy="640349"/>
      </dsp:txXfrm>
    </dsp:sp>
    <dsp:sp modelId="{CB3A760E-1358-4E37-AA05-8E88445C4C4E}">
      <dsp:nvSpPr>
        <dsp:cNvPr id="0" name=""/>
        <dsp:cNvSpPr/>
      </dsp:nvSpPr>
      <dsp:spPr>
        <a:xfrm rot="5400000">
          <a:off x="-163761" y="1940974"/>
          <a:ext cx="1091741" cy="7642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3</a:t>
          </a:r>
          <a:endParaRPr lang="en-US" sz="2100" kern="1200" dirty="0"/>
        </a:p>
      </dsp:txBody>
      <dsp:txXfrm rot="-5400000">
        <a:off x="1" y="2159321"/>
        <a:ext cx="764218" cy="327523"/>
      </dsp:txXfrm>
    </dsp:sp>
    <dsp:sp modelId="{2A131C59-6D98-461C-A32B-153D3001235C}">
      <dsp:nvSpPr>
        <dsp:cNvPr id="0" name=""/>
        <dsp:cNvSpPr/>
      </dsp:nvSpPr>
      <dsp:spPr>
        <a:xfrm rot="5400000">
          <a:off x="2465693" y="75738"/>
          <a:ext cx="709631" cy="41125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Running product B</a:t>
          </a:r>
          <a:endParaRPr lang="en-US" sz="2400" kern="1200" dirty="0"/>
        </a:p>
      </dsp:txBody>
      <dsp:txXfrm rot="-5400000">
        <a:off x="764219" y="1811854"/>
        <a:ext cx="4077940" cy="640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0D036-30EB-4539-96C3-3ABCCFA7E3AC}">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BBC0D6-FC20-4034-9BB5-D69423D0785D}">
      <dsp:nvSpPr>
        <dsp:cNvPr id="0" name=""/>
        <dsp:cNvSpPr/>
      </dsp:nvSpPr>
      <dsp:spPr>
        <a:xfrm>
          <a:off x="564979" y="406400"/>
          <a:ext cx="5475833"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Land Cost in Japan were high and hence not feasible to store large inventories of vehicles</a:t>
          </a:r>
          <a:endParaRPr lang="en-US" sz="1700" kern="1200" dirty="0"/>
        </a:p>
      </dsp:txBody>
      <dsp:txXfrm>
        <a:off x="564979" y="406400"/>
        <a:ext cx="5475833" cy="812800"/>
      </dsp:txXfrm>
    </dsp:sp>
    <dsp:sp modelId="{4C7B7AD3-8319-480E-AAB5-EF0CF7615575}">
      <dsp:nvSpPr>
        <dsp:cNvPr id="0" name=""/>
        <dsp:cNvSpPr/>
      </dsp:nvSpPr>
      <dsp:spPr>
        <a:xfrm>
          <a:off x="56979" y="3048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0AD0F6-1207-4BB3-8E45-619403BB24C2}">
      <dsp:nvSpPr>
        <dsp:cNvPr id="0" name=""/>
        <dsp:cNvSpPr/>
      </dsp:nvSpPr>
      <dsp:spPr>
        <a:xfrm>
          <a:off x="860432" y="1625599"/>
          <a:ext cx="5180380"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Quick Changeover</a:t>
          </a:r>
          <a:endParaRPr lang="en-US" sz="1700" kern="1200" dirty="0"/>
        </a:p>
      </dsp:txBody>
      <dsp:txXfrm>
        <a:off x="860432" y="1625599"/>
        <a:ext cx="5180380" cy="812800"/>
      </dsp:txXfrm>
    </dsp:sp>
    <dsp:sp modelId="{1CE76176-8F9B-4AE8-AB5B-B8A4ACA66E99}">
      <dsp:nvSpPr>
        <dsp:cNvPr id="0" name=""/>
        <dsp:cNvSpPr/>
      </dsp:nvSpPr>
      <dsp:spPr>
        <a:xfrm>
          <a:off x="352432" y="1523999"/>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74666-85E8-45A7-AFAE-45810E6056F6}">
      <dsp:nvSpPr>
        <dsp:cNvPr id="0" name=""/>
        <dsp:cNvSpPr/>
      </dsp:nvSpPr>
      <dsp:spPr>
        <a:xfrm>
          <a:off x="564979" y="2844800"/>
          <a:ext cx="5475833" cy="812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Reduces the waste of Inventory by creating shorter production runs that better align with customer demand</a:t>
          </a:r>
          <a:endParaRPr lang="en-US" sz="1700" kern="1200" dirty="0"/>
        </a:p>
      </dsp:txBody>
      <dsp:txXfrm>
        <a:off x="564979" y="2844800"/>
        <a:ext cx="5475833" cy="812800"/>
      </dsp:txXfrm>
    </dsp:sp>
    <dsp:sp modelId="{A319103E-F6BF-4170-8D46-F3A3970CA5EC}">
      <dsp:nvSpPr>
        <dsp:cNvPr id="0" name=""/>
        <dsp:cNvSpPr/>
      </dsp:nvSpPr>
      <dsp:spPr>
        <a:xfrm>
          <a:off x="56979" y="2743200"/>
          <a:ext cx="1016000" cy="10160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FDA35-3BD1-442D-B376-66D56FA47018}" type="datetimeFigureOut">
              <a:rPr lang="en-US" smtClean="0"/>
              <a:pPr/>
              <a:t>10/2/2015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aaa</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8A521E-3BB4-49B2-87CE-A30A8C587D04}" type="slidenum">
              <a:rPr lang="en-IN" smtClean="0"/>
              <a:pPr/>
              <a:t>‹#›</a:t>
            </a:fld>
            <a:endParaRPr lang="en-IN"/>
          </a:p>
        </p:txBody>
      </p:sp>
    </p:spTree>
    <p:extLst>
      <p:ext uri="{BB962C8B-B14F-4D97-AF65-F5344CB8AC3E}">
        <p14:creationId xmlns:p14="http://schemas.microsoft.com/office/powerpoint/2010/main" val="30932337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17E5B-A275-4261-9E1C-55C14524C64A}" type="datetimeFigureOut">
              <a:rPr lang="en-US" smtClean="0"/>
              <a:pPr/>
              <a:t>10/2/2015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aaa</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DD06D-81EA-40A7-99FE-74134DF19992}" type="slidenum">
              <a:rPr lang="en-IN" smtClean="0"/>
              <a:pPr/>
              <a:t>‹#›</a:t>
            </a:fld>
            <a:endParaRPr lang="en-IN"/>
          </a:p>
        </p:txBody>
      </p:sp>
    </p:spTree>
    <p:extLst>
      <p:ext uri="{BB962C8B-B14F-4D97-AF65-F5344CB8AC3E}">
        <p14:creationId xmlns:p14="http://schemas.microsoft.com/office/powerpoint/2010/main" val="41845203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IN" smtClean="0"/>
              <a:t>aaa</a:t>
            </a:r>
            <a:endParaRPr lang="en-IN"/>
          </a:p>
        </p:txBody>
      </p:sp>
      <p:sp>
        <p:nvSpPr>
          <p:cNvPr id="5" name="Slide Number Placeholder 4"/>
          <p:cNvSpPr>
            <a:spLocks noGrp="1"/>
          </p:cNvSpPr>
          <p:nvPr>
            <p:ph type="sldNum" sz="quarter" idx="11"/>
          </p:nvPr>
        </p:nvSpPr>
        <p:spPr/>
        <p:txBody>
          <a:bodyPr/>
          <a:lstStyle/>
          <a:p>
            <a:fld id="{FD5DD06D-81EA-40A7-99FE-74134DF19992}" type="slidenum">
              <a:rPr lang="en-IN" smtClean="0"/>
              <a:pPr/>
              <a:t>1</a:t>
            </a:fld>
            <a:endParaRPr lang="en-IN"/>
          </a:p>
        </p:txBody>
      </p:sp>
    </p:spTree>
    <p:extLst>
      <p:ext uri="{BB962C8B-B14F-4D97-AF65-F5344CB8AC3E}">
        <p14:creationId xmlns:p14="http://schemas.microsoft.com/office/powerpoint/2010/main" val="248953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D5DD06D-81EA-40A7-99FE-74134DF19992}" type="slidenum">
              <a:rPr lang="en-IN" smtClean="0"/>
              <a:pPr/>
              <a:t>3</a:t>
            </a:fld>
            <a:endParaRPr lang="en-IN"/>
          </a:p>
        </p:txBody>
      </p:sp>
      <p:sp>
        <p:nvSpPr>
          <p:cNvPr id="5" name="Footer Placeholder 4"/>
          <p:cNvSpPr>
            <a:spLocks noGrp="1"/>
          </p:cNvSpPr>
          <p:nvPr>
            <p:ph type="ftr" sz="quarter" idx="11"/>
          </p:nvPr>
        </p:nvSpPr>
        <p:spPr/>
        <p:txBody>
          <a:bodyPr/>
          <a:lstStyle/>
          <a:p>
            <a:r>
              <a:rPr lang="en-IN" smtClean="0"/>
              <a:t>aaa</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5DD06D-81EA-40A7-99FE-74134DF19992}" type="slidenum">
              <a:rPr lang="en-IN" smtClean="0"/>
              <a:pPr/>
              <a:t>17</a:t>
            </a:fld>
            <a:endParaRPr lang="en-IN"/>
          </a:p>
        </p:txBody>
      </p:sp>
      <p:sp>
        <p:nvSpPr>
          <p:cNvPr id="5" name="Footer Placeholder 4"/>
          <p:cNvSpPr>
            <a:spLocks noGrp="1"/>
          </p:cNvSpPr>
          <p:nvPr>
            <p:ph type="ftr" sz="quarter" idx="11"/>
          </p:nvPr>
        </p:nvSpPr>
        <p:spPr/>
        <p:txBody>
          <a:bodyPr/>
          <a:lstStyle/>
          <a:p>
            <a:r>
              <a:rPr lang="en-IN" smtClean="0"/>
              <a:t>aaa</a:t>
            </a:r>
            <a:endParaRPr lang="en-IN"/>
          </a:p>
        </p:txBody>
      </p:sp>
    </p:spTree>
    <p:extLst>
      <p:ext uri="{BB962C8B-B14F-4D97-AF65-F5344CB8AC3E}">
        <p14:creationId xmlns:p14="http://schemas.microsoft.com/office/powerpoint/2010/main" val="24113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3"/>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3"/>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59AAFE6-1E99-4A4C-A3AE-6619AB2C6654}" type="datetime1">
              <a:rPr lang="en-US" smtClean="0"/>
              <a:t>10/2/2015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3"/>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46634F-D54C-4F94-A042-2CFB5DE58CBC}"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D17773-7092-47F7-8ADA-CA1A17DA5EA6}"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24E81D4-E718-4143-9188-9C93025F3E30}" type="datetime1">
              <a:rPr lang="en-US" smtClean="0"/>
              <a:t>10/2/2015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1"/>
            <a:ext cx="6172200" cy="2053591"/>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1"/>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15070F6-7570-4A54-B84A-66593FBC1F33}" type="datetime1">
              <a:rPr lang="en-US" smtClean="0"/>
              <a:t>10/2/2015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3"/>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153AB2-9C0C-4832-840F-C1C33E6B3863}"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0AAEFCD-8D76-498F-92E3-A03DA061AD8E}" type="datetime1">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9E5D1A7-C9AB-4A76-AD4F-41B16FA02410}" type="datetime1">
              <a:rPr lang="en-US" smtClean="0"/>
              <a:t>10/2/2015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9C585-ABCF-414B-89DD-1CC56AEFD334}" type="datetime1">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3D4B89F-DC30-43DE-A40A-784045E0C132}" type="datetime1">
              <a:rPr lang="en-US" smtClean="0"/>
              <a:t>10/2/2015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FFD42BE-8D9C-4DDF-BBF7-1B2F283EA655}" type="datetime1">
              <a:rPr lang="en-US" smtClean="0"/>
              <a:t>10/2/2015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9"/>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65F9DF-F5C6-45D7-9433-4A151A1B58FC}" type="datetime1">
              <a:rPr lang="en-US" smtClean="0"/>
              <a:t>10/2/2015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1"/>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lIGI3laGA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oresteam.com/lean/kaizen.cf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6.jpeg"/><Relationship Id="rId4" Type="http://schemas.openxmlformats.org/officeDocument/2006/relationships/image" Target="../media/image5.jpe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UPVqq9NpS9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829269"/>
            <a:ext cx="292923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solidFill>
                  <a:srgbClr val="0070C0"/>
                </a:solidFill>
                <a:effectLst>
                  <a:outerShdw blurRad="76200" dist="50800" dir="5400000" algn="tl" rotWithShape="0">
                    <a:srgbClr val="000000">
                      <a:alpha val="65000"/>
                    </a:srgbClr>
                  </a:outerShdw>
                </a:effectLst>
              </a:rPr>
              <a:t>QUICK</a:t>
            </a:r>
            <a:endParaRPr lang="en-US" sz="5400" b="1" spc="50" dirty="0">
              <a:ln w="11430"/>
              <a:solidFill>
                <a:srgbClr val="0070C0"/>
              </a:solidFill>
              <a:effectLst>
                <a:outerShdw blurRad="76200" dist="50800" dir="5400000" algn="tl" rotWithShape="0">
                  <a:srgbClr val="000000">
                    <a:alpha val="65000"/>
                  </a:srgbClr>
                </a:outerShdw>
              </a:effectLst>
            </a:endParaRPr>
          </a:p>
        </p:txBody>
      </p:sp>
      <p:sp>
        <p:nvSpPr>
          <p:cNvPr id="5" name="Rectangle 4"/>
          <p:cNvSpPr/>
          <p:nvPr/>
        </p:nvSpPr>
        <p:spPr>
          <a:xfrm>
            <a:off x="1828800" y="1752600"/>
            <a:ext cx="57887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solidFill>
                  <a:srgbClr val="0070C0"/>
                </a:solidFill>
                <a:effectLst>
                  <a:outerShdw blurRad="76200" dist="50800" dir="5400000" algn="tl" rotWithShape="0">
                    <a:srgbClr val="000000">
                      <a:alpha val="65000"/>
                    </a:srgbClr>
                  </a:outerShdw>
                </a:effectLst>
              </a:rPr>
              <a:t>CHANGEOVER</a:t>
            </a:r>
            <a:endParaRPr lang="en-US" sz="5400" b="1" spc="50" dirty="0">
              <a:ln w="11430"/>
              <a:solidFill>
                <a:srgbClr val="0070C0"/>
              </a:solidFill>
              <a:effectLst>
                <a:outerShdw blurRad="76200" dist="50800" dir="5400000" algn="tl" rotWithShape="0">
                  <a:srgbClr val="000000">
                    <a:alpha val="65000"/>
                  </a:srgbClr>
                </a:outerShdw>
              </a:effectLst>
            </a:endParaRPr>
          </a:p>
        </p:txBody>
      </p:sp>
      <p:sp>
        <p:nvSpPr>
          <p:cNvPr id="7" name="Rounded Rectangle 6"/>
          <p:cNvSpPr/>
          <p:nvPr/>
        </p:nvSpPr>
        <p:spPr>
          <a:xfrm>
            <a:off x="3124200" y="3657600"/>
            <a:ext cx="5791200" cy="274320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Nidheesh</a:t>
            </a:r>
            <a:r>
              <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 </a:t>
            </a: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Seshadri</a:t>
            </a:r>
            <a:endPar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endParaRPr>
          </a:p>
          <a:p>
            <a:pPr algn="ct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Krutika</a:t>
            </a:r>
            <a:r>
              <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 </a:t>
            </a: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Kanfade</a:t>
            </a:r>
            <a:endPar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endParaRPr>
          </a:p>
          <a:p>
            <a:pPr algn="ct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Dinesh</a:t>
            </a:r>
            <a:r>
              <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 </a:t>
            </a: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Ramachandran</a:t>
            </a:r>
            <a:endParaRPr lang="en-IN"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endParaRPr>
          </a:p>
          <a:p>
            <a:pPr algn="ct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Gautham</a:t>
            </a:r>
            <a:r>
              <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 </a:t>
            </a:r>
            <a:r>
              <a:rPr lang="en-US" sz="2800" b="1" dirty="0" err="1"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rPr>
              <a:t>Muthukumaran</a:t>
            </a:r>
            <a:endParaRPr lang="en-US" sz="2800" b="1" dirty="0" smtClean="0">
              <a:ln w="10541" cmpd="sng">
                <a:solidFill>
                  <a:schemeClr val="accent1">
                    <a:shade val="88000"/>
                    <a:satMod val="110000"/>
                  </a:schemeClr>
                </a:solidFill>
                <a:prstDash val="solid"/>
              </a:ln>
              <a:solidFill>
                <a:schemeClr val="accent1">
                  <a:lumMod val="75000"/>
                </a:schemeClr>
              </a:solidFill>
              <a:latin typeface="Times New Roman" pitchFamily="18" charset="0"/>
              <a:cs typeface="Times New Roman" pitchFamily="18" charset="0"/>
            </a:endParaRPr>
          </a:p>
          <a:p>
            <a:pPr algn="ctr"/>
            <a:endParaRPr lang="en-IN"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1027" name="Picture 3" descr="C:\Users\Admin\Desktop\lean group project QC\newr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875" y="304800"/>
            <a:ext cx="1127125"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p:cNvGraphicFramePr/>
          <p:nvPr>
            <p:extLst>
              <p:ext uri="{D42A27DB-BD31-4B8C-83A1-F6EECF244321}">
                <p14:modId xmlns:p14="http://schemas.microsoft.com/office/powerpoint/2010/main" val="2147361524"/>
              </p:ext>
            </p:extLst>
          </p:nvPr>
        </p:nvGraphicFramePr>
        <p:xfrm>
          <a:off x="381000" y="3276600"/>
          <a:ext cx="2667000" cy="2057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82000" cy="6248400"/>
          </a:xfrm>
        </p:spPr>
        <p:txBody>
          <a:bodyPr>
            <a:normAutofit/>
          </a:bodyPr>
          <a:lstStyle/>
          <a:p>
            <a:r>
              <a:rPr lang="en-US" u="sng" dirty="0">
                <a:solidFill>
                  <a:schemeClr val="accent2">
                    <a:lumMod val="75000"/>
                  </a:schemeClr>
                </a:solidFill>
                <a:latin typeface="+mj-lt"/>
              </a:rPr>
              <a:t>Reduced Batch sizes</a:t>
            </a:r>
            <a:r>
              <a:rPr lang="en-US" dirty="0" smtClean="0"/>
              <a:t>:</a:t>
            </a:r>
            <a:endParaRPr lang="en-US" dirty="0"/>
          </a:p>
          <a:p>
            <a:pPr>
              <a:buNone/>
            </a:pPr>
            <a:r>
              <a:rPr lang="en-US" dirty="0"/>
              <a:t>    This will help to produce the jobs when there is a need and hence eliminate the storage of the extra ones </a:t>
            </a:r>
            <a:r>
              <a:rPr lang="en-US" dirty="0" smtClean="0"/>
              <a:t>produced.</a:t>
            </a:r>
          </a:p>
          <a:p>
            <a:r>
              <a:rPr lang="en-US" u="sng" dirty="0">
                <a:solidFill>
                  <a:schemeClr val="accent2">
                    <a:lumMod val="75000"/>
                  </a:schemeClr>
                </a:solidFill>
                <a:latin typeface="+mj-lt"/>
              </a:rPr>
              <a:t>Reduced WIP Stock</a:t>
            </a:r>
            <a:r>
              <a:rPr lang="en-US" dirty="0" smtClean="0"/>
              <a:t>:</a:t>
            </a:r>
            <a:endParaRPr lang="en-US" dirty="0"/>
          </a:p>
          <a:p>
            <a:pPr>
              <a:buNone/>
            </a:pPr>
            <a:r>
              <a:rPr lang="en-US" dirty="0"/>
              <a:t>    As our batch size reduces we need not handle inventory that is required during Work in Progress(WIP).</a:t>
            </a:r>
          </a:p>
          <a:p>
            <a:r>
              <a:rPr lang="en-US" u="sng" dirty="0">
                <a:solidFill>
                  <a:schemeClr val="accent2">
                    <a:lumMod val="75000"/>
                  </a:schemeClr>
                </a:solidFill>
                <a:latin typeface="+mj-lt"/>
              </a:rPr>
              <a:t>Increased </a:t>
            </a:r>
            <a:r>
              <a:rPr lang="en-US" u="sng" dirty="0" smtClean="0">
                <a:solidFill>
                  <a:schemeClr val="accent2">
                    <a:lumMod val="75000"/>
                  </a:schemeClr>
                </a:solidFill>
                <a:latin typeface="+mj-lt"/>
              </a:rPr>
              <a:t>Flexibility</a:t>
            </a:r>
            <a:r>
              <a:rPr lang="en-US" dirty="0" smtClean="0"/>
              <a:t>:</a:t>
            </a:r>
            <a:endParaRPr lang="en-US" dirty="0"/>
          </a:p>
          <a:p>
            <a:pPr>
              <a:buNone/>
            </a:pPr>
            <a:r>
              <a:rPr lang="en-US" dirty="0"/>
              <a:t>    As we can produce the jobs as per demand, </a:t>
            </a:r>
            <a:r>
              <a:rPr lang="en-US" dirty="0" smtClean="0"/>
              <a:t>we become </a:t>
            </a:r>
            <a:r>
              <a:rPr lang="en-US" dirty="0"/>
              <a:t>more Flexible.</a:t>
            </a:r>
          </a:p>
          <a:p>
            <a:r>
              <a:rPr lang="en-US" u="sng" dirty="0">
                <a:solidFill>
                  <a:schemeClr val="accent2">
                    <a:lumMod val="75000"/>
                  </a:schemeClr>
                </a:solidFill>
                <a:latin typeface="+mj-lt"/>
              </a:rPr>
              <a:t>Reduced Lead Times</a:t>
            </a:r>
            <a:r>
              <a:rPr lang="en-US" dirty="0" smtClean="0"/>
              <a:t>:</a:t>
            </a:r>
            <a:endParaRPr lang="en-US" dirty="0"/>
          </a:p>
          <a:p>
            <a:pPr>
              <a:buNone/>
            </a:pPr>
            <a:r>
              <a:rPr lang="en-US" dirty="0"/>
              <a:t>    It is t</a:t>
            </a:r>
            <a:r>
              <a:rPr lang="en-IN" dirty="0"/>
              <a:t>he amount of time that elapses between when a process starts and when it is completed, which will reduce on application of Quick Changeovers.</a:t>
            </a:r>
            <a:endParaRPr lang="en-US" dirty="0"/>
          </a:p>
          <a:p>
            <a:pPr>
              <a:buNone/>
            </a:pPr>
            <a:endParaRPr lang="en-IN"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8382000" cy="6248400"/>
          </a:xfrm>
        </p:spPr>
        <p:txBody>
          <a:bodyPr/>
          <a:lstStyle/>
          <a:p>
            <a:r>
              <a:rPr lang="en-US" u="sng" dirty="0" smtClean="0">
                <a:solidFill>
                  <a:schemeClr val="accent2">
                    <a:lumMod val="75000"/>
                  </a:schemeClr>
                </a:solidFill>
                <a:latin typeface="+mj-lt"/>
              </a:rPr>
              <a:t>Improved Quality</a:t>
            </a:r>
            <a:r>
              <a:rPr lang="en-US" dirty="0" smtClean="0"/>
              <a:t>:</a:t>
            </a:r>
            <a:endParaRPr lang="en-US" dirty="0" smtClean="0"/>
          </a:p>
          <a:p>
            <a:pPr>
              <a:buNone/>
            </a:pPr>
            <a:r>
              <a:rPr lang="en-US" dirty="0" smtClean="0"/>
              <a:t>   As the focus is more on to satisfying customer needs, so Quick Changeovers guarantees improved and best of quality.</a:t>
            </a:r>
          </a:p>
          <a:p>
            <a:r>
              <a:rPr lang="en-US" u="sng" dirty="0" smtClean="0">
                <a:solidFill>
                  <a:schemeClr val="accent2">
                    <a:lumMod val="75000"/>
                  </a:schemeClr>
                </a:solidFill>
                <a:latin typeface="+mj-lt"/>
              </a:rPr>
              <a:t>Reduced Waste</a:t>
            </a:r>
            <a:r>
              <a:rPr lang="en-US" dirty="0" smtClean="0"/>
              <a:t>:</a:t>
            </a:r>
            <a:endParaRPr lang="en-US" dirty="0" smtClean="0"/>
          </a:p>
          <a:p>
            <a:pPr>
              <a:buNone/>
            </a:pPr>
            <a:r>
              <a:rPr lang="en-US" dirty="0" smtClean="0"/>
              <a:t>   As inventory reduces so does the waste.</a:t>
            </a:r>
          </a:p>
          <a:p>
            <a:r>
              <a:rPr lang="en-US" u="sng" dirty="0" smtClean="0">
                <a:solidFill>
                  <a:schemeClr val="accent2">
                    <a:lumMod val="75000"/>
                  </a:schemeClr>
                </a:solidFill>
                <a:latin typeface="+mj-lt"/>
              </a:rPr>
              <a:t>Increased Capacity</a:t>
            </a:r>
            <a:r>
              <a:rPr lang="en-US" dirty="0" smtClean="0"/>
              <a:t>:</a:t>
            </a:r>
            <a:endParaRPr lang="en-US" dirty="0" smtClean="0"/>
          </a:p>
          <a:p>
            <a:pPr>
              <a:buNone/>
            </a:pPr>
            <a:r>
              <a:rPr lang="en-US" dirty="0" smtClean="0"/>
              <a:t>    As now we can produce jobs as and when needed, our capacity will increase.</a:t>
            </a:r>
          </a:p>
          <a:p>
            <a:pPr>
              <a:buNone/>
            </a:pPr>
            <a:endParaRPr lang="en-IN"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563561"/>
          </a:xfrm>
        </p:spPr>
        <p:txBody>
          <a:bodyPr/>
          <a:lstStyle/>
          <a:p>
            <a:r>
              <a:rPr lang="en-US" b="1" u="sng" dirty="0" smtClean="0">
                <a:solidFill>
                  <a:schemeClr val="accent2">
                    <a:lumMod val="75000"/>
                  </a:schemeClr>
                </a:solidFill>
              </a:rPr>
              <a:t>How TO Reduce The Changeover Time</a:t>
            </a:r>
            <a:endParaRPr lang="en-IN" b="1" u="sng" dirty="0">
              <a:solidFill>
                <a:schemeClr val="accent2">
                  <a:lumMod val="75000"/>
                </a:schemeClr>
              </a:solidFill>
            </a:endParaRPr>
          </a:p>
        </p:txBody>
      </p:sp>
      <p:sp>
        <p:nvSpPr>
          <p:cNvPr id="3" name="Content Placeholder 2"/>
          <p:cNvSpPr>
            <a:spLocks noGrp="1"/>
          </p:cNvSpPr>
          <p:nvPr>
            <p:ph sz="quarter" idx="1"/>
          </p:nvPr>
        </p:nvSpPr>
        <p:spPr>
          <a:xfrm>
            <a:off x="304800" y="1143000"/>
            <a:ext cx="7696200" cy="5334000"/>
          </a:xfrm>
        </p:spPr>
        <p:txBody>
          <a:bodyPr>
            <a:normAutofit/>
          </a:bodyPr>
          <a:lstStyle/>
          <a:p>
            <a:r>
              <a:rPr lang="en-US" dirty="0" smtClean="0"/>
              <a:t>Minimize or eliminate internal time</a:t>
            </a:r>
            <a:r>
              <a:rPr lang="en-US" dirty="0" smtClean="0"/>
              <a:t>:</a:t>
            </a:r>
          </a:p>
          <a:p>
            <a:pPr marL="822960" lvl="1" indent="-457200">
              <a:buFont typeface="+mj-lt"/>
              <a:buAutoNum type="arabicPeriod"/>
            </a:pPr>
            <a:r>
              <a:rPr lang="en-US" dirty="0" smtClean="0"/>
              <a:t> Internal activities are performed while the    machine is shut off.</a:t>
            </a:r>
          </a:p>
          <a:p>
            <a:pPr marL="822960" lvl="1" indent="-457200">
              <a:buFont typeface="+mj-lt"/>
              <a:buAutoNum type="arabicPeriod"/>
            </a:pPr>
            <a:r>
              <a:rPr lang="en-US" dirty="0" smtClean="0"/>
              <a:t>So </a:t>
            </a:r>
            <a:r>
              <a:rPr lang="en-US" dirty="0" smtClean="0"/>
              <a:t>we eliminate the time the machine is Idle.</a:t>
            </a:r>
          </a:p>
          <a:p>
            <a:r>
              <a:rPr lang="en-US" dirty="0" smtClean="0"/>
              <a:t>Eliminate unnecessary </a:t>
            </a:r>
            <a:r>
              <a:rPr lang="en-US" dirty="0" smtClean="0"/>
              <a:t>movement:</a:t>
            </a:r>
            <a:endParaRPr lang="en-US" dirty="0" smtClean="0"/>
          </a:p>
          <a:p>
            <a:pPr marL="822960" lvl="1" indent="-457200">
              <a:buFont typeface="+mj-lt"/>
              <a:buAutoNum type="arabicPeriod"/>
            </a:pPr>
            <a:r>
              <a:rPr lang="en-US" dirty="0" smtClean="0"/>
              <a:t> </a:t>
            </a:r>
            <a:r>
              <a:rPr lang="en-US" dirty="0" smtClean="0"/>
              <a:t>Unnecessary </a:t>
            </a:r>
            <a:r>
              <a:rPr lang="en-US" dirty="0" smtClean="0"/>
              <a:t>Motion of machine or product adds to no value and leads to </a:t>
            </a:r>
            <a:r>
              <a:rPr lang="en-US" dirty="0" smtClean="0"/>
              <a:t>waste.</a:t>
            </a:r>
          </a:p>
          <a:p>
            <a:pPr marL="822960" lvl="1" indent="-457200">
              <a:buFont typeface="+mj-lt"/>
              <a:buAutoNum type="arabicPeriod"/>
            </a:pPr>
            <a:r>
              <a:rPr lang="en-US" dirty="0" smtClean="0"/>
              <a:t>Also </a:t>
            </a:r>
            <a:r>
              <a:rPr lang="en-US" dirty="0" smtClean="0"/>
              <a:t>Transportation of Material when not in use also will lead to waste.</a:t>
            </a:r>
          </a:p>
          <a:p>
            <a:r>
              <a:rPr lang="en-US" dirty="0" smtClean="0"/>
              <a:t>Convert internal time to external </a:t>
            </a:r>
            <a:r>
              <a:rPr lang="en-US" dirty="0" smtClean="0"/>
              <a:t>time:</a:t>
            </a:r>
          </a:p>
          <a:p>
            <a:pPr marL="822960" lvl="1" indent="-457200">
              <a:buFont typeface="+mj-lt"/>
              <a:buAutoNum type="arabicPeriod"/>
            </a:pPr>
            <a:r>
              <a:rPr lang="en-US" dirty="0" smtClean="0"/>
              <a:t> </a:t>
            </a:r>
            <a:r>
              <a:rPr lang="en-US" dirty="0" smtClean="0"/>
              <a:t>As internal time is the time machine is idle, hence convert that time to some useful activity so that the overall time tends to reduce. </a:t>
            </a:r>
          </a:p>
          <a:p>
            <a:endParaRPr lang="en-IN"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Rectangle 2"/>
          <p:cNvSpPr/>
          <p:nvPr/>
        </p:nvSpPr>
        <p:spPr>
          <a:xfrm>
            <a:off x="457200" y="1906012"/>
            <a:ext cx="7239000" cy="3046988"/>
          </a:xfrm>
          <a:prstGeom prst="rect">
            <a:avLst/>
          </a:prstGeom>
        </p:spPr>
        <p:txBody>
          <a:bodyPr wrap="square">
            <a:spAutoFit/>
          </a:bodyPr>
          <a:lstStyle/>
          <a:p>
            <a:pPr marL="914400" lvl="1" indent="-457200">
              <a:buClr>
                <a:schemeClr val="accent1">
                  <a:lumMod val="75000"/>
                </a:schemeClr>
              </a:buClr>
              <a:buFont typeface="+mj-lt"/>
              <a:buAutoNum type="arabicPeriod"/>
            </a:pPr>
            <a:r>
              <a:rPr lang="en-IN" sz="2400" dirty="0" smtClean="0"/>
              <a:t>Reduce Inventory</a:t>
            </a:r>
          </a:p>
          <a:p>
            <a:pPr marL="914400" lvl="1" indent="-457200">
              <a:buClr>
                <a:schemeClr val="accent1">
                  <a:lumMod val="75000"/>
                </a:schemeClr>
              </a:buClr>
              <a:buFont typeface="+mj-lt"/>
              <a:buAutoNum type="arabicPeriod"/>
            </a:pPr>
            <a:r>
              <a:rPr lang="en-IN" sz="2400" dirty="0" smtClean="0"/>
              <a:t>Reduce </a:t>
            </a:r>
            <a:r>
              <a:rPr lang="en-IN" sz="2400" dirty="0"/>
              <a:t>Batch </a:t>
            </a:r>
            <a:r>
              <a:rPr lang="en-IN" sz="2400" dirty="0" smtClean="0"/>
              <a:t>sizes</a:t>
            </a:r>
          </a:p>
          <a:p>
            <a:pPr marL="914400" lvl="1" indent="-457200">
              <a:buClr>
                <a:schemeClr val="accent1">
                  <a:lumMod val="75000"/>
                </a:schemeClr>
              </a:buClr>
              <a:buFont typeface="+mj-lt"/>
              <a:buAutoNum type="arabicPeriod"/>
            </a:pPr>
            <a:r>
              <a:rPr lang="en-IN" sz="2400" dirty="0" smtClean="0"/>
              <a:t>Reduce </a:t>
            </a:r>
            <a:r>
              <a:rPr lang="en-IN" sz="2400" dirty="0"/>
              <a:t>Inventory </a:t>
            </a:r>
            <a:r>
              <a:rPr lang="en-IN" sz="2400" dirty="0" smtClean="0"/>
              <a:t>times</a:t>
            </a:r>
          </a:p>
          <a:p>
            <a:pPr marL="914400" lvl="1" indent="-457200">
              <a:buClr>
                <a:schemeClr val="accent1">
                  <a:lumMod val="75000"/>
                </a:schemeClr>
              </a:buClr>
              <a:buFont typeface="+mj-lt"/>
              <a:buAutoNum type="arabicPeriod"/>
            </a:pPr>
            <a:r>
              <a:rPr lang="en-IN" sz="2400" dirty="0" smtClean="0"/>
              <a:t>Reduce </a:t>
            </a:r>
            <a:r>
              <a:rPr lang="en-IN" sz="2400" dirty="0"/>
              <a:t>impact on equipment </a:t>
            </a:r>
            <a:r>
              <a:rPr lang="en-IN" sz="2400" dirty="0" smtClean="0"/>
              <a:t>utilization</a:t>
            </a:r>
          </a:p>
          <a:p>
            <a:pPr marL="914400" lvl="1" indent="-457200">
              <a:buClr>
                <a:schemeClr val="accent1">
                  <a:lumMod val="75000"/>
                </a:schemeClr>
              </a:buClr>
              <a:buFont typeface="+mj-lt"/>
              <a:buAutoNum type="arabicPeriod"/>
            </a:pPr>
            <a:r>
              <a:rPr lang="en-IN" sz="2400" dirty="0" smtClean="0"/>
              <a:t>Improve </a:t>
            </a:r>
            <a:r>
              <a:rPr lang="en-IN" sz="2400" dirty="0"/>
              <a:t>quality after </a:t>
            </a:r>
            <a:r>
              <a:rPr lang="en-IN" sz="2400" dirty="0" smtClean="0"/>
              <a:t>changeover</a:t>
            </a:r>
          </a:p>
          <a:p>
            <a:pPr marL="914400" lvl="1" indent="-457200">
              <a:buClr>
                <a:schemeClr val="accent1">
                  <a:lumMod val="75000"/>
                </a:schemeClr>
              </a:buClr>
              <a:buFont typeface="+mj-lt"/>
              <a:buAutoNum type="arabicPeriod"/>
            </a:pPr>
            <a:r>
              <a:rPr lang="en-IN" sz="2400" dirty="0" smtClean="0"/>
              <a:t>Improve repeatability</a:t>
            </a:r>
          </a:p>
          <a:p>
            <a:pPr marL="914400" lvl="1" indent="-457200">
              <a:buClr>
                <a:schemeClr val="accent1">
                  <a:lumMod val="75000"/>
                </a:schemeClr>
              </a:buClr>
              <a:buFont typeface="+mj-lt"/>
              <a:buAutoNum type="arabicPeriod"/>
            </a:pPr>
            <a:r>
              <a:rPr lang="en-IN" sz="2400" dirty="0" smtClean="0"/>
              <a:t>Improve throughput</a:t>
            </a:r>
          </a:p>
          <a:p>
            <a:pPr marL="914400" lvl="1" indent="-457200">
              <a:buClr>
                <a:schemeClr val="accent1">
                  <a:lumMod val="75000"/>
                </a:schemeClr>
              </a:buClr>
              <a:buFont typeface="+mj-lt"/>
              <a:buAutoNum type="arabicPeriod"/>
            </a:pPr>
            <a:r>
              <a:rPr lang="en-IN" sz="2400" dirty="0" smtClean="0"/>
              <a:t>Improve </a:t>
            </a:r>
            <a:r>
              <a:rPr lang="en-IN" sz="2400" dirty="0"/>
              <a:t>flexibility</a:t>
            </a:r>
            <a:endParaRPr lang="en-US" sz="2400" dirty="0"/>
          </a:p>
        </p:txBody>
      </p:sp>
      <p:sp>
        <p:nvSpPr>
          <p:cNvPr id="5" name="Title 1"/>
          <p:cNvSpPr txBox="1">
            <a:spLocks/>
          </p:cNvSpPr>
          <p:nvPr/>
        </p:nvSpPr>
        <p:spPr>
          <a:xfrm>
            <a:off x="381000" y="381000"/>
            <a:ext cx="85344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Benefits Of Implementing Quick Changeover</a:t>
            </a:r>
            <a:endParaRPr lang="en-US" u="sng" dirty="0">
              <a:solidFill>
                <a:srgbClr val="0070C0"/>
              </a:solidFill>
            </a:endParaRPr>
          </a:p>
        </p:txBody>
      </p:sp>
    </p:spTree>
    <p:extLst>
      <p:ext uri="{BB962C8B-B14F-4D97-AF65-F5344CB8AC3E}">
        <p14:creationId xmlns:p14="http://schemas.microsoft.com/office/powerpoint/2010/main" val="3767865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2">
                    <a:lumMod val="75000"/>
                  </a:schemeClr>
                </a:solidFill>
              </a:rPr>
              <a:t>Look For…</a:t>
            </a:r>
            <a:endParaRPr lang="en-US" u="sng" dirty="0">
              <a:solidFill>
                <a:schemeClr val="accent2">
                  <a:lumMod val="75000"/>
                </a:schemeClr>
              </a:solidFill>
            </a:endParaRPr>
          </a:p>
        </p:txBody>
      </p:sp>
      <p:sp>
        <p:nvSpPr>
          <p:cNvPr id="3" name="Content Placeholder 2"/>
          <p:cNvSpPr>
            <a:spLocks noGrp="1"/>
          </p:cNvSpPr>
          <p:nvPr>
            <p:ph sz="quarter" idx="1"/>
          </p:nvPr>
        </p:nvSpPr>
        <p:spPr>
          <a:xfrm>
            <a:off x="457200" y="2133600"/>
            <a:ext cx="7467600" cy="4340352"/>
          </a:xfrm>
        </p:spPr>
        <p:txBody>
          <a:bodyPr/>
          <a:lstStyle/>
          <a:p>
            <a:pPr algn="ctr">
              <a:buFont typeface="Arial" charset="0"/>
              <a:buNone/>
            </a:pPr>
            <a:r>
              <a:rPr lang="en-US" dirty="0">
                <a:cs typeface="Times New Roman" pitchFamily="18" charset="0"/>
              </a:rPr>
              <a:t>Look for opportunities to eliminate waste in your changeovers, then go after them.</a:t>
            </a:r>
          </a:p>
          <a:p>
            <a:pPr algn="ctr">
              <a:buFont typeface="Arial" charset="0"/>
              <a:buNone/>
            </a:pPr>
            <a:endParaRPr lang="en-US" dirty="0">
              <a:cs typeface="Times New Roman" pitchFamily="18" charset="0"/>
            </a:endParaRPr>
          </a:p>
          <a:p>
            <a:pPr algn="ctr">
              <a:buFont typeface="Arial" charset="0"/>
              <a:buNone/>
            </a:pPr>
            <a:r>
              <a:rPr lang="en-US" dirty="0">
                <a:cs typeface="Times New Roman" pitchFamily="18" charset="0"/>
              </a:rPr>
              <a:t>In the following video, identify any wasteful activities.</a:t>
            </a:r>
          </a:p>
          <a:p>
            <a:endParaRPr lang="en-US" dirty="0"/>
          </a:p>
        </p:txBody>
      </p:sp>
      <p:sp>
        <p:nvSpPr>
          <p:cNvPr id="5" name="TextBox 4"/>
          <p:cNvSpPr txBox="1"/>
          <p:nvPr/>
        </p:nvSpPr>
        <p:spPr>
          <a:xfrm>
            <a:off x="2514600" y="4648200"/>
            <a:ext cx="5371983" cy="369332"/>
          </a:xfrm>
          <a:prstGeom prst="rect">
            <a:avLst/>
          </a:prstGeom>
          <a:noFill/>
        </p:spPr>
        <p:txBody>
          <a:bodyPr wrap="none" rtlCol="0">
            <a:spAutoFit/>
          </a:bodyPr>
          <a:lstStyle/>
          <a:p>
            <a:r>
              <a:rPr lang="en-US" dirty="0">
                <a:hlinkClick r:id="rId2"/>
              </a:rPr>
              <a:t>https://www.youtube.com/watch?v=UlIGI3laGAo</a:t>
            </a:r>
            <a:endParaRPr lang="en-US" dirty="0"/>
          </a:p>
        </p:txBody>
      </p:sp>
      <p:sp>
        <p:nvSpPr>
          <p:cNvPr id="6" name="Slide Number Placeholder 5"/>
          <p:cNvSpPr>
            <a:spLocks noGrp="1"/>
          </p:cNvSpPr>
          <p:nvPr>
            <p:ph type="sldNum" sz="quarter" idx="15"/>
          </p:nvPr>
        </p:nvSpPr>
        <p:spPr/>
        <p:txBody>
          <a:bodyPr/>
          <a:lstStyle/>
          <a:p>
            <a:fld id="{B6F15528-21DE-4FAA-801E-634DDDAF4B2B}" type="slidenum">
              <a:rPr lang="en-US" smtClean="0"/>
              <a:pPr/>
              <a:t>14</a:t>
            </a:fld>
            <a:endParaRPr lang="en-US"/>
          </a:p>
        </p:txBody>
      </p:sp>
      <p:sp>
        <p:nvSpPr>
          <p:cNvPr id="7" name="Action Button: Movie 6">
            <a:hlinkClick r:id="" action="ppaction://noaction" highlightClick="1"/>
          </p:cNvPr>
          <p:cNvSpPr/>
          <p:nvPr/>
        </p:nvSpPr>
        <p:spPr>
          <a:xfrm>
            <a:off x="2057400" y="4648200"/>
            <a:ext cx="438737" cy="369332"/>
          </a:xfrm>
          <a:prstGeom prst="actionButtonMovi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311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944561"/>
          </a:xfrm>
        </p:spPr>
        <p:txBody>
          <a:bodyPr/>
          <a:lstStyle/>
          <a:p>
            <a:r>
              <a:rPr lang="en-US" u="sng" dirty="0" smtClean="0">
                <a:solidFill>
                  <a:schemeClr val="accent2">
                    <a:lumMod val="75000"/>
                  </a:schemeClr>
                </a:solidFill>
              </a:rPr>
              <a:t>Single Minute Exchange Of Die (SMED)</a:t>
            </a:r>
            <a:endParaRPr lang="en-IN" u="sng" dirty="0">
              <a:solidFill>
                <a:schemeClr val="accent2">
                  <a:lumMod val="75000"/>
                </a:schemeClr>
              </a:solidFill>
            </a:endParaRPr>
          </a:p>
        </p:txBody>
      </p:sp>
      <p:sp>
        <p:nvSpPr>
          <p:cNvPr id="3" name="Content Placeholder 2"/>
          <p:cNvSpPr>
            <a:spLocks noGrp="1"/>
          </p:cNvSpPr>
          <p:nvPr>
            <p:ph sz="quarter" idx="1"/>
          </p:nvPr>
        </p:nvSpPr>
        <p:spPr>
          <a:xfrm>
            <a:off x="152400" y="1371600"/>
            <a:ext cx="8229600" cy="5486400"/>
          </a:xfrm>
        </p:spPr>
        <p:txBody>
          <a:bodyPr>
            <a:normAutofit/>
          </a:bodyPr>
          <a:lstStyle/>
          <a:p>
            <a:r>
              <a:rPr lang="en-IN" dirty="0" smtClean="0"/>
              <a:t>SMED was developed by Shigeo Shingo in Japan in the sixties and early seventies at Toyota and other Japanese firms. </a:t>
            </a:r>
          </a:p>
          <a:p>
            <a:pPr>
              <a:buNone/>
            </a:pPr>
            <a:r>
              <a:rPr lang="en-IN" dirty="0" smtClean="0"/>
              <a:t>   The impetus was to reduce costly inventories and Improve efficiency.</a:t>
            </a:r>
          </a:p>
          <a:p>
            <a:pPr fontAlgn="base"/>
            <a:r>
              <a:rPr lang="en-IN" dirty="0" smtClean="0"/>
              <a:t>An important foundation to the SMED system is the distinction between changeover work that occurs while the machine is not running, called </a:t>
            </a:r>
            <a:r>
              <a:rPr lang="en-IN" b="1" dirty="0" smtClean="0"/>
              <a:t>Internal Setup</a:t>
            </a:r>
            <a:r>
              <a:rPr lang="en-IN" dirty="0" smtClean="0"/>
              <a:t>, and preparatory work that occurs while the machine is running, called </a:t>
            </a:r>
            <a:r>
              <a:rPr lang="en-IN" b="1" dirty="0" smtClean="0"/>
              <a:t>External Setup</a:t>
            </a:r>
            <a:r>
              <a:rPr lang="en-IN" dirty="0" smtClean="0"/>
              <a:t>. At the point in time when SMED was developed, almost all changeover work was performed while the machine (press) was down</a:t>
            </a:r>
            <a:r>
              <a:rPr lang="en-IN" dirty="0" smtClean="0"/>
              <a:t>.</a:t>
            </a:r>
            <a:endParaRPr lang="en-IN" dirty="0" smtClean="0"/>
          </a:p>
        </p:txBody>
      </p:sp>
      <p:sp>
        <p:nvSpPr>
          <p:cNvPr id="5" name="Slide Number Placeholder 4"/>
          <p:cNvSpPr>
            <a:spLocks noGrp="1"/>
          </p:cNvSpPr>
          <p:nvPr>
            <p:ph type="sldNum" sz="quarter" idx="15"/>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rmAutofit fontScale="90000"/>
          </a:bodyPr>
          <a:lstStyle/>
          <a:p>
            <a:r>
              <a:rPr lang="en-IN" sz="3300" b="1" u="sng" dirty="0">
                <a:solidFill>
                  <a:schemeClr val="accent2">
                    <a:lumMod val="75000"/>
                  </a:schemeClr>
                </a:solidFill>
              </a:rPr>
              <a:t>The SMED philosophy breaks down into four stages:</a:t>
            </a:r>
            <a:r>
              <a:rPr lang="en-IN" dirty="0"/>
              <a:t/>
            </a:r>
            <a:br>
              <a:rPr lang="en-IN" dirty="0"/>
            </a:br>
            <a:endParaRPr lang="en-US" dirty="0"/>
          </a:p>
        </p:txBody>
      </p:sp>
      <p:sp>
        <p:nvSpPr>
          <p:cNvPr id="3" name="Content Placeholder 2"/>
          <p:cNvSpPr>
            <a:spLocks noGrp="1"/>
          </p:cNvSpPr>
          <p:nvPr>
            <p:ph sz="quarter" idx="1"/>
          </p:nvPr>
        </p:nvSpPr>
        <p:spPr>
          <a:xfrm>
            <a:off x="457200" y="1524000"/>
            <a:ext cx="7467600" cy="4873752"/>
          </a:xfrm>
        </p:spPr>
        <p:txBody>
          <a:bodyPr>
            <a:normAutofit/>
          </a:bodyPr>
          <a:lstStyle/>
          <a:p>
            <a:pPr fontAlgn="base"/>
            <a:r>
              <a:rPr lang="en-IN" dirty="0" smtClean="0"/>
              <a:t>In </a:t>
            </a:r>
            <a:r>
              <a:rPr lang="en-IN" dirty="0"/>
              <a:t>the </a:t>
            </a:r>
            <a:r>
              <a:rPr lang="en-IN" b="1" dirty="0"/>
              <a:t>preliminary stage</a:t>
            </a:r>
            <a:r>
              <a:rPr lang="en-IN" dirty="0"/>
              <a:t>, all setup work is combined. There is no distinction between internal and external work.</a:t>
            </a:r>
          </a:p>
          <a:p>
            <a:pPr fontAlgn="base"/>
            <a:r>
              <a:rPr lang="en-IN" dirty="0"/>
              <a:t>In the </a:t>
            </a:r>
            <a:r>
              <a:rPr lang="en-IN" b="1" dirty="0"/>
              <a:t>second stage</a:t>
            </a:r>
            <a:r>
              <a:rPr lang="en-IN" dirty="0"/>
              <a:t>, external setup and internal setup are identified and separated.</a:t>
            </a:r>
          </a:p>
          <a:p>
            <a:pPr fontAlgn="base"/>
            <a:r>
              <a:rPr lang="en-IN" dirty="0"/>
              <a:t>In the </a:t>
            </a:r>
            <a:r>
              <a:rPr lang="en-IN" b="1" dirty="0"/>
              <a:t>third stage</a:t>
            </a:r>
            <a:r>
              <a:rPr lang="en-IN" dirty="0"/>
              <a:t>, work that was previously included in the internal setup is transferred to external setup.</a:t>
            </a:r>
          </a:p>
          <a:p>
            <a:pPr fontAlgn="base"/>
            <a:r>
              <a:rPr lang="en-IN" dirty="0"/>
              <a:t>The </a:t>
            </a:r>
            <a:r>
              <a:rPr lang="en-IN" b="1" dirty="0"/>
              <a:t>fourth stage</a:t>
            </a:r>
            <a:r>
              <a:rPr lang="en-IN" dirty="0"/>
              <a:t> requires relentless and continuous improvement of all work elements within the internal and external setup (</a:t>
            </a:r>
            <a:r>
              <a:rPr lang="en-IN" dirty="0">
                <a:hlinkClick r:id="rId2"/>
              </a:rPr>
              <a:t>Kaizen</a:t>
            </a:r>
            <a:r>
              <a:rPr lang="en-IN" dirty="0"/>
              <a:t>).</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3968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447800"/>
            <a:ext cx="7467600" cy="3048000"/>
          </a:xfrm>
        </p:spPr>
        <p:txBody>
          <a:bodyPr/>
          <a:lstStyle/>
          <a:p>
            <a:r>
              <a:rPr lang="en-US" dirty="0">
                <a:cs typeface="Times New Roman" pitchFamily="18" charset="0"/>
              </a:rPr>
              <a:t>Level load the </a:t>
            </a:r>
            <a:r>
              <a:rPr lang="en-US" dirty="0" smtClean="0">
                <a:cs typeface="Times New Roman" pitchFamily="18" charset="0"/>
              </a:rPr>
              <a:t>changeover</a:t>
            </a:r>
          </a:p>
          <a:p>
            <a:r>
              <a:rPr lang="en-US" dirty="0" smtClean="0">
                <a:cs typeface="Times New Roman" pitchFamily="18" charset="0"/>
              </a:rPr>
              <a:t>Balance </a:t>
            </a:r>
            <a:r>
              <a:rPr lang="en-US" dirty="0">
                <a:cs typeface="Times New Roman" pitchFamily="18" charset="0"/>
              </a:rPr>
              <a:t>the tasks</a:t>
            </a:r>
          </a:p>
          <a:p>
            <a:endParaRPr lang="en-US" dirty="0"/>
          </a:p>
        </p:txBody>
      </p:sp>
      <p:sp>
        <p:nvSpPr>
          <p:cNvPr id="5" name="TextBox 4"/>
          <p:cNvSpPr txBox="1"/>
          <p:nvPr/>
        </p:nvSpPr>
        <p:spPr>
          <a:xfrm>
            <a:off x="381000" y="279737"/>
            <a:ext cx="9165324" cy="1015663"/>
          </a:xfrm>
          <a:prstGeom prst="rect">
            <a:avLst/>
          </a:prstGeom>
          <a:noFill/>
        </p:spPr>
        <p:txBody>
          <a:bodyPr wrap="square" rtlCol="0">
            <a:spAutoFit/>
          </a:bodyPr>
          <a:lstStyle/>
          <a:p>
            <a:r>
              <a:rPr lang="en-US" sz="3000" b="1" u="sng" dirty="0">
                <a:solidFill>
                  <a:schemeClr val="accent2">
                    <a:lumMod val="75000"/>
                  </a:schemeClr>
                </a:solidFill>
                <a:latin typeface="+mj-lt"/>
              </a:rPr>
              <a:t>Teamwork - Parallel Operations </a:t>
            </a:r>
            <a:r>
              <a:rPr lang="en-US" sz="3000" b="1" u="sng" dirty="0" smtClean="0">
                <a:solidFill>
                  <a:schemeClr val="accent2">
                    <a:lumMod val="75000"/>
                  </a:schemeClr>
                </a:solidFill>
                <a:latin typeface="+mj-lt"/>
              </a:rPr>
              <a:t> Using </a:t>
            </a:r>
            <a:r>
              <a:rPr lang="en-US" sz="3000" b="1" u="sng" dirty="0">
                <a:solidFill>
                  <a:schemeClr val="accent2">
                    <a:lumMod val="75000"/>
                  </a:schemeClr>
                </a:solidFill>
                <a:latin typeface="+mj-lt"/>
              </a:rPr>
              <a:t>Multiple Operators</a:t>
            </a:r>
            <a:endParaRPr lang="en-US" sz="3000" u="sng" dirty="0">
              <a:solidFill>
                <a:schemeClr val="accent2">
                  <a:lumMod val="75000"/>
                </a:schemeClr>
              </a:solidFill>
              <a:latin typeface="+mj-lt"/>
            </a:endParaRPr>
          </a:p>
        </p:txBody>
      </p:sp>
      <p:pic>
        <p:nvPicPr>
          <p:cNvPr id="6" name="Picture 5" descr="With2op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02281"/>
            <a:ext cx="1841960" cy="38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racepreced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517" y="3276600"/>
            <a:ext cx="527108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75760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228600" y="1676400"/>
            <a:ext cx="8534400" cy="3970318"/>
          </a:xfrm>
          <a:prstGeom prst="rect">
            <a:avLst/>
          </a:prstGeom>
          <a:noFill/>
        </p:spPr>
        <p:txBody>
          <a:bodyPr wrap="square" rtlCol="0">
            <a:spAutoFit/>
          </a:bodyPr>
          <a:lstStyle/>
          <a:p>
            <a:pPr marL="457200" indent="-457200">
              <a:lnSpc>
                <a:spcPct val="150000"/>
              </a:lnSpc>
              <a:buClr>
                <a:schemeClr val="accent1">
                  <a:lumMod val="75000"/>
                </a:schemeClr>
              </a:buClr>
              <a:buFont typeface="+mj-lt"/>
              <a:buAutoNum type="arabicPeriod"/>
            </a:pPr>
            <a:r>
              <a:rPr lang="en-IN" sz="2400" dirty="0" smtClean="0"/>
              <a:t>OBSERVE  and RECORD</a:t>
            </a:r>
          </a:p>
          <a:p>
            <a:pPr marL="457200" indent="-457200">
              <a:lnSpc>
                <a:spcPct val="150000"/>
              </a:lnSpc>
              <a:buClr>
                <a:schemeClr val="accent1">
                  <a:lumMod val="75000"/>
                </a:schemeClr>
              </a:buClr>
              <a:buFont typeface="+mj-lt"/>
              <a:buAutoNum type="arabicPeriod"/>
            </a:pPr>
            <a:r>
              <a:rPr lang="en-IN" sz="2400" dirty="0" smtClean="0"/>
              <a:t>Separate INTERNAL and </a:t>
            </a:r>
            <a:r>
              <a:rPr lang="en-IN" sz="2400" dirty="0" smtClean="0"/>
              <a:t>EXTERNAL </a:t>
            </a:r>
            <a:r>
              <a:rPr lang="en-IN" sz="2400" dirty="0" smtClean="0"/>
              <a:t>activities</a:t>
            </a:r>
          </a:p>
          <a:p>
            <a:pPr marL="457200" indent="-457200">
              <a:lnSpc>
                <a:spcPct val="150000"/>
              </a:lnSpc>
              <a:buClr>
                <a:schemeClr val="accent1">
                  <a:lumMod val="75000"/>
                </a:schemeClr>
              </a:buClr>
              <a:buFont typeface="+mj-lt"/>
              <a:buAutoNum type="arabicPeriod"/>
            </a:pPr>
            <a:r>
              <a:rPr lang="en-IN" sz="2400" dirty="0" smtClean="0"/>
              <a:t>Convert </a:t>
            </a:r>
            <a:r>
              <a:rPr lang="en-IN" sz="2400" dirty="0" smtClean="0"/>
              <a:t>INTERNAL </a:t>
            </a:r>
            <a:r>
              <a:rPr lang="en-IN" sz="2400" dirty="0" smtClean="0"/>
              <a:t>activities </a:t>
            </a:r>
            <a:r>
              <a:rPr lang="en-IN" sz="2400" dirty="0" smtClean="0"/>
              <a:t>TO EXTERNAL </a:t>
            </a:r>
            <a:r>
              <a:rPr lang="en-IN" sz="2400" dirty="0" smtClean="0"/>
              <a:t>activities.</a:t>
            </a:r>
          </a:p>
          <a:p>
            <a:pPr marL="457200" indent="-457200">
              <a:lnSpc>
                <a:spcPct val="150000"/>
              </a:lnSpc>
              <a:buClr>
                <a:schemeClr val="accent1">
                  <a:lumMod val="75000"/>
                </a:schemeClr>
              </a:buClr>
              <a:buFont typeface="+mj-lt"/>
              <a:buAutoNum type="arabicPeriod"/>
            </a:pPr>
            <a:r>
              <a:rPr lang="en-IN" sz="2400" dirty="0" smtClean="0"/>
              <a:t>STREAMLING all the ACTIVITIES</a:t>
            </a:r>
          </a:p>
          <a:p>
            <a:pPr marL="457200" indent="-457200">
              <a:lnSpc>
                <a:spcPct val="150000"/>
              </a:lnSpc>
              <a:buClr>
                <a:schemeClr val="accent1">
                  <a:lumMod val="75000"/>
                </a:schemeClr>
              </a:buClr>
              <a:buFont typeface="+mj-lt"/>
              <a:buAutoNum type="arabicPeriod"/>
            </a:pPr>
            <a:r>
              <a:rPr lang="en-IN" sz="2400" dirty="0" smtClean="0"/>
              <a:t>DOCUMENTING the </a:t>
            </a:r>
            <a:r>
              <a:rPr lang="en-IN" sz="2400" dirty="0" smtClean="0"/>
              <a:t>INTERNAL </a:t>
            </a:r>
            <a:r>
              <a:rPr lang="en-IN" sz="2400" dirty="0" smtClean="0"/>
              <a:t>and </a:t>
            </a:r>
            <a:r>
              <a:rPr lang="en-IN" sz="2400" dirty="0" smtClean="0"/>
              <a:t>EXTERNAL ACTIVITIES </a:t>
            </a:r>
            <a:endParaRPr lang="en-IN" sz="2400" dirty="0"/>
          </a:p>
        </p:txBody>
      </p:sp>
      <p:sp>
        <p:nvSpPr>
          <p:cNvPr id="4" name="Title 1"/>
          <p:cNvSpPr txBox="1">
            <a:spLocks/>
          </p:cNvSpPr>
          <p:nvPr/>
        </p:nvSpPr>
        <p:spPr>
          <a:xfrm>
            <a:off x="304800" y="381000"/>
            <a:ext cx="83820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chemeClr val="accent2">
                    <a:lumMod val="75000"/>
                  </a:schemeClr>
                </a:solidFill>
              </a:rPr>
              <a:t>Steps Involved In Single Minute Exchange Of Die (SMED)</a:t>
            </a:r>
            <a:endParaRPr lang="en-US" b="1" u="sng" dirty="0">
              <a:solidFill>
                <a:schemeClr val="accent2">
                  <a:lumMod val="75000"/>
                </a:schemeClr>
              </a:solidFill>
            </a:endParaRPr>
          </a:p>
        </p:txBody>
      </p:sp>
    </p:spTree>
    <p:extLst>
      <p:ext uri="{BB962C8B-B14F-4D97-AF65-F5344CB8AC3E}">
        <p14:creationId xmlns:p14="http://schemas.microsoft.com/office/powerpoint/2010/main" val="892153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p:cNvSpPr txBox="1"/>
          <p:nvPr/>
        </p:nvSpPr>
        <p:spPr>
          <a:xfrm>
            <a:off x="304800" y="1847195"/>
            <a:ext cx="8763000" cy="4401205"/>
          </a:xfrm>
          <a:prstGeom prst="rect">
            <a:avLst/>
          </a:prstGeom>
          <a:noFill/>
        </p:spPr>
        <p:txBody>
          <a:bodyPr wrap="square" rtlCol="0">
            <a:spAutoFit/>
          </a:bodyPr>
          <a:lstStyle/>
          <a:p>
            <a:pPr marL="457200" indent="-457200">
              <a:buClr>
                <a:schemeClr val="accent1">
                  <a:lumMod val="75000"/>
                </a:schemeClr>
              </a:buClr>
              <a:buFont typeface="+mj-lt"/>
              <a:buAutoNum type="arabicPeriod"/>
            </a:pPr>
            <a:r>
              <a:rPr lang="en-IN" sz="2400" dirty="0" smtClean="0"/>
              <a:t>In </a:t>
            </a:r>
            <a:r>
              <a:rPr lang="en-IN" sz="2400" dirty="0" smtClean="0"/>
              <a:t>this initial stage of the quick changeover process, the whole setup is observed and recorded to identify the internal and external elements of the </a:t>
            </a:r>
            <a:r>
              <a:rPr lang="en-IN" sz="2400" dirty="0" smtClean="0"/>
              <a:t>system.</a:t>
            </a:r>
          </a:p>
          <a:p>
            <a:pPr marL="457200" indent="-457200">
              <a:buClr>
                <a:schemeClr val="accent1">
                  <a:lumMod val="75000"/>
                </a:schemeClr>
              </a:buClr>
              <a:buFont typeface="+mj-lt"/>
              <a:buAutoNum type="arabicPeriod"/>
            </a:pPr>
            <a:r>
              <a:rPr lang="en-IN" sz="2400" dirty="0" smtClean="0"/>
              <a:t>To </a:t>
            </a:r>
            <a:r>
              <a:rPr lang="en-IN" sz="2400" dirty="0" smtClean="0"/>
              <a:t>record the waste/lost </a:t>
            </a:r>
            <a:r>
              <a:rPr lang="en-IN" sz="2400" dirty="0" smtClean="0"/>
              <a:t>time</a:t>
            </a:r>
          </a:p>
          <a:p>
            <a:pPr marL="457200" indent="-457200">
              <a:buClr>
                <a:schemeClr val="accent1">
                  <a:lumMod val="75000"/>
                </a:schemeClr>
              </a:buClr>
              <a:buFont typeface="+mj-lt"/>
              <a:buAutoNum type="arabicPeriod"/>
            </a:pPr>
            <a:r>
              <a:rPr lang="en-IN" sz="2400" dirty="0" smtClean="0"/>
              <a:t>To </a:t>
            </a:r>
            <a:r>
              <a:rPr lang="en-IN" sz="2400" dirty="0" smtClean="0"/>
              <a:t>identify different countermeasures to improve the </a:t>
            </a:r>
            <a:r>
              <a:rPr lang="en-IN" sz="2400" dirty="0" smtClean="0"/>
              <a:t>process.</a:t>
            </a:r>
          </a:p>
          <a:p>
            <a:pPr marL="457200" indent="-457200">
              <a:buClr>
                <a:schemeClr val="accent1">
                  <a:lumMod val="75000"/>
                </a:schemeClr>
              </a:buClr>
              <a:buFont typeface="+mj-lt"/>
              <a:buAutoNum type="arabicPeriod"/>
            </a:pPr>
            <a:r>
              <a:rPr lang="en-IN" sz="2400" dirty="0" smtClean="0"/>
              <a:t>To </a:t>
            </a:r>
            <a:r>
              <a:rPr lang="en-IN" sz="2400" dirty="0" smtClean="0"/>
              <a:t>compare the standard process with an improved process to check the </a:t>
            </a:r>
            <a:r>
              <a:rPr lang="en-IN" sz="2400" dirty="0" smtClean="0"/>
              <a:t>effectiveness.</a:t>
            </a:r>
          </a:p>
          <a:p>
            <a:pPr marL="457200" indent="-457200">
              <a:buClr>
                <a:schemeClr val="accent1">
                  <a:lumMod val="75000"/>
                </a:schemeClr>
              </a:buClr>
              <a:buFont typeface="+mj-lt"/>
              <a:buAutoNum type="arabicPeriod"/>
            </a:pPr>
            <a:r>
              <a:rPr lang="en-IN" sz="2400" dirty="0" smtClean="0"/>
              <a:t>This </a:t>
            </a:r>
            <a:r>
              <a:rPr lang="en-IN" sz="2400" dirty="0" smtClean="0"/>
              <a:t>step does not work on reducing the people or eliminating jobs.</a:t>
            </a:r>
          </a:p>
          <a:p>
            <a:pPr marL="285750" indent="-285750">
              <a:buFont typeface="Arial" panose="020B0604020202020204" pitchFamily="34" charset="0"/>
              <a:buChar char="•"/>
            </a:pPr>
            <a:endParaRPr lang="en-IN" sz="2000" dirty="0" smtClean="0"/>
          </a:p>
          <a:p>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2400"/>
            <a:ext cx="1762429" cy="1600200"/>
          </a:xfrm>
          <a:prstGeom prst="rect">
            <a:avLst/>
          </a:prstGeom>
        </p:spPr>
      </p:pic>
      <p:sp>
        <p:nvSpPr>
          <p:cNvPr id="5" name="Title 1"/>
          <p:cNvSpPr txBox="1">
            <a:spLocks/>
          </p:cNvSpPr>
          <p:nvPr/>
        </p:nvSpPr>
        <p:spPr>
          <a:xfrm>
            <a:off x="2438400" y="381000"/>
            <a:ext cx="45720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Observe And Record</a:t>
            </a:r>
            <a:endParaRPr lang="en-US" u="sng" dirty="0">
              <a:solidFill>
                <a:srgbClr val="0070C0"/>
              </a:solidFill>
            </a:endParaRPr>
          </a:p>
        </p:txBody>
      </p:sp>
    </p:spTree>
    <p:extLst>
      <p:ext uri="{BB962C8B-B14F-4D97-AF65-F5344CB8AC3E}">
        <p14:creationId xmlns:p14="http://schemas.microsoft.com/office/powerpoint/2010/main" val="500186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68361"/>
          </a:xfrm>
        </p:spPr>
        <p:txBody>
          <a:bodyPr/>
          <a:lstStyle/>
          <a:p>
            <a:r>
              <a:rPr lang="en-US" b="1" u="sng" dirty="0" smtClean="0">
                <a:solidFill>
                  <a:srgbClr val="0070C0"/>
                </a:solidFill>
              </a:rPr>
              <a:t>Outline</a:t>
            </a:r>
            <a:endParaRPr lang="en-IN" b="1" u="sng" dirty="0">
              <a:solidFill>
                <a:srgbClr val="0070C0"/>
              </a:solidFill>
            </a:endParaRPr>
          </a:p>
        </p:txBody>
      </p:sp>
      <p:sp>
        <p:nvSpPr>
          <p:cNvPr id="3" name="Content Placeholder 2"/>
          <p:cNvSpPr>
            <a:spLocks noGrp="1"/>
          </p:cNvSpPr>
          <p:nvPr>
            <p:ph sz="quarter" idx="1"/>
          </p:nvPr>
        </p:nvSpPr>
        <p:spPr>
          <a:xfrm>
            <a:off x="228600" y="1295400"/>
            <a:ext cx="8686800" cy="5178552"/>
          </a:xfrm>
        </p:spPr>
        <p:txBody>
          <a:bodyPr>
            <a:normAutofit/>
          </a:bodyPr>
          <a:lstStyle/>
          <a:p>
            <a:r>
              <a:rPr lang="en-US" sz="2000" dirty="0" smtClean="0"/>
              <a:t>  </a:t>
            </a:r>
            <a:r>
              <a:rPr lang="en-US" sz="2000"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  Ways in which quick changeover helps</a:t>
            </a:r>
          </a:p>
          <a:p>
            <a:pPr marL="457200" indent="-457200">
              <a:buNone/>
            </a:pPr>
            <a:r>
              <a:rPr lang="en-US" sz="2000" dirty="0" smtClean="0">
                <a:latin typeface="Times New Roman" pitchFamily="18" charset="0"/>
                <a:cs typeface="Times New Roman" pitchFamily="18" charset="0"/>
              </a:rPr>
              <a:t>    1. Increased availability of equipment</a:t>
            </a:r>
          </a:p>
          <a:p>
            <a:pPr marL="457200" indent="-457200">
              <a:buNone/>
            </a:pPr>
            <a:r>
              <a:rPr lang="en-US" sz="2000" dirty="0" smtClean="0">
                <a:latin typeface="Times New Roman" pitchFamily="18" charset="0"/>
                <a:cs typeface="Times New Roman" pitchFamily="18" charset="0"/>
              </a:rPr>
              <a:t>    2. Better response to customer demand (schedule changes)</a:t>
            </a:r>
          </a:p>
          <a:p>
            <a:pPr marL="457200" indent="-457200">
              <a:buNone/>
            </a:pPr>
            <a:r>
              <a:rPr lang="en-US" sz="2000" dirty="0" smtClean="0">
                <a:latin typeface="Times New Roman" pitchFamily="18" charset="0"/>
                <a:cs typeface="Times New Roman" pitchFamily="18" charset="0"/>
              </a:rPr>
              <a:t>    3. Ability to reduce lots or batch sizes</a:t>
            </a:r>
          </a:p>
          <a:p>
            <a:pPr marL="457200" indent="-457200"/>
            <a:r>
              <a:rPr lang="en-US" sz="2000" dirty="0" smtClean="0">
                <a:latin typeface="Times New Roman" pitchFamily="18" charset="0"/>
                <a:cs typeface="Times New Roman" pitchFamily="18" charset="0"/>
              </a:rPr>
              <a:t>Single Minute Exchange of Die (SMED)</a:t>
            </a:r>
          </a:p>
          <a:p>
            <a:pPr marL="457200" indent="-457200"/>
            <a:r>
              <a:rPr lang="en-US" sz="2000" dirty="0" smtClean="0">
                <a:latin typeface="Times New Roman" pitchFamily="18" charset="0"/>
                <a:cs typeface="Times New Roman" pitchFamily="18" charset="0"/>
              </a:rPr>
              <a:t>Implementing Quick Changeovers</a:t>
            </a:r>
          </a:p>
          <a:p>
            <a:pPr marL="457200" indent="-457200">
              <a:buNone/>
            </a:pPr>
            <a:r>
              <a:rPr lang="en-US" sz="2000" dirty="0" smtClean="0">
                <a:latin typeface="Times New Roman" pitchFamily="18" charset="0"/>
                <a:cs typeface="Times New Roman" pitchFamily="18" charset="0"/>
              </a:rPr>
              <a:t>    1. The Current state</a:t>
            </a:r>
          </a:p>
          <a:p>
            <a:pPr marL="457200" indent="-457200">
              <a:buNone/>
            </a:pPr>
            <a:r>
              <a:rPr lang="en-US" sz="2000" dirty="0" smtClean="0">
                <a:latin typeface="Times New Roman" pitchFamily="18" charset="0"/>
                <a:cs typeface="Times New Roman" pitchFamily="18" charset="0"/>
              </a:rPr>
              <a:t>    2. Selecting an Area to start</a:t>
            </a:r>
          </a:p>
          <a:p>
            <a:pPr marL="457200" indent="-457200">
              <a:buNone/>
            </a:pPr>
            <a:r>
              <a:rPr lang="en-US" sz="2000" dirty="0" smtClean="0">
                <a:latin typeface="Times New Roman" pitchFamily="18" charset="0"/>
                <a:cs typeface="Times New Roman" pitchFamily="18" charset="0"/>
              </a:rPr>
              <a:t>    3. Documentation Tools</a:t>
            </a:r>
          </a:p>
          <a:p>
            <a:pPr marL="457200" indent="-457200">
              <a:buNone/>
            </a:pPr>
            <a:r>
              <a:rPr lang="en-US" sz="2000" dirty="0" smtClean="0">
                <a:latin typeface="Times New Roman" pitchFamily="18" charset="0"/>
                <a:cs typeface="Times New Roman" pitchFamily="18" charset="0"/>
              </a:rPr>
              <a:t>    4. Separating Internal and External Elements</a:t>
            </a:r>
          </a:p>
          <a:p>
            <a:pPr marL="457200" indent="-457200">
              <a:buNone/>
            </a:pPr>
            <a:r>
              <a:rPr lang="en-US" sz="2000" dirty="0" smtClean="0">
                <a:latin typeface="Times New Roman" pitchFamily="18" charset="0"/>
                <a:cs typeface="Times New Roman" pitchFamily="18" charset="0"/>
              </a:rPr>
              <a:t>    5. Shifting Internal Elements to External</a:t>
            </a:r>
          </a:p>
          <a:p>
            <a:pPr marL="457200" indent="-457200"/>
            <a:endParaRPr lang="en-US" sz="2000" dirty="0" smtClean="0"/>
          </a:p>
          <a:p>
            <a:pPr marL="457200" indent="-457200">
              <a:buNone/>
            </a:pPr>
            <a:endParaRPr lang="en-US" dirty="0" smtClean="0"/>
          </a:p>
          <a:p>
            <a:pPr marL="457200" indent="-457200">
              <a:buFont typeface="Courier New" pitchFamily="49" charset="0"/>
              <a:buChar char="o"/>
            </a:pPr>
            <a:endParaRPr lang="en-US" dirty="0" smtClean="0"/>
          </a:p>
          <a:p>
            <a:pPr marL="457200" indent="-457200">
              <a:buNone/>
            </a:pPr>
            <a:endParaRPr lang="en-IN" dirty="0" smtClean="0"/>
          </a:p>
          <a:p>
            <a:endParaRPr lang="en-US" dirty="0" smtClean="0"/>
          </a:p>
          <a:p>
            <a:endParaRPr lang="en-US" dirty="0" smtClean="0"/>
          </a:p>
          <a:p>
            <a:pPr marL="457200" indent="-457200">
              <a:buNone/>
            </a:pPr>
            <a:endParaRPr lang="en-IN"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extBox 2"/>
          <p:cNvSpPr txBox="1"/>
          <p:nvPr/>
        </p:nvSpPr>
        <p:spPr>
          <a:xfrm>
            <a:off x="228600" y="1524000"/>
            <a:ext cx="8458200" cy="4939814"/>
          </a:xfrm>
          <a:prstGeom prst="rect">
            <a:avLst/>
          </a:prstGeom>
          <a:noFill/>
        </p:spPr>
        <p:txBody>
          <a:bodyPr wrap="square" rtlCol="0">
            <a:spAutoFit/>
          </a:bodyPr>
          <a:lstStyle/>
          <a:p>
            <a:r>
              <a:rPr lang="en-IN" sz="1850" b="1" u="sng" dirty="0" smtClean="0"/>
              <a:t>INTERNAL </a:t>
            </a:r>
            <a:r>
              <a:rPr lang="en-IN" sz="1850" b="1" u="sng" dirty="0" smtClean="0"/>
              <a:t>ACTIVITIES</a:t>
            </a:r>
            <a:r>
              <a:rPr lang="en-IN" sz="1850" b="1" dirty="0" smtClean="0"/>
              <a:t>: </a:t>
            </a:r>
            <a:r>
              <a:rPr lang="en-IN" sz="1850" dirty="0" smtClean="0"/>
              <a:t>These are the operations that can be performed only when the machine is stopped. This activity requires the system to stop to change the tools or parts before proceeding with the operation. </a:t>
            </a:r>
          </a:p>
          <a:p>
            <a:r>
              <a:rPr lang="en-IN" sz="1850" dirty="0" smtClean="0"/>
              <a:t>Example: Removing the tool can be done only when the machine is stopped; Removing the tire from a Formula 1 car is possible only when the car comes to a stop.</a:t>
            </a:r>
          </a:p>
          <a:p>
            <a:endParaRPr lang="en-IN" sz="1850" dirty="0"/>
          </a:p>
          <a:p>
            <a:r>
              <a:rPr lang="en-IN" sz="1850" b="1" u="sng" dirty="0" smtClean="0"/>
              <a:t>EXTERNAL ACTIVITIES</a:t>
            </a:r>
            <a:r>
              <a:rPr lang="en-IN" sz="1850" b="1" dirty="0" smtClean="0"/>
              <a:t>: </a:t>
            </a:r>
            <a:r>
              <a:rPr lang="en-IN" sz="1850" dirty="0" smtClean="0"/>
              <a:t>These type of operations can be performed while the machine is running. This means we can save time by performing this activity without affecting the on-going operation.</a:t>
            </a:r>
          </a:p>
          <a:p>
            <a:r>
              <a:rPr lang="en-IN" sz="1850" dirty="0" smtClean="0"/>
              <a:t>Example: Making preps for the initial setup of the changeover and arranging the necessary parts and tools required for the changeover.</a:t>
            </a:r>
          </a:p>
          <a:p>
            <a:endParaRPr lang="en-IN" sz="1850" b="1" dirty="0"/>
          </a:p>
          <a:p>
            <a:r>
              <a:rPr lang="en-IN" sz="1850" b="1" dirty="0" smtClean="0"/>
              <a:t>Both INTERNAL ACTIVITIES </a:t>
            </a:r>
            <a:r>
              <a:rPr lang="en-IN" sz="1850" b="1" dirty="0" smtClean="0"/>
              <a:t>and </a:t>
            </a:r>
            <a:r>
              <a:rPr lang="en-IN" sz="1850" b="1" dirty="0" smtClean="0"/>
              <a:t>EXTERNAL ACTIVITIES need to be identified and separated before proceeding with the changeover to simplify the process. </a:t>
            </a:r>
          </a:p>
          <a:p>
            <a:endParaRPr lang="en-IN" sz="1900" b="1" dirty="0"/>
          </a:p>
        </p:txBody>
      </p:sp>
      <p:sp>
        <p:nvSpPr>
          <p:cNvPr id="4" name="Title 1"/>
          <p:cNvSpPr txBox="1">
            <a:spLocks/>
          </p:cNvSpPr>
          <p:nvPr/>
        </p:nvSpPr>
        <p:spPr>
          <a:xfrm>
            <a:off x="457200" y="228600"/>
            <a:ext cx="77724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Separate Internal And External Activities </a:t>
            </a:r>
            <a:endParaRPr lang="en-US" u="sng" dirty="0">
              <a:solidFill>
                <a:srgbClr val="0070C0"/>
              </a:solidFill>
            </a:endParaRPr>
          </a:p>
        </p:txBody>
      </p:sp>
    </p:spTree>
    <p:extLst>
      <p:ext uri="{BB962C8B-B14F-4D97-AF65-F5344CB8AC3E}">
        <p14:creationId xmlns:p14="http://schemas.microsoft.com/office/powerpoint/2010/main" val="1015969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7" name="Down Arrow 6"/>
          <p:cNvSpPr/>
          <p:nvPr/>
        </p:nvSpPr>
        <p:spPr>
          <a:xfrm>
            <a:off x="4190619" y="374599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752600" y="5029200"/>
            <a:ext cx="5562599" cy="646331"/>
          </a:xfrm>
          <a:prstGeom prst="rect">
            <a:avLst/>
          </a:prstGeom>
          <a:noFill/>
        </p:spPr>
        <p:txBody>
          <a:bodyPr wrap="square" rtlCol="0">
            <a:spAutoFit/>
          </a:bodyPr>
          <a:lstStyle/>
          <a:p>
            <a:pPr algn="ctr"/>
            <a:r>
              <a:rPr lang="en-IN" b="1" dirty="0" smtClean="0"/>
              <a:t>Separating </a:t>
            </a:r>
            <a:r>
              <a:rPr lang="en-IN" b="1" dirty="0" smtClean="0"/>
              <a:t>INTERNAL </a:t>
            </a:r>
            <a:r>
              <a:rPr lang="en-IN" b="1" dirty="0" smtClean="0"/>
              <a:t>and </a:t>
            </a:r>
            <a:r>
              <a:rPr lang="en-IN" b="1" dirty="0" smtClean="0"/>
              <a:t>EXTERNAL </a:t>
            </a:r>
            <a:r>
              <a:rPr lang="en-IN" b="1" dirty="0"/>
              <a:t>P</a:t>
            </a:r>
            <a:r>
              <a:rPr lang="en-IN" b="1" dirty="0" smtClean="0"/>
              <a:t>rocesses</a:t>
            </a:r>
            <a:endParaRPr lang="en-IN" b="1" dirty="0"/>
          </a:p>
        </p:txBody>
      </p:sp>
      <p:pic>
        <p:nvPicPr>
          <p:cNvPr id="10" name="Picture 9"/>
          <p:cNvPicPr>
            <a:picLocks noChangeAspect="1"/>
          </p:cNvPicPr>
          <p:nvPr/>
        </p:nvPicPr>
        <p:blipFill>
          <a:blip r:embed="rId2"/>
          <a:stretch>
            <a:fillRect/>
          </a:stretch>
        </p:blipFill>
        <p:spPr>
          <a:xfrm>
            <a:off x="381000" y="533400"/>
            <a:ext cx="8103870" cy="2743200"/>
          </a:xfrm>
          <a:prstGeom prst="rect">
            <a:avLst/>
          </a:prstGeom>
        </p:spPr>
      </p:pic>
    </p:spTree>
    <p:extLst>
      <p:ext uri="{BB962C8B-B14F-4D97-AF65-F5344CB8AC3E}">
        <p14:creationId xmlns:p14="http://schemas.microsoft.com/office/powerpoint/2010/main" val="3698477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pic>
        <p:nvPicPr>
          <p:cNvPr id="2052" name="Picture 4" descr="http://ecx.images-amazon.com/images/I/51Cpb2eioW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2" y="3590924"/>
            <a:ext cx="4572000" cy="2657476"/>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5105400" y="161982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555475" y="4036874"/>
            <a:ext cx="2086151" cy="1754326"/>
          </a:xfrm>
          <a:prstGeom prst="rect">
            <a:avLst/>
          </a:prstGeom>
          <a:noFill/>
        </p:spPr>
        <p:txBody>
          <a:bodyPr wrap="square" rtlCol="0">
            <a:spAutoFit/>
          </a:bodyPr>
          <a:lstStyle/>
          <a:p>
            <a:r>
              <a:rPr lang="en-IN" b="1" dirty="0" smtClean="0"/>
              <a:t>INTIAL PREPARATION BEFORE CHANGOVER – EXTERNAL PROCESS</a:t>
            </a:r>
            <a:endParaRPr lang="en-IN" b="1" dirty="0"/>
          </a:p>
        </p:txBody>
      </p:sp>
      <p:pic>
        <p:nvPicPr>
          <p:cNvPr id="2054" name="Picture 6" descr="qctp_lathe_view_back.jpg (800×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35489"/>
            <a:ext cx="4038600" cy="2788711"/>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5105400" y="45445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545239" y="1600200"/>
            <a:ext cx="2185416" cy="646331"/>
          </a:xfrm>
          <a:prstGeom prst="rect">
            <a:avLst/>
          </a:prstGeom>
          <a:noFill/>
        </p:spPr>
        <p:txBody>
          <a:bodyPr wrap="square" rtlCol="0">
            <a:spAutoFit/>
          </a:bodyPr>
          <a:lstStyle/>
          <a:p>
            <a:r>
              <a:rPr lang="en-IN" b="1" dirty="0" smtClean="0"/>
              <a:t>INTERNAL PROCESSES</a:t>
            </a:r>
            <a:endParaRPr lang="en-IN" b="1" dirty="0"/>
          </a:p>
        </p:txBody>
      </p:sp>
    </p:spTree>
    <p:extLst>
      <p:ext uri="{BB962C8B-B14F-4D97-AF65-F5344CB8AC3E}">
        <p14:creationId xmlns:p14="http://schemas.microsoft.com/office/powerpoint/2010/main" val="1257595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3" name="Picture 2" descr="http://graphics8.nytimes.com/images/2011/04/08/sports/8formulaone-redbull/8formulaone-redbull-blog4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15" y="3733800"/>
            <a:ext cx="4572000"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448141" y="48868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541008" y="4886896"/>
            <a:ext cx="1728216" cy="646331"/>
          </a:xfrm>
          <a:prstGeom prst="rect">
            <a:avLst/>
          </a:prstGeom>
          <a:noFill/>
        </p:spPr>
        <p:txBody>
          <a:bodyPr wrap="square" rtlCol="0">
            <a:spAutoFit/>
          </a:bodyPr>
          <a:lstStyle/>
          <a:p>
            <a:r>
              <a:rPr lang="en-IN" b="1" dirty="0" smtClean="0"/>
              <a:t>EXTERNAL PROCESS</a:t>
            </a:r>
            <a:endParaRPr lang="en-IN" b="1" dirty="0"/>
          </a:p>
        </p:txBody>
      </p:sp>
      <p:pic>
        <p:nvPicPr>
          <p:cNvPr id="6" name="Picture 2" descr="image2.img.640.medium.jpg (640×4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68" y="304800"/>
            <a:ext cx="4458347" cy="2960621"/>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181600" y="178511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426549" y="1600200"/>
            <a:ext cx="1702467" cy="646331"/>
          </a:xfrm>
          <a:prstGeom prst="rect">
            <a:avLst/>
          </a:prstGeom>
          <a:noFill/>
        </p:spPr>
        <p:txBody>
          <a:bodyPr wrap="square" rtlCol="0">
            <a:spAutoFit/>
          </a:bodyPr>
          <a:lstStyle/>
          <a:p>
            <a:r>
              <a:rPr lang="en-IN" b="1" dirty="0" smtClean="0"/>
              <a:t>INTERNAL PROCESS</a:t>
            </a:r>
            <a:endParaRPr lang="en-IN" b="1" dirty="0"/>
          </a:p>
        </p:txBody>
      </p:sp>
    </p:spTree>
    <p:extLst>
      <p:ext uri="{BB962C8B-B14F-4D97-AF65-F5344CB8AC3E}">
        <p14:creationId xmlns:p14="http://schemas.microsoft.com/office/powerpoint/2010/main" val="751736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TextBox 2"/>
          <p:cNvSpPr txBox="1"/>
          <p:nvPr/>
        </p:nvSpPr>
        <p:spPr>
          <a:xfrm>
            <a:off x="228600" y="1371600"/>
            <a:ext cx="8382000" cy="6740307"/>
          </a:xfrm>
          <a:prstGeom prst="rect">
            <a:avLst/>
          </a:prstGeom>
          <a:noFill/>
        </p:spPr>
        <p:txBody>
          <a:bodyPr wrap="square" rtlCol="0">
            <a:spAutoFit/>
          </a:bodyPr>
          <a:lstStyle/>
          <a:p>
            <a:r>
              <a:rPr lang="en-IN" dirty="0" smtClean="0"/>
              <a:t>Converting </a:t>
            </a:r>
            <a:r>
              <a:rPr lang="en-IN" dirty="0" smtClean="0"/>
              <a:t>the internal activities into external activities helps reduce the labour and time involved in the changeover.</a:t>
            </a:r>
          </a:p>
          <a:p>
            <a:endParaRPr lang="en-IN" dirty="0"/>
          </a:p>
          <a:p>
            <a:r>
              <a:rPr lang="en-IN" dirty="0" smtClean="0"/>
              <a:t>How to convert internal activities into external activities: Here we are using the “5S” of lean…..</a:t>
            </a:r>
          </a:p>
          <a:p>
            <a:pPr marL="742950" lvl="1" indent="-285750">
              <a:buClr>
                <a:schemeClr val="accent1">
                  <a:lumMod val="75000"/>
                </a:schemeClr>
              </a:buClr>
              <a:buFont typeface="Arial" panose="020B0604020202020204" pitchFamily="34" charset="0"/>
              <a:buChar char="•"/>
            </a:pPr>
            <a:r>
              <a:rPr lang="en-IN" dirty="0" smtClean="0"/>
              <a:t>Eliminating search-and-find work </a:t>
            </a:r>
            <a:r>
              <a:rPr lang="en-IN" dirty="0" smtClean="0"/>
              <a:t>(i.e.) </a:t>
            </a:r>
            <a:r>
              <a:rPr lang="en-IN" dirty="0" smtClean="0"/>
              <a:t>organizing things for easy </a:t>
            </a:r>
            <a:r>
              <a:rPr lang="en-IN" dirty="0" smtClean="0"/>
              <a:t>accessibility.</a:t>
            </a:r>
          </a:p>
          <a:p>
            <a:pPr marL="742950" lvl="1" indent="-285750">
              <a:buClr>
                <a:schemeClr val="accent1">
                  <a:lumMod val="75000"/>
                </a:schemeClr>
              </a:buClr>
              <a:buFont typeface="Arial" panose="020B0604020202020204" pitchFamily="34" charset="0"/>
              <a:buChar char="•"/>
            </a:pPr>
            <a:r>
              <a:rPr lang="en-IN" dirty="0" smtClean="0"/>
              <a:t>Arranging </a:t>
            </a:r>
            <a:r>
              <a:rPr lang="en-IN" dirty="0" smtClean="0"/>
              <a:t>tools and materials beforehand. </a:t>
            </a:r>
            <a:endParaRPr lang="en-IN" dirty="0" smtClean="0"/>
          </a:p>
          <a:p>
            <a:pPr marL="742950" lvl="1" indent="-285750">
              <a:buClr>
                <a:schemeClr val="accent1">
                  <a:lumMod val="75000"/>
                </a:schemeClr>
              </a:buClr>
              <a:buFont typeface="Arial" panose="020B0604020202020204" pitchFamily="34" charset="0"/>
              <a:buChar char="•"/>
            </a:pPr>
            <a:r>
              <a:rPr lang="en-IN" dirty="0" smtClean="0"/>
              <a:t>Completing </a:t>
            </a:r>
            <a:r>
              <a:rPr lang="en-IN" dirty="0" smtClean="0"/>
              <a:t>the prep work before commencing the changeover </a:t>
            </a:r>
            <a:r>
              <a:rPr lang="en-IN" dirty="0" smtClean="0"/>
              <a:t>process.</a:t>
            </a:r>
          </a:p>
          <a:p>
            <a:pPr marL="742950" lvl="1" indent="-285750">
              <a:buClr>
                <a:schemeClr val="accent1">
                  <a:lumMod val="75000"/>
                </a:schemeClr>
              </a:buClr>
              <a:buFont typeface="Arial" panose="020B0604020202020204" pitchFamily="34" charset="0"/>
              <a:buChar char="•"/>
            </a:pPr>
            <a:r>
              <a:rPr lang="en-IN" dirty="0" smtClean="0"/>
              <a:t>Standardizing </a:t>
            </a:r>
            <a:r>
              <a:rPr lang="en-IN" dirty="0" smtClean="0"/>
              <a:t>the settings to help locate tools and materials </a:t>
            </a:r>
            <a:r>
              <a:rPr lang="en-IN" dirty="0" smtClean="0"/>
              <a:t>easily.</a:t>
            </a:r>
          </a:p>
          <a:p>
            <a:pPr marL="742950" lvl="1" indent="-285750">
              <a:buClr>
                <a:schemeClr val="accent1">
                  <a:lumMod val="75000"/>
                </a:schemeClr>
              </a:buClr>
              <a:buFont typeface="Arial" panose="020B0604020202020204" pitchFamily="34" charset="0"/>
              <a:buChar char="•"/>
            </a:pPr>
            <a:r>
              <a:rPr lang="en-IN" dirty="0" smtClean="0"/>
              <a:t>Making </a:t>
            </a:r>
            <a:r>
              <a:rPr lang="en-IN" dirty="0" smtClean="0"/>
              <a:t>visual marks and trial-error adjustments to get the optimum the </a:t>
            </a:r>
            <a:r>
              <a:rPr lang="en-IN" dirty="0" smtClean="0"/>
              <a:t>result.</a:t>
            </a:r>
          </a:p>
          <a:p>
            <a:pPr marL="742950" lvl="1" indent="-285750">
              <a:buClr>
                <a:schemeClr val="accent1">
                  <a:lumMod val="75000"/>
                </a:schemeClr>
              </a:buClr>
              <a:buFont typeface="Arial" panose="020B0604020202020204" pitchFamily="34" charset="0"/>
              <a:buChar char="•"/>
            </a:pPr>
            <a:r>
              <a:rPr lang="en-IN" dirty="0" smtClean="0"/>
              <a:t>Eliminating </a:t>
            </a:r>
            <a:r>
              <a:rPr lang="en-IN" dirty="0" smtClean="0"/>
              <a:t>the trial </a:t>
            </a:r>
            <a:r>
              <a:rPr lang="en-IN" dirty="0" smtClean="0"/>
              <a:t>runs.</a:t>
            </a:r>
          </a:p>
          <a:p>
            <a:pPr marL="742950" lvl="1" indent="-285750">
              <a:buClr>
                <a:schemeClr val="accent1">
                  <a:lumMod val="75000"/>
                </a:schemeClr>
              </a:buClr>
              <a:buFont typeface="Arial" panose="020B0604020202020204" pitchFamily="34" charset="0"/>
              <a:buChar char="•"/>
            </a:pPr>
            <a:r>
              <a:rPr lang="en-IN" dirty="0" smtClean="0"/>
              <a:t>Postpone </a:t>
            </a:r>
            <a:r>
              <a:rPr lang="en-IN" dirty="0" smtClean="0"/>
              <a:t>“put away” work.</a:t>
            </a:r>
          </a:p>
          <a:p>
            <a:pPr marL="285750" indent="-285750">
              <a:buFont typeface="Arial" panose="020B0604020202020204" pitchFamily="34" charset="0"/>
              <a:buChar char="•"/>
            </a:pPr>
            <a:endParaRPr lang="en-IN" dirty="0" smtClean="0"/>
          </a:p>
          <a:p>
            <a:pPr marL="342900" indent="-342900">
              <a:buClr>
                <a:schemeClr val="accent1">
                  <a:lumMod val="75000"/>
                </a:schemeClr>
              </a:buClr>
              <a:buFont typeface="Wingdings" panose="05000000000000000000" pitchFamily="2" charset="2"/>
              <a:buChar char="v"/>
            </a:pPr>
            <a:r>
              <a:rPr lang="en-IN" dirty="0" smtClean="0"/>
              <a:t>The main aim of this step is to reduce the number of internal </a:t>
            </a:r>
            <a:r>
              <a:rPr lang="en-IN" dirty="0" smtClean="0"/>
              <a:t>activities</a:t>
            </a:r>
          </a:p>
          <a:p>
            <a:r>
              <a:rPr lang="en-IN" dirty="0" smtClean="0"/>
              <a:t> </a:t>
            </a:r>
            <a:r>
              <a:rPr lang="en-IN" dirty="0" smtClean="0"/>
              <a:t>to save time and reduce waste (BEING LEAN !).</a:t>
            </a:r>
            <a:endParaRPr lang="en-IN"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smtClean="0"/>
          </a:p>
        </p:txBody>
      </p:sp>
      <p:sp>
        <p:nvSpPr>
          <p:cNvPr id="4" name="Title 1"/>
          <p:cNvSpPr txBox="1">
            <a:spLocks/>
          </p:cNvSpPr>
          <p:nvPr/>
        </p:nvSpPr>
        <p:spPr>
          <a:xfrm>
            <a:off x="381000" y="228600"/>
            <a:ext cx="77724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Converting Internal Activities Into External Activities</a:t>
            </a:r>
            <a:endParaRPr lang="en-US" u="sng" dirty="0">
              <a:solidFill>
                <a:srgbClr val="0070C0"/>
              </a:solidFill>
            </a:endParaRPr>
          </a:p>
        </p:txBody>
      </p:sp>
    </p:spTree>
    <p:extLst>
      <p:ext uri="{BB962C8B-B14F-4D97-AF65-F5344CB8AC3E}">
        <p14:creationId xmlns:p14="http://schemas.microsoft.com/office/powerpoint/2010/main" val="3417219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3" name="Picture 2"/>
          <p:cNvPicPr>
            <a:picLocks noChangeAspect="1"/>
          </p:cNvPicPr>
          <p:nvPr/>
        </p:nvPicPr>
        <p:blipFill>
          <a:blip r:embed="rId2"/>
          <a:stretch>
            <a:fillRect/>
          </a:stretch>
        </p:blipFill>
        <p:spPr>
          <a:xfrm>
            <a:off x="228600" y="228600"/>
            <a:ext cx="8413045" cy="5181600"/>
          </a:xfrm>
          <a:prstGeom prst="rect">
            <a:avLst/>
          </a:prstGeom>
        </p:spPr>
      </p:pic>
      <p:sp>
        <p:nvSpPr>
          <p:cNvPr id="5" name="TextBox 4"/>
          <p:cNvSpPr txBox="1"/>
          <p:nvPr/>
        </p:nvSpPr>
        <p:spPr>
          <a:xfrm>
            <a:off x="1394178" y="5734051"/>
            <a:ext cx="6225822" cy="769441"/>
          </a:xfrm>
          <a:prstGeom prst="rect">
            <a:avLst/>
          </a:prstGeom>
          <a:noFill/>
        </p:spPr>
        <p:txBody>
          <a:bodyPr wrap="square" rtlCol="0">
            <a:spAutoFit/>
          </a:bodyPr>
          <a:lstStyle/>
          <a:p>
            <a:pPr algn="ctr"/>
            <a:r>
              <a:rPr lang="en-IN" sz="2200" b="1" dirty="0" smtClean="0"/>
              <a:t>CONVERTING INTERNAL ACTIVITIES IN TO EXTERNAL ACTIVITIES</a:t>
            </a:r>
            <a:endParaRPr lang="en-IN" sz="2200" b="1" dirty="0"/>
          </a:p>
        </p:txBody>
      </p:sp>
    </p:spTree>
    <p:extLst>
      <p:ext uri="{BB962C8B-B14F-4D97-AF65-F5344CB8AC3E}">
        <p14:creationId xmlns:p14="http://schemas.microsoft.com/office/powerpoint/2010/main" val="1840970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pic>
        <p:nvPicPr>
          <p:cNvPr id="4" name="Picture 3"/>
          <p:cNvPicPr>
            <a:picLocks noChangeAspect="1"/>
          </p:cNvPicPr>
          <p:nvPr/>
        </p:nvPicPr>
        <p:blipFill>
          <a:blip r:embed="rId2"/>
          <a:stretch>
            <a:fillRect/>
          </a:stretch>
        </p:blipFill>
        <p:spPr>
          <a:xfrm>
            <a:off x="381000" y="0"/>
            <a:ext cx="8305800" cy="5659881"/>
          </a:xfrm>
          <a:prstGeom prst="rect">
            <a:avLst/>
          </a:prstGeom>
        </p:spPr>
      </p:pic>
    </p:spTree>
    <p:extLst>
      <p:ext uri="{BB962C8B-B14F-4D97-AF65-F5344CB8AC3E}">
        <p14:creationId xmlns:p14="http://schemas.microsoft.com/office/powerpoint/2010/main" val="3051358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p:cNvSpPr txBox="1"/>
          <p:nvPr/>
        </p:nvSpPr>
        <p:spPr>
          <a:xfrm>
            <a:off x="176784" y="1219200"/>
            <a:ext cx="8586216" cy="5170646"/>
          </a:xfrm>
          <a:prstGeom prst="rect">
            <a:avLst/>
          </a:prstGeom>
          <a:noFill/>
        </p:spPr>
        <p:txBody>
          <a:bodyPr wrap="square" rtlCol="0">
            <a:spAutoFit/>
          </a:bodyPr>
          <a:lstStyle/>
          <a:p>
            <a:r>
              <a:rPr lang="en-IN" sz="2200" dirty="0" smtClean="0"/>
              <a:t>Streamlining </a:t>
            </a:r>
            <a:r>
              <a:rPr lang="en-IN" sz="2200" dirty="0" smtClean="0"/>
              <a:t>the internal and external activities to eliminate waste and any possible errors that could affect the production.</a:t>
            </a:r>
          </a:p>
          <a:p>
            <a:endParaRPr lang="en-IN" sz="2200" dirty="0"/>
          </a:p>
          <a:p>
            <a:r>
              <a:rPr lang="en-IN" sz="2200" dirty="0" smtClean="0"/>
              <a:t>STREAM LINING THE INTERNAL ACTIVITIES:</a:t>
            </a:r>
          </a:p>
          <a:p>
            <a:pPr marL="800100" lvl="1" indent="-342900">
              <a:buClr>
                <a:schemeClr val="accent1">
                  <a:lumMod val="75000"/>
                </a:schemeClr>
              </a:buClr>
              <a:buFont typeface="Arial" panose="020B0604020202020204" pitchFamily="34" charset="0"/>
              <a:buChar char="•"/>
            </a:pPr>
            <a:r>
              <a:rPr lang="en-IN" sz="2200" dirty="0" smtClean="0"/>
              <a:t>Creating parallel steps while completing the on-going </a:t>
            </a:r>
            <a:r>
              <a:rPr lang="en-IN" sz="2200" dirty="0" smtClean="0"/>
              <a:t>work.</a:t>
            </a:r>
          </a:p>
          <a:p>
            <a:pPr marL="800100" lvl="1" indent="-342900">
              <a:buClr>
                <a:schemeClr val="accent1">
                  <a:lumMod val="75000"/>
                </a:schemeClr>
              </a:buClr>
              <a:buFont typeface="Arial" panose="020B0604020202020204" pitchFamily="34" charset="0"/>
              <a:buChar char="•"/>
            </a:pPr>
            <a:r>
              <a:rPr lang="en-IN" sz="2200" dirty="0" smtClean="0"/>
              <a:t>Reducing </a:t>
            </a:r>
            <a:r>
              <a:rPr lang="en-IN" sz="2200" dirty="0" smtClean="0"/>
              <a:t>complexity to avoid confusion and eliminating waste by:</a:t>
            </a:r>
          </a:p>
          <a:p>
            <a:pPr marL="1257300" lvl="2" indent="-342900">
              <a:buClr>
                <a:schemeClr val="accent1">
                  <a:lumMod val="75000"/>
                </a:schemeClr>
              </a:buClr>
              <a:buFont typeface="Wingdings" panose="05000000000000000000" pitchFamily="2" charset="2"/>
              <a:buChar char="Ø"/>
            </a:pPr>
            <a:r>
              <a:rPr lang="en-IN" sz="2200" dirty="0" smtClean="0"/>
              <a:t>Using functional jigs and fixtures such as on motional fasteners, levered or one-turn fasteners, inter-locking wedge or slot.</a:t>
            </a:r>
          </a:p>
          <a:p>
            <a:pPr marL="800100" lvl="1" indent="-342900">
              <a:buClr>
                <a:schemeClr val="accent1">
                  <a:lumMod val="75000"/>
                </a:schemeClr>
              </a:buClr>
              <a:buFont typeface="Arial" panose="020B0604020202020204" pitchFamily="34" charset="0"/>
              <a:buChar char="•"/>
            </a:pPr>
            <a:r>
              <a:rPr lang="en-IN" sz="2200" dirty="0" smtClean="0"/>
              <a:t>Eliminating adjustments by using angle and flat; using preset pins, gauges, notches, </a:t>
            </a:r>
            <a:r>
              <a:rPr lang="en-IN" sz="2200" dirty="0" smtClean="0"/>
              <a:t>etc.</a:t>
            </a:r>
          </a:p>
          <a:p>
            <a:pPr marL="800100" lvl="1" indent="-342900">
              <a:buClr>
                <a:schemeClr val="accent1">
                  <a:lumMod val="75000"/>
                </a:schemeClr>
              </a:buClr>
              <a:buFont typeface="Arial" panose="020B0604020202020204" pitchFamily="34" charset="0"/>
              <a:buChar char="•"/>
            </a:pPr>
            <a:r>
              <a:rPr lang="en-IN" sz="2200" dirty="0" smtClean="0"/>
              <a:t>Eliminating </a:t>
            </a:r>
            <a:r>
              <a:rPr lang="en-IN" sz="2200" dirty="0" smtClean="0"/>
              <a:t>the need to leave the machine during changeover.</a:t>
            </a:r>
            <a:endParaRPr lang="en-IN" sz="2200" dirty="0"/>
          </a:p>
        </p:txBody>
      </p:sp>
      <p:sp>
        <p:nvSpPr>
          <p:cNvPr id="4" name="Title 1"/>
          <p:cNvSpPr txBox="1">
            <a:spLocks/>
          </p:cNvSpPr>
          <p:nvPr/>
        </p:nvSpPr>
        <p:spPr>
          <a:xfrm>
            <a:off x="457200" y="381000"/>
            <a:ext cx="7900416"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Streamlining All The Activities</a:t>
            </a:r>
            <a:endParaRPr lang="en-US" u="sng" dirty="0">
              <a:solidFill>
                <a:srgbClr val="0070C0"/>
              </a:solidFill>
            </a:endParaRPr>
          </a:p>
        </p:txBody>
      </p:sp>
    </p:spTree>
    <p:extLst>
      <p:ext uri="{BB962C8B-B14F-4D97-AF65-F5344CB8AC3E}">
        <p14:creationId xmlns:p14="http://schemas.microsoft.com/office/powerpoint/2010/main" val="2948291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p:cNvSpPr txBox="1"/>
          <p:nvPr/>
        </p:nvSpPr>
        <p:spPr>
          <a:xfrm>
            <a:off x="166048" y="807184"/>
            <a:ext cx="8586216" cy="1631216"/>
          </a:xfrm>
          <a:prstGeom prst="rect">
            <a:avLst/>
          </a:prstGeom>
          <a:noFill/>
        </p:spPr>
        <p:txBody>
          <a:bodyPr wrap="square" rtlCol="0">
            <a:spAutoFit/>
          </a:bodyPr>
          <a:lstStyle/>
          <a:p>
            <a:pPr marL="342900" indent="-342900">
              <a:buClr>
                <a:schemeClr val="accent1">
                  <a:lumMod val="75000"/>
                </a:schemeClr>
              </a:buClr>
              <a:buFont typeface="Arial" pitchFamily="34" charset="0"/>
              <a:buChar char="•"/>
            </a:pPr>
            <a:r>
              <a:rPr lang="en-IN" sz="2000" dirty="0" smtClean="0"/>
              <a:t>Adopt </a:t>
            </a:r>
            <a:r>
              <a:rPr lang="en-IN" sz="2000" dirty="0" smtClean="0"/>
              <a:t>functional standards such as:</a:t>
            </a:r>
          </a:p>
          <a:p>
            <a:pPr marL="742950" lvl="1" indent="-285750">
              <a:buClr>
                <a:schemeClr val="accent1">
                  <a:lumMod val="75000"/>
                </a:schemeClr>
              </a:buClr>
              <a:buFont typeface="Wingdings" panose="05000000000000000000" pitchFamily="2" charset="2"/>
              <a:buChar char="Ø"/>
            </a:pPr>
            <a:r>
              <a:rPr lang="en-IN" sz="2000" dirty="0" smtClean="0"/>
              <a:t>Visual factory locations for tools</a:t>
            </a:r>
          </a:p>
          <a:p>
            <a:pPr marL="742950" lvl="1" indent="-285750">
              <a:buClr>
                <a:schemeClr val="accent1">
                  <a:lumMod val="75000"/>
                </a:schemeClr>
              </a:buClr>
              <a:buFont typeface="Wingdings" panose="05000000000000000000" pitchFamily="2" charset="2"/>
              <a:buChar char="Ø"/>
            </a:pPr>
            <a:r>
              <a:rPr lang="en-IN" sz="2000" dirty="0" smtClean="0"/>
              <a:t>Colour coding</a:t>
            </a:r>
          </a:p>
          <a:p>
            <a:pPr marL="742950" lvl="1" indent="-285750">
              <a:buClr>
                <a:schemeClr val="accent1">
                  <a:lumMod val="75000"/>
                </a:schemeClr>
              </a:buClr>
              <a:buFont typeface="Wingdings" panose="05000000000000000000" pitchFamily="2" charset="2"/>
              <a:buChar char="Ø"/>
            </a:pPr>
            <a:r>
              <a:rPr lang="en-IN" sz="2000" dirty="0" smtClean="0"/>
              <a:t>Standard </a:t>
            </a:r>
            <a:r>
              <a:rPr lang="en-IN" sz="2000" dirty="0" smtClean="0"/>
              <a:t>set </a:t>
            </a:r>
            <a:r>
              <a:rPr lang="en-IN" sz="2000" dirty="0" smtClean="0"/>
              <a:t>ups</a:t>
            </a:r>
          </a:p>
          <a:p>
            <a:pPr marL="742950" lvl="1" indent="-285750">
              <a:buClr>
                <a:schemeClr val="accent1">
                  <a:lumMod val="75000"/>
                </a:schemeClr>
              </a:buClr>
              <a:buFont typeface="Wingdings" panose="05000000000000000000" pitchFamily="2" charset="2"/>
              <a:buChar char="Ø"/>
            </a:pPr>
            <a:r>
              <a:rPr lang="en-IN" sz="2000" dirty="0" smtClean="0"/>
              <a:t>Checklist</a:t>
            </a:r>
            <a:endParaRPr lang="en-IN" sz="2000" dirty="0" smtClean="0"/>
          </a:p>
        </p:txBody>
      </p:sp>
      <p:pic>
        <p:nvPicPr>
          <p:cNvPr id="4" name="Picture 3"/>
          <p:cNvPicPr>
            <a:picLocks noChangeAspect="1"/>
          </p:cNvPicPr>
          <p:nvPr/>
        </p:nvPicPr>
        <p:blipFill>
          <a:blip r:embed="rId2"/>
          <a:stretch>
            <a:fillRect/>
          </a:stretch>
        </p:blipFill>
        <p:spPr>
          <a:xfrm>
            <a:off x="762000" y="2590800"/>
            <a:ext cx="6934200" cy="4143754"/>
          </a:xfrm>
          <a:prstGeom prst="rect">
            <a:avLst/>
          </a:prstGeom>
        </p:spPr>
      </p:pic>
      <p:sp>
        <p:nvSpPr>
          <p:cNvPr id="5" name="Title 1"/>
          <p:cNvSpPr txBox="1">
            <a:spLocks/>
          </p:cNvSpPr>
          <p:nvPr/>
        </p:nvSpPr>
        <p:spPr>
          <a:xfrm>
            <a:off x="304800" y="228600"/>
            <a:ext cx="81534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Streamlining The External Activities</a:t>
            </a:r>
            <a:endParaRPr lang="en-US" u="sng" dirty="0">
              <a:solidFill>
                <a:srgbClr val="0070C0"/>
              </a:solidFill>
            </a:endParaRPr>
          </a:p>
        </p:txBody>
      </p:sp>
    </p:spTree>
    <p:extLst>
      <p:ext uri="{BB962C8B-B14F-4D97-AF65-F5344CB8AC3E}">
        <p14:creationId xmlns:p14="http://schemas.microsoft.com/office/powerpoint/2010/main" val="4032647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 name="TextBox 2"/>
          <p:cNvSpPr txBox="1"/>
          <p:nvPr/>
        </p:nvSpPr>
        <p:spPr>
          <a:xfrm>
            <a:off x="0" y="828556"/>
            <a:ext cx="8763000" cy="5724644"/>
          </a:xfrm>
          <a:prstGeom prst="rect">
            <a:avLst/>
          </a:prstGeom>
          <a:noFill/>
        </p:spPr>
        <p:txBody>
          <a:bodyPr wrap="square" rtlCol="0">
            <a:spAutoFit/>
          </a:bodyPr>
          <a:lstStyle/>
          <a:p>
            <a:endParaRPr lang="en-IN" sz="2400" b="1" dirty="0"/>
          </a:p>
          <a:p>
            <a:pPr marL="342900" indent="-342900">
              <a:buClr>
                <a:schemeClr val="accent1">
                  <a:lumMod val="75000"/>
                </a:schemeClr>
              </a:buClr>
              <a:buFont typeface="Wingdings" pitchFamily="2" charset="2"/>
              <a:buChar char="Ø"/>
            </a:pPr>
            <a:r>
              <a:rPr lang="en-IN" sz="1900" dirty="0" smtClean="0"/>
              <a:t>CREATING A NEW PROCESS:</a:t>
            </a:r>
          </a:p>
          <a:p>
            <a:pPr marL="800100" lvl="1" indent="-342900">
              <a:buClr>
                <a:schemeClr val="accent1">
                  <a:lumMod val="75000"/>
                </a:schemeClr>
              </a:buClr>
              <a:buFont typeface="Wingdings" pitchFamily="2" charset="2"/>
              <a:buChar char="Ø"/>
            </a:pPr>
            <a:r>
              <a:rPr lang="en-IN" sz="1900" dirty="0" smtClean="0"/>
              <a:t>A document is prepared describing about </a:t>
            </a:r>
            <a:r>
              <a:rPr lang="en-IN" sz="1900" b="1" dirty="0" smtClean="0"/>
              <a:t>who</a:t>
            </a:r>
            <a:r>
              <a:rPr lang="en-IN" sz="1900" dirty="0" smtClean="0"/>
              <a:t> will do </a:t>
            </a:r>
            <a:r>
              <a:rPr lang="en-IN" sz="1900" b="1" dirty="0" smtClean="0"/>
              <a:t>what</a:t>
            </a:r>
            <a:r>
              <a:rPr lang="en-IN" sz="1900" dirty="0" smtClean="0"/>
              <a:t> and </a:t>
            </a:r>
            <a:r>
              <a:rPr lang="en-IN" sz="1900" b="1" dirty="0" smtClean="0"/>
              <a:t>when</a:t>
            </a:r>
            <a:r>
              <a:rPr lang="en-IN" sz="1900" dirty="0" smtClean="0"/>
              <a:t>.</a:t>
            </a:r>
          </a:p>
          <a:p>
            <a:pPr marL="800100" lvl="1" indent="-342900">
              <a:buClr>
                <a:schemeClr val="accent1">
                  <a:lumMod val="75000"/>
                </a:schemeClr>
              </a:buClr>
              <a:buFont typeface="Wingdings" pitchFamily="2" charset="2"/>
              <a:buChar char="Ø"/>
            </a:pPr>
            <a:r>
              <a:rPr lang="en-IN" sz="1900" dirty="0" smtClean="0"/>
              <a:t>Practicing </a:t>
            </a:r>
            <a:r>
              <a:rPr lang="en-IN" sz="1900" dirty="0" smtClean="0"/>
              <a:t>the quick changeover before doing it.</a:t>
            </a:r>
          </a:p>
          <a:p>
            <a:pPr marL="342900" indent="-342900">
              <a:buFont typeface="Arial" panose="020B0604020202020204" pitchFamily="34" charset="0"/>
              <a:buChar char="•"/>
            </a:pPr>
            <a:endParaRPr lang="en-IN" sz="1900" dirty="0"/>
          </a:p>
          <a:p>
            <a:pPr marL="342900" indent="-342900">
              <a:buClr>
                <a:schemeClr val="accent1">
                  <a:lumMod val="75000"/>
                </a:schemeClr>
              </a:buClr>
              <a:buFont typeface="Wingdings" pitchFamily="2" charset="2"/>
              <a:buChar char="Ø"/>
            </a:pPr>
            <a:r>
              <a:rPr lang="en-IN" sz="1900" dirty="0" smtClean="0"/>
              <a:t>TESTING THE NEW PROCESS:</a:t>
            </a:r>
          </a:p>
          <a:p>
            <a:pPr marL="800100" lvl="1" indent="-342900">
              <a:buClr>
                <a:schemeClr val="accent1">
                  <a:lumMod val="75000"/>
                </a:schemeClr>
              </a:buClr>
              <a:buFont typeface="Wingdings" pitchFamily="2" charset="2"/>
              <a:buChar char="Ø"/>
            </a:pPr>
            <a:r>
              <a:rPr lang="en-IN" sz="1900" dirty="0" smtClean="0"/>
              <a:t>Running a set of new processes:</a:t>
            </a:r>
          </a:p>
          <a:p>
            <a:pPr marL="1257300" lvl="2" indent="-342900">
              <a:buClr>
                <a:schemeClr val="accent1">
                  <a:lumMod val="75000"/>
                </a:schemeClr>
              </a:buClr>
              <a:buFont typeface="Wingdings" pitchFamily="2" charset="2"/>
              <a:buChar char="Ø"/>
            </a:pPr>
            <a:r>
              <a:rPr lang="en-IN" sz="1900" dirty="0" smtClean="0"/>
              <a:t>Documenting the steps of the new process</a:t>
            </a:r>
          </a:p>
          <a:p>
            <a:pPr marL="1257300" lvl="2" indent="-342900">
              <a:buClr>
                <a:schemeClr val="accent1">
                  <a:lumMod val="75000"/>
                </a:schemeClr>
              </a:buClr>
              <a:buFont typeface="Wingdings" pitchFamily="2" charset="2"/>
              <a:buChar char="Ø"/>
            </a:pPr>
            <a:r>
              <a:rPr lang="en-IN" sz="1900" dirty="0" smtClean="0"/>
              <a:t>Recording the time steps of the new process</a:t>
            </a:r>
          </a:p>
          <a:p>
            <a:pPr marL="1257300" lvl="2" indent="-342900">
              <a:buClr>
                <a:schemeClr val="accent1">
                  <a:lumMod val="75000"/>
                </a:schemeClr>
              </a:buClr>
              <a:buFont typeface="Wingdings" pitchFamily="2" charset="2"/>
              <a:buChar char="Ø"/>
            </a:pPr>
            <a:r>
              <a:rPr lang="en-IN" sz="1900" dirty="0" smtClean="0"/>
              <a:t>Videotaping the new process to find additional opportunities</a:t>
            </a:r>
          </a:p>
          <a:p>
            <a:pPr marL="1257300" lvl="2" indent="-342900">
              <a:buClr>
                <a:schemeClr val="accent1">
                  <a:lumMod val="75000"/>
                </a:schemeClr>
              </a:buClr>
              <a:buFont typeface="Wingdings" pitchFamily="2" charset="2"/>
              <a:buChar char="Ø"/>
            </a:pPr>
            <a:r>
              <a:rPr lang="en-IN" sz="1900" dirty="0" smtClean="0"/>
              <a:t>Making adjustments as required</a:t>
            </a:r>
          </a:p>
          <a:p>
            <a:pPr marL="1257300" lvl="2" indent="-342900">
              <a:buClr>
                <a:schemeClr val="accent1">
                  <a:lumMod val="75000"/>
                </a:schemeClr>
              </a:buClr>
              <a:buFont typeface="Wingdings" pitchFamily="2" charset="2"/>
              <a:buChar char="Ø"/>
            </a:pPr>
            <a:r>
              <a:rPr lang="en-IN" sz="1900" dirty="0" smtClean="0"/>
              <a:t>Re-test the new process if necessary</a:t>
            </a:r>
          </a:p>
          <a:p>
            <a:pPr marL="342900" indent="-342900">
              <a:buFont typeface="Wingdings" panose="05000000000000000000" pitchFamily="2" charset="2"/>
              <a:buChar char="ü"/>
            </a:pPr>
            <a:endParaRPr lang="en-IN" sz="1900" dirty="0"/>
          </a:p>
          <a:p>
            <a:pPr marL="342900" indent="-342900">
              <a:buClr>
                <a:schemeClr val="accent1">
                  <a:lumMod val="75000"/>
                </a:schemeClr>
              </a:buClr>
              <a:buFont typeface="Wingdings" pitchFamily="2" charset="2"/>
              <a:buChar char="Ø"/>
            </a:pPr>
            <a:r>
              <a:rPr lang="en-IN" sz="1900" dirty="0" smtClean="0"/>
              <a:t>DOCUMENTING THE NEW PROCESS:</a:t>
            </a:r>
          </a:p>
          <a:p>
            <a:pPr marL="800100" lvl="1" indent="-342900">
              <a:buClr>
                <a:schemeClr val="accent1">
                  <a:lumMod val="75000"/>
                </a:schemeClr>
              </a:buClr>
              <a:buFont typeface="Wingdings" panose="05000000000000000000" pitchFamily="2" charset="2"/>
              <a:buChar char="Ø"/>
            </a:pPr>
            <a:r>
              <a:rPr lang="en-IN" sz="1900" dirty="0" smtClean="0"/>
              <a:t>Creating new worksheets that include all the steps of the new process</a:t>
            </a:r>
          </a:p>
          <a:p>
            <a:pPr marL="800100" lvl="1" indent="-342900">
              <a:buClr>
                <a:schemeClr val="accent1">
                  <a:lumMod val="75000"/>
                </a:schemeClr>
              </a:buClr>
              <a:buFont typeface="Wingdings" panose="05000000000000000000" pitchFamily="2" charset="2"/>
              <a:buChar char="Ø"/>
            </a:pPr>
            <a:r>
              <a:rPr lang="en-IN" sz="1900" dirty="0" smtClean="0"/>
              <a:t>Get all the needed approvals</a:t>
            </a:r>
          </a:p>
          <a:p>
            <a:pPr marL="800100" lvl="1" indent="-342900">
              <a:buClr>
                <a:schemeClr val="accent1">
                  <a:lumMod val="75000"/>
                </a:schemeClr>
              </a:buClr>
              <a:buFont typeface="Wingdings" panose="05000000000000000000" pitchFamily="2" charset="2"/>
              <a:buChar char="Ø"/>
            </a:pPr>
            <a:r>
              <a:rPr lang="en-IN" sz="1900" dirty="0" smtClean="0"/>
              <a:t>Train all the workers with the new process</a:t>
            </a:r>
          </a:p>
          <a:p>
            <a:pPr marL="800100" lvl="1" indent="-342900">
              <a:buClr>
                <a:schemeClr val="accent1">
                  <a:lumMod val="75000"/>
                </a:schemeClr>
              </a:buClr>
              <a:buFont typeface="Wingdings" panose="05000000000000000000" pitchFamily="2" charset="2"/>
              <a:buChar char="Ø"/>
            </a:pPr>
            <a:r>
              <a:rPr lang="en-IN" sz="1900" dirty="0" smtClean="0"/>
              <a:t>Post the standardized worksheets (Making it Visual!)</a:t>
            </a:r>
            <a:endParaRPr lang="en-IN" sz="1900" dirty="0"/>
          </a:p>
        </p:txBody>
      </p:sp>
      <p:sp>
        <p:nvSpPr>
          <p:cNvPr id="4" name="Title 1"/>
          <p:cNvSpPr txBox="1">
            <a:spLocks/>
          </p:cNvSpPr>
          <p:nvPr/>
        </p:nvSpPr>
        <p:spPr>
          <a:xfrm>
            <a:off x="304800" y="152400"/>
            <a:ext cx="83820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Documenting The Internal And External Activities</a:t>
            </a:r>
            <a:endParaRPr lang="en-US" u="sng" dirty="0">
              <a:solidFill>
                <a:srgbClr val="0070C0"/>
              </a:solidFill>
            </a:endParaRPr>
          </a:p>
        </p:txBody>
      </p:sp>
    </p:spTree>
    <p:extLst>
      <p:ext uri="{BB962C8B-B14F-4D97-AF65-F5344CB8AC3E}">
        <p14:creationId xmlns:p14="http://schemas.microsoft.com/office/powerpoint/2010/main" val="2747521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1143000"/>
          </a:xfrm>
        </p:spPr>
        <p:txBody>
          <a:bodyPr/>
          <a:lstStyle/>
          <a:p>
            <a:r>
              <a:rPr lang="en-US" b="1" u="sng" dirty="0" smtClean="0">
                <a:solidFill>
                  <a:srgbClr val="0070C0"/>
                </a:solidFill>
              </a:rPr>
              <a:t>What Is Quick Changeover?</a:t>
            </a:r>
            <a:endParaRPr lang="en-IN" b="1" u="sng" dirty="0">
              <a:solidFill>
                <a:srgbClr val="0070C0"/>
              </a:solidFill>
            </a:endParaRPr>
          </a:p>
        </p:txBody>
      </p:sp>
      <p:pic>
        <p:nvPicPr>
          <p:cNvPr id="2051" name="Picture 3" descr="C:\Users\kRuTiKA\Desktop\Lean group project QC\New folder\the-appropriate-mens-attire-for-every-occasion (2).jpg"/>
          <p:cNvPicPr>
            <a:picLocks noChangeAspect="1" noChangeArrowheads="1"/>
          </p:cNvPicPr>
          <p:nvPr/>
        </p:nvPicPr>
        <p:blipFill>
          <a:blip r:embed="rId3"/>
          <a:srcRect/>
          <a:stretch>
            <a:fillRect/>
          </a:stretch>
        </p:blipFill>
        <p:spPr bwMode="auto">
          <a:xfrm>
            <a:off x="3209925" y="1524000"/>
            <a:ext cx="1971675" cy="4886325"/>
          </a:xfrm>
          <a:prstGeom prst="rect">
            <a:avLst/>
          </a:prstGeom>
          <a:noFill/>
        </p:spPr>
      </p:pic>
      <p:sp>
        <p:nvSpPr>
          <p:cNvPr id="8" name="TextBox 7"/>
          <p:cNvSpPr txBox="1"/>
          <p:nvPr/>
        </p:nvSpPr>
        <p:spPr>
          <a:xfrm>
            <a:off x="6096000" y="2057400"/>
            <a:ext cx="1828800" cy="369332"/>
          </a:xfrm>
          <a:prstGeom prst="rect">
            <a:avLst/>
          </a:prstGeom>
          <a:noFill/>
        </p:spPr>
        <p:txBody>
          <a:bodyPr wrap="square" rtlCol="0">
            <a:spAutoFit/>
          </a:bodyPr>
          <a:lstStyle/>
          <a:p>
            <a:endParaRPr lang="en-IN" dirty="0"/>
          </a:p>
        </p:txBody>
      </p:sp>
      <p:pic>
        <p:nvPicPr>
          <p:cNvPr id="2052" name="Picture 4" descr="C:\Users\kRuTiKA\Desktop\Lean group project QC\New folder\the-appropriate-mens-attire-for-every-occasion (3).jpg"/>
          <p:cNvPicPr>
            <a:picLocks noChangeAspect="1" noChangeArrowheads="1"/>
          </p:cNvPicPr>
          <p:nvPr/>
        </p:nvPicPr>
        <p:blipFill>
          <a:blip r:embed="rId4"/>
          <a:srcRect/>
          <a:stretch>
            <a:fillRect/>
          </a:stretch>
        </p:blipFill>
        <p:spPr bwMode="auto">
          <a:xfrm>
            <a:off x="6105525" y="1524000"/>
            <a:ext cx="1666875" cy="4876800"/>
          </a:xfrm>
          <a:prstGeom prst="rect">
            <a:avLst/>
          </a:prstGeom>
          <a:noFill/>
        </p:spPr>
      </p:pic>
      <p:graphicFrame>
        <p:nvGraphicFramePr>
          <p:cNvPr id="11" name="Diagram 10"/>
          <p:cNvGraphicFramePr/>
          <p:nvPr>
            <p:extLst>
              <p:ext uri="{D42A27DB-BD31-4B8C-83A1-F6EECF244321}">
                <p14:modId xmlns:p14="http://schemas.microsoft.com/office/powerpoint/2010/main" val="2509490999"/>
              </p:ext>
            </p:extLst>
          </p:nvPr>
        </p:nvGraphicFramePr>
        <p:xfrm>
          <a:off x="2133600" y="3886200"/>
          <a:ext cx="1219200" cy="685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ight Arrow 12"/>
          <p:cNvSpPr/>
          <p:nvPr/>
        </p:nvSpPr>
        <p:spPr>
          <a:xfrm>
            <a:off x="4876800" y="3886200"/>
            <a:ext cx="1219200" cy="64800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2053" name="Picture 5" descr="C:\Users\kRuTiKA\Desktop\Lean group project QC\New folder\the-appropriate-mens-attire-for-every-occasion.jpg"/>
          <p:cNvPicPr>
            <a:picLocks noGrp="1" noChangeAspect="1" noChangeArrowheads="1"/>
          </p:cNvPicPr>
          <p:nvPr>
            <p:ph sz="quarter" idx="1"/>
          </p:nvPr>
        </p:nvPicPr>
        <p:blipFill>
          <a:blip r:embed="rId10"/>
          <a:srcRect/>
          <a:stretch>
            <a:fillRect/>
          </a:stretch>
        </p:blipFill>
        <p:spPr bwMode="auto">
          <a:xfrm>
            <a:off x="609600" y="1600200"/>
            <a:ext cx="1551367" cy="4797425"/>
          </a:xfrm>
          <a:prstGeom prst="rect">
            <a:avLst/>
          </a:prstGeom>
          <a:noFill/>
        </p:spPr>
      </p:pic>
      <p:sp>
        <p:nvSpPr>
          <p:cNvPr id="17" name="TextBox 16"/>
          <p:cNvSpPr txBox="1"/>
          <p:nvPr/>
        </p:nvSpPr>
        <p:spPr>
          <a:xfrm>
            <a:off x="762000" y="6324600"/>
            <a:ext cx="1099981" cy="369332"/>
          </a:xfrm>
          <a:prstGeom prst="rect">
            <a:avLst/>
          </a:prstGeom>
          <a:noFill/>
        </p:spPr>
        <p:txBody>
          <a:bodyPr wrap="none" rtlCol="0">
            <a:spAutoFit/>
          </a:bodyPr>
          <a:lstStyle/>
          <a:p>
            <a:r>
              <a:rPr lang="en-US" dirty="0" smtClean="0">
                <a:solidFill>
                  <a:schemeClr val="accent2">
                    <a:lumMod val="50000"/>
                  </a:schemeClr>
                </a:solidFill>
              </a:rPr>
              <a:t>OFFICE</a:t>
            </a:r>
            <a:endParaRPr lang="en-IN" dirty="0">
              <a:solidFill>
                <a:schemeClr val="accent2">
                  <a:lumMod val="50000"/>
                </a:schemeClr>
              </a:solidFill>
            </a:endParaRPr>
          </a:p>
        </p:txBody>
      </p:sp>
      <p:sp>
        <p:nvSpPr>
          <p:cNvPr id="19" name="TextBox 18"/>
          <p:cNvSpPr txBox="1"/>
          <p:nvPr/>
        </p:nvSpPr>
        <p:spPr>
          <a:xfrm>
            <a:off x="3783117" y="6324600"/>
            <a:ext cx="941283" cy="369332"/>
          </a:xfrm>
          <a:prstGeom prst="rect">
            <a:avLst/>
          </a:prstGeom>
          <a:noFill/>
        </p:spPr>
        <p:txBody>
          <a:bodyPr wrap="none" rtlCol="0">
            <a:spAutoFit/>
          </a:bodyPr>
          <a:lstStyle/>
          <a:p>
            <a:r>
              <a:rPr lang="en-US" dirty="0" smtClean="0">
                <a:solidFill>
                  <a:schemeClr val="accent2">
                    <a:lumMod val="50000"/>
                  </a:schemeClr>
                </a:solidFill>
              </a:rPr>
              <a:t>HOME</a:t>
            </a:r>
            <a:endParaRPr lang="en-IN" dirty="0">
              <a:solidFill>
                <a:schemeClr val="accent2">
                  <a:lumMod val="50000"/>
                </a:schemeClr>
              </a:solidFill>
            </a:endParaRPr>
          </a:p>
        </p:txBody>
      </p:sp>
      <p:sp>
        <p:nvSpPr>
          <p:cNvPr id="20" name="TextBox 19"/>
          <p:cNvSpPr txBox="1"/>
          <p:nvPr/>
        </p:nvSpPr>
        <p:spPr>
          <a:xfrm>
            <a:off x="6403629" y="6324600"/>
            <a:ext cx="987771" cy="369332"/>
          </a:xfrm>
          <a:prstGeom prst="rect">
            <a:avLst/>
          </a:prstGeom>
          <a:noFill/>
        </p:spPr>
        <p:txBody>
          <a:bodyPr wrap="none" rtlCol="0">
            <a:spAutoFit/>
          </a:bodyPr>
          <a:lstStyle/>
          <a:p>
            <a:r>
              <a:rPr lang="en-US" dirty="0" smtClean="0">
                <a:solidFill>
                  <a:schemeClr val="accent2">
                    <a:lumMod val="50000"/>
                  </a:schemeClr>
                </a:solidFill>
              </a:rPr>
              <a:t>PARTY</a:t>
            </a:r>
            <a:endParaRPr lang="en-IN" dirty="0">
              <a:solidFill>
                <a:schemeClr val="accent2">
                  <a:lumMod val="50000"/>
                </a:schemeClr>
              </a:solidFill>
            </a:endParaRPr>
          </a:p>
        </p:txBody>
      </p:sp>
      <p:sp>
        <p:nvSpPr>
          <p:cNvPr id="21" name="TextBox 20"/>
          <p:cNvSpPr txBox="1"/>
          <p:nvPr/>
        </p:nvSpPr>
        <p:spPr>
          <a:xfrm>
            <a:off x="2815591" y="1143000"/>
            <a:ext cx="2823209" cy="461665"/>
          </a:xfrm>
          <a:prstGeom prst="rect">
            <a:avLst/>
          </a:prstGeom>
          <a:noFill/>
        </p:spPr>
        <p:txBody>
          <a:bodyPr wrap="none" rtlCol="0">
            <a:spAutoFit/>
          </a:bodyPr>
          <a:lstStyle/>
          <a:p>
            <a:r>
              <a:rPr lang="en-US" sz="2400" dirty="0" smtClean="0">
                <a:solidFill>
                  <a:schemeClr val="accent3">
                    <a:lumMod val="60000"/>
                    <a:lumOff val="40000"/>
                  </a:schemeClr>
                </a:solidFill>
              </a:rPr>
              <a:t>Change of </a:t>
            </a:r>
            <a:r>
              <a:rPr lang="en-US" sz="2400" dirty="0" smtClean="0">
                <a:solidFill>
                  <a:schemeClr val="accent1">
                    <a:lumMod val="75000"/>
                  </a:schemeClr>
                </a:solidFill>
              </a:rPr>
              <a:t>Attire</a:t>
            </a:r>
            <a:r>
              <a:rPr lang="en-US" sz="2400" dirty="0" smtClean="0">
                <a:solidFill>
                  <a:schemeClr val="accent3">
                    <a:lumMod val="60000"/>
                    <a:lumOff val="40000"/>
                  </a:schemeClr>
                </a:solidFill>
              </a:rPr>
              <a:t>!!!</a:t>
            </a:r>
            <a:endParaRPr lang="en-IN" sz="2400" dirty="0">
              <a:solidFill>
                <a:schemeClr val="accent3">
                  <a:lumMod val="60000"/>
                  <a:lumOff val="40000"/>
                </a:schemeClr>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010400" cy="685800"/>
          </a:xfrm>
        </p:spPr>
        <p:txBody>
          <a:bodyPr/>
          <a:lstStyle/>
          <a:p>
            <a:pPr algn="ctr"/>
            <a:r>
              <a:rPr lang="en-GB" b="1" u="sng" dirty="0" smtClean="0">
                <a:solidFill>
                  <a:schemeClr val="accent2">
                    <a:lumMod val="75000"/>
                  </a:schemeClr>
                </a:solidFill>
              </a:rPr>
              <a:t>Implementing quick changeovers</a:t>
            </a:r>
            <a:endParaRPr lang="en-IN" b="1" u="sng" dirty="0">
              <a:solidFill>
                <a:schemeClr val="accent2">
                  <a:lumMod val="75000"/>
                </a:schemeClr>
              </a:solidFill>
            </a:endParaRPr>
          </a:p>
        </p:txBody>
      </p:sp>
      <p:sp>
        <p:nvSpPr>
          <p:cNvPr id="3" name="Content Placeholder 2"/>
          <p:cNvSpPr>
            <a:spLocks noGrp="1"/>
          </p:cNvSpPr>
          <p:nvPr>
            <p:ph sz="quarter" idx="1"/>
          </p:nvPr>
        </p:nvSpPr>
        <p:spPr>
          <a:xfrm>
            <a:off x="457200" y="1143000"/>
            <a:ext cx="8305800" cy="5330952"/>
          </a:xfrm>
        </p:spPr>
        <p:txBody>
          <a:bodyPr>
            <a:normAutofit/>
          </a:bodyPr>
          <a:lstStyle/>
          <a:p>
            <a:r>
              <a:rPr lang="en-GB" dirty="0" smtClean="0"/>
              <a:t>The current state</a:t>
            </a:r>
          </a:p>
          <a:p>
            <a:pPr lvl="1"/>
            <a:r>
              <a:rPr lang="en-GB" dirty="0" smtClean="0"/>
              <a:t>Improvement might take place, How do you know??</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r>
              <a:rPr lang="en-GB" dirty="0" smtClean="0"/>
              <a:t>First step when implementing any kind of improvement is to understand the current state</a:t>
            </a:r>
          </a:p>
          <a:p>
            <a:pPr lvl="1"/>
            <a:r>
              <a:rPr lang="en-GB" dirty="0" smtClean="0"/>
              <a:t>Understand current methods and procedures and the measurements associated with the task</a:t>
            </a:r>
          </a:p>
          <a:p>
            <a:endParaRPr lang="en-GB" dirty="0" smtClean="0"/>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30</a:t>
            </a:fld>
            <a:endParaRPr lang="en-US"/>
          </a:p>
        </p:txBody>
      </p:sp>
      <p:pic>
        <p:nvPicPr>
          <p:cNvPr id="1027" name="Picture 3" descr="C:\Users\admin\Desktop\Lean Manufacturing\Project\DSC_4219.jpg"/>
          <p:cNvPicPr>
            <a:picLocks noChangeAspect="1" noChangeArrowheads="1"/>
          </p:cNvPicPr>
          <p:nvPr/>
        </p:nvPicPr>
        <p:blipFill>
          <a:blip r:embed="rId2" cstate="print"/>
          <a:srcRect/>
          <a:stretch>
            <a:fillRect/>
          </a:stretch>
        </p:blipFill>
        <p:spPr bwMode="auto">
          <a:xfrm>
            <a:off x="1905000" y="2209800"/>
            <a:ext cx="4114800" cy="2732040"/>
          </a:xfrm>
          <a:prstGeom prst="rect">
            <a:avLst/>
          </a:prstGeom>
          <a:noFill/>
        </p:spPr>
      </p:pic>
    </p:spTree>
    <p:extLst>
      <p:ext uri="{BB962C8B-B14F-4D97-AF65-F5344CB8AC3E}">
        <p14:creationId xmlns:p14="http://schemas.microsoft.com/office/powerpoint/2010/main" val="3358890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239000" cy="944561"/>
          </a:xfrm>
        </p:spPr>
        <p:txBody>
          <a:bodyPr/>
          <a:lstStyle/>
          <a:p>
            <a:pPr algn="ctr"/>
            <a:r>
              <a:rPr lang="en-GB" b="1" u="sng" dirty="0" smtClean="0">
                <a:solidFill>
                  <a:schemeClr val="accent2">
                    <a:lumMod val="75000"/>
                  </a:schemeClr>
                </a:solidFill>
              </a:rPr>
              <a:t>Selecting an Area to Start</a:t>
            </a:r>
          </a:p>
        </p:txBody>
      </p:sp>
      <p:sp>
        <p:nvSpPr>
          <p:cNvPr id="3" name="Content Placeholder 2"/>
          <p:cNvSpPr>
            <a:spLocks noGrp="1"/>
          </p:cNvSpPr>
          <p:nvPr>
            <p:ph sz="quarter" idx="1"/>
          </p:nvPr>
        </p:nvSpPr>
        <p:spPr/>
        <p:txBody>
          <a:bodyPr/>
          <a:lstStyle/>
          <a:p>
            <a:r>
              <a:rPr lang="en-GB" dirty="0" smtClean="0"/>
              <a:t>High probability of success</a:t>
            </a:r>
          </a:p>
          <a:p>
            <a:r>
              <a:rPr lang="en-GB" dirty="0" smtClean="0"/>
              <a:t>Think about</a:t>
            </a:r>
          </a:p>
          <a:p>
            <a:pPr lvl="1"/>
            <a:r>
              <a:rPr lang="en-GB" dirty="0" smtClean="0"/>
              <a:t>Current methods</a:t>
            </a:r>
          </a:p>
          <a:p>
            <a:pPr lvl="1"/>
            <a:r>
              <a:rPr lang="en-GB" dirty="0" smtClean="0"/>
              <a:t>Willingness of the workforce to make changes</a:t>
            </a:r>
          </a:p>
          <a:p>
            <a:pPr lvl="1"/>
            <a:r>
              <a:rPr lang="en-GB" dirty="0" smtClean="0"/>
              <a:t>Leadership </a:t>
            </a:r>
          </a:p>
          <a:p>
            <a:pPr lvl="1"/>
            <a:r>
              <a:rPr lang="en-GB" dirty="0" smtClean="0"/>
              <a:t>Relationship with workforce</a:t>
            </a:r>
          </a:p>
          <a:p>
            <a:r>
              <a:rPr lang="en-GB" dirty="0" smtClean="0"/>
              <a:t>Localised current practises and changeover techniques</a:t>
            </a:r>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31</a:t>
            </a:fld>
            <a:endParaRPr lang="en-US"/>
          </a:p>
        </p:txBody>
      </p:sp>
      <p:pic>
        <p:nvPicPr>
          <p:cNvPr id="5" name="Picture 2" descr="C:\Users\admin\Desktop\Lean Manufacturing\Project\Phase-1_Current-State-Assessment.jpg"/>
          <p:cNvPicPr>
            <a:picLocks noChangeAspect="1" noChangeArrowheads="1"/>
          </p:cNvPicPr>
          <p:nvPr/>
        </p:nvPicPr>
        <p:blipFill>
          <a:blip r:embed="rId2" cstate="print"/>
          <a:srcRect/>
          <a:stretch>
            <a:fillRect/>
          </a:stretch>
        </p:blipFill>
        <p:spPr bwMode="auto">
          <a:xfrm>
            <a:off x="5715000" y="1219200"/>
            <a:ext cx="2336800" cy="1752600"/>
          </a:xfrm>
          <a:prstGeom prst="rect">
            <a:avLst/>
          </a:prstGeom>
          <a:noFill/>
        </p:spPr>
      </p:pic>
    </p:spTree>
    <p:extLst>
      <p:ext uri="{BB962C8B-B14F-4D97-AF65-F5344CB8AC3E}">
        <p14:creationId xmlns:p14="http://schemas.microsoft.com/office/powerpoint/2010/main" val="408995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solidFill>
                  <a:schemeClr val="accent2">
                    <a:lumMod val="75000"/>
                  </a:schemeClr>
                </a:solidFill>
              </a:rPr>
              <a:t>Documentation Tools</a:t>
            </a:r>
            <a:r>
              <a:rPr lang="en-GB" dirty="0" smtClean="0"/>
              <a:t/>
            </a:r>
            <a:br>
              <a:rPr lang="en-GB" dirty="0" smtClean="0"/>
            </a:br>
            <a:endParaRPr lang="en-IN" dirty="0"/>
          </a:p>
        </p:txBody>
      </p:sp>
      <p:sp>
        <p:nvSpPr>
          <p:cNvPr id="3" name="Content Placeholder 2"/>
          <p:cNvSpPr>
            <a:spLocks noGrp="1"/>
          </p:cNvSpPr>
          <p:nvPr>
            <p:ph sz="quarter" idx="1"/>
          </p:nvPr>
        </p:nvSpPr>
        <p:spPr>
          <a:xfrm>
            <a:off x="457200" y="1371600"/>
            <a:ext cx="8077200" cy="5102352"/>
          </a:xfrm>
        </p:spPr>
        <p:txBody>
          <a:bodyPr/>
          <a:lstStyle/>
          <a:p>
            <a:r>
              <a:rPr lang="en-GB" dirty="0" smtClean="0"/>
              <a:t>Document/ Videotape the current changeover process</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Participation of everyone on the plant floor in improvement- Strongly recommend </a:t>
            </a:r>
          </a:p>
          <a:p>
            <a:endParaRPr lang="en-GB" dirty="0" smtClean="0"/>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32</a:t>
            </a:fld>
            <a:endParaRPr lang="en-US"/>
          </a:p>
        </p:txBody>
      </p:sp>
      <p:pic>
        <p:nvPicPr>
          <p:cNvPr id="2054" name="Picture 6" descr="C:\Users\admin\Desktop\Lean Manufacturing\Project\Documentation sheet.PNG"/>
          <p:cNvPicPr>
            <a:picLocks noChangeAspect="1" noChangeArrowheads="1"/>
          </p:cNvPicPr>
          <p:nvPr/>
        </p:nvPicPr>
        <p:blipFill>
          <a:blip r:embed="rId2"/>
          <a:srcRect/>
          <a:stretch>
            <a:fillRect/>
          </a:stretch>
        </p:blipFill>
        <p:spPr bwMode="auto">
          <a:xfrm>
            <a:off x="762000" y="2286000"/>
            <a:ext cx="7099738" cy="2078400"/>
          </a:xfrm>
          <a:prstGeom prst="rect">
            <a:avLst/>
          </a:prstGeom>
          <a:noFill/>
        </p:spPr>
      </p:pic>
    </p:spTree>
    <p:extLst>
      <p:ext uri="{BB962C8B-B14F-4D97-AF65-F5344CB8AC3E}">
        <p14:creationId xmlns:p14="http://schemas.microsoft.com/office/powerpoint/2010/main" val="2376106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rmAutofit fontScale="90000"/>
          </a:bodyPr>
          <a:lstStyle/>
          <a:p>
            <a:pPr algn="ctr"/>
            <a:r>
              <a:rPr lang="en-GB" sz="3300" b="1" u="sng" dirty="0" smtClean="0">
                <a:solidFill>
                  <a:schemeClr val="accent2">
                    <a:lumMod val="75000"/>
                  </a:schemeClr>
                </a:solidFill>
              </a:rPr>
              <a:t>Separating Internal and External Elements</a:t>
            </a:r>
            <a:r>
              <a:rPr lang="en-GB" dirty="0" smtClean="0"/>
              <a:t/>
            </a:r>
            <a:br>
              <a:rPr lang="en-GB" dirty="0" smtClean="0"/>
            </a:br>
            <a:endParaRPr lang="en-IN" dirty="0"/>
          </a:p>
        </p:txBody>
      </p:sp>
      <p:sp>
        <p:nvSpPr>
          <p:cNvPr id="3" name="Content Placeholder 2"/>
          <p:cNvSpPr>
            <a:spLocks noGrp="1"/>
          </p:cNvSpPr>
          <p:nvPr>
            <p:ph sz="quarter" idx="1"/>
          </p:nvPr>
        </p:nvSpPr>
        <p:spPr/>
        <p:txBody>
          <a:bodyPr/>
          <a:lstStyle/>
          <a:p>
            <a:r>
              <a:rPr lang="en-GB" dirty="0" smtClean="0"/>
              <a:t>Determine Internal and External elements</a:t>
            </a:r>
          </a:p>
          <a:p>
            <a:pPr lvl="1"/>
            <a:r>
              <a:rPr lang="en-GB" dirty="0" smtClean="0"/>
              <a:t>In-depth documentation </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r>
              <a:rPr lang="en-GB" dirty="0" smtClean="0"/>
              <a:t>Internal Elements</a:t>
            </a:r>
          </a:p>
          <a:p>
            <a:pPr lvl="1"/>
            <a:r>
              <a:rPr lang="en-GB" dirty="0" smtClean="0"/>
              <a:t>Operations performed while machine is not running</a:t>
            </a:r>
          </a:p>
          <a:p>
            <a:r>
              <a:rPr lang="en-GB" dirty="0" smtClean="0"/>
              <a:t>External Elements</a:t>
            </a:r>
          </a:p>
          <a:p>
            <a:pPr lvl="1"/>
            <a:r>
              <a:rPr lang="en-GB" dirty="0" smtClean="0"/>
              <a:t>Operation performed while machine is running</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33</a:t>
            </a:fld>
            <a:endParaRPr lang="en-US"/>
          </a:p>
        </p:txBody>
      </p:sp>
      <p:pic>
        <p:nvPicPr>
          <p:cNvPr id="3074" name="Picture 2" descr="C:\Users\admin\Desktop\Lean Manufacturing\Project\separateIE.png"/>
          <p:cNvPicPr>
            <a:picLocks noChangeAspect="1" noChangeArrowheads="1"/>
          </p:cNvPicPr>
          <p:nvPr/>
        </p:nvPicPr>
        <p:blipFill>
          <a:blip r:embed="rId2"/>
          <a:srcRect/>
          <a:stretch>
            <a:fillRect/>
          </a:stretch>
        </p:blipFill>
        <p:spPr bwMode="auto">
          <a:xfrm>
            <a:off x="1828800" y="2590800"/>
            <a:ext cx="4522788" cy="2163762"/>
          </a:xfrm>
          <a:prstGeom prst="rect">
            <a:avLst/>
          </a:prstGeom>
          <a:noFill/>
        </p:spPr>
      </p:pic>
    </p:spTree>
    <p:extLst>
      <p:ext uri="{BB962C8B-B14F-4D97-AF65-F5344CB8AC3E}">
        <p14:creationId xmlns:p14="http://schemas.microsoft.com/office/powerpoint/2010/main" val="3633756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normAutofit fontScale="90000"/>
          </a:bodyPr>
          <a:lstStyle/>
          <a:p>
            <a:pPr algn="ctr"/>
            <a:r>
              <a:rPr lang="en-GB" sz="3300" b="1" u="sng" dirty="0" smtClean="0">
                <a:solidFill>
                  <a:schemeClr val="accent2">
                    <a:lumMod val="75000"/>
                  </a:schemeClr>
                </a:solidFill>
              </a:rPr>
              <a:t>Separating Internal and External Elements</a:t>
            </a:r>
            <a:r>
              <a:rPr lang="en-GB" dirty="0" smtClean="0"/>
              <a:t/>
            </a:r>
            <a:br>
              <a:rPr lang="en-GB" dirty="0" smtClean="0"/>
            </a:br>
            <a:endParaRPr lang="en-IN" dirty="0"/>
          </a:p>
        </p:txBody>
      </p:sp>
      <p:sp>
        <p:nvSpPr>
          <p:cNvPr id="3" name="Content Placeholder 2"/>
          <p:cNvSpPr>
            <a:spLocks noGrp="1"/>
          </p:cNvSpPr>
          <p:nvPr>
            <p:ph sz="quarter" idx="1"/>
          </p:nvPr>
        </p:nvSpPr>
        <p:spPr>
          <a:xfrm>
            <a:off x="457200" y="1905000"/>
            <a:ext cx="5029200" cy="3048000"/>
          </a:xfrm>
        </p:spPr>
        <p:txBody>
          <a:bodyPr/>
          <a:lstStyle/>
          <a:p>
            <a:r>
              <a:rPr lang="en-GB" dirty="0" smtClean="0"/>
              <a:t>The primary goal is to reduce the time, the machine is not running</a:t>
            </a:r>
          </a:p>
          <a:p>
            <a:r>
              <a:rPr lang="en-GB" dirty="0" smtClean="0"/>
              <a:t>20-40% improvement is possible at this stage</a:t>
            </a:r>
          </a:p>
          <a:p>
            <a:r>
              <a:rPr lang="en-GB" dirty="0" smtClean="0"/>
              <a:t>Analyze every internal element and shift externally</a:t>
            </a:r>
          </a:p>
          <a:p>
            <a:endParaRPr lang="en-GB" dirty="0" smtClean="0"/>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34</a:t>
            </a:fld>
            <a:endParaRPr lang="en-US"/>
          </a:p>
        </p:txBody>
      </p:sp>
      <p:pic>
        <p:nvPicPr>
          <p:cNvPr id="4099" name="Picture 3" descr="C:\Users\admin\Desktop\Lean Manufacturing\Project\Convert internal to external.jpg"/>
          <p:cNvPicPr>
            <a:picLocks noChangeAspect="1" noChangeArrowheads="1"/>
          </p:cNvPicPr>
          <p:nvPr/>
        </p:nvPicPr>
        <p:blipFill>
          <a:blip r:embed="rId2"/>
          <a:srcRect/>
          <a:stretch>
            <a:fillRect/>
          </a:stretch>
        </p:blipFill>
        <p:spPr bwMode="auto">
          <a:xfrm>
            <a:off x="5514975" y="1752600"/>
            <a:ext cx="3171825" cy="3581400"/>
          </a:xfrm>
          <a:prstGeom prst="rect">
            <a:avLst/>
          </a:prstGeom>
          <a:noFill/>
        </p:spPr>
      </p:pic>
    </p:spTree>
    <p:extLst>
      <p:ext uri="{BB962C8B-B14F-4D97-AF65-F5344CB8AC3E}">
        <p14:creationId xmlns:p14="http://schemas.microsoft.com/office/powerpoint/2010/main" val="3749033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35</a:t>
            </a:fld>
            <a:endParaRPr lang="en-US"/>
          </a:p>
        </p:txBody>
      </p:sp>
      <p:pic>
        <p:nvPicPr>
          <p:cNvPr id="5" name="Picture 5" descr="C:\Users\Admin\Desktop\lean group project QC\FA_h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10000"/>
            <a:ext cx="1689653" cy="1295400"/>
          </a:xfrm>
          <a:prstGeom prst="rect">
            <a:avLst/>
          </a:prstGeom>
          <a:noFill/>
          <a:extLst>
            <a:ext uri="{909E8E84-426E-40DD-AFC4-6F175D3DCCD1}">
              <a14:hiddenFill xmlns:a14="http://schemas.microsoft.com/office/drawing/2010/main">
                <a:solidFill>
                  <a:srgbClr val="FFFFFF"/>
                </a:solidFill>
              </a14:hiddenFill>
            </a:ext>
          </a:extLst>
        </p:spPr>
      </p:pic>
      <p:sp>
        <p:nvSpPr>
          <p:cNvPr id="6" name="Horizontal Scroll 5"/>
          <p:cNvSpPr/>
          <p:nvPr/>
        </p:nvSpPr>
        <p:spPr>
          <a:xfrm>
            <a:off x="1974273" y="2286000"/>
            <a:ext cx="4876800" cy="1600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0070C0"/>
                </a:solidFill>
                <a:latin typeface="Chiller" pitchFamily="82" charset="0"/>
              </a:rPr>
              <a:t>THANK YOU</a:t>
            </a:r>
            <a:endParaRPr lang="en-US" sz="4400" b="1" dirty="0">
              <a:solidFill>
                <a:srgbClr val="0070C0"/>
              </a:solidFill>
              <a:latin typeface="Chiller" pitchFamily="82" charset="0"/>
            </a:endParaRPr>
          </a:p>
        </p:txBody>
      </p:sp>
    </p:spTree>
    <p:extLst>
      <p:ext uri="{BB962C8B-B14F-4D97-AF65-F5344CB8AC3E}">
        <p14:creationId xmlns:p14="http://schemas.microsoft.com/office/powerpoint/2010/main" val="686697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7467600" cy="1143000"/>
          </a:xfrm>
        </p:spPr>
        <p:txBody>
          <a:bodyPr>
            <a:normAutofit/>
          </a:bodyPr>
          <a:lstStyle/>
          <a:p>
            <a:r>
              <a:rPr lang="en-US" b="1" u="sng" dirty="0">
                <a:solidFill>
                  <a:schemeClr val="accent2">
                    <a:lumMod val="75000"/>
                  </a:schemeClr>
                </a:solidFill>
              </a:rPr>
              <a:t>The Race is Won in the Pits</a:t>
            </a:r>
            <a:endParaRPr lang="en-US" u="sng" dirty="0">
              <a:solidFill>
                <a:schemeClr val="accent2">
                  <a:lumMod val="75000"/>
                </a:schemeClr>
              </a:solidFill>
            </a:endParaRPr>
          </a:p>
        </p:txBody>
      </p:sp>
      <p:sp>
        <p:nvSpPr>
          <p:cNvPr id="5" name="TextBox 4"/>
          <p:cNvSpPr txBox="1"/>
          <p:nvPr/>
        </p:nvSpPr>
        <p:spPr>
          <a:xfrm>
            <a:off x="2978071" y="5040868"/>
            <a:ext cx="5556329" cy="369332"/>
          </a:xfrm>
          <a:prstGeom prst="rect">
            <a:avLst/>
          </a:prstGeom>
          <a:noFill/>
          <a:effectLst>
            <a:glow rad="381000">
              <a:schemeClr val="accent1">
                <a:lumMod val="75000"/>
                <a:alpha val="85000"/>
              </a:schemeClr>
            </a:glow>
            <a:softEdge rad="279400"/>
          </a:effectLst>
        </p:spPr>
        <p:txBody>
          <a:bodyPr wrap="none" rtlCol="0">
            <a:spAutoFit/>
          </a:bodyPr>
          <a:lstStyle/>
          <a:p>
            <a:r>
              <a:rPr lang="en-US" dirty="0">
                <a:solidFill>
                  <a:schemeClr val="accent1">
                    <a:lumMod val="75000"/>
                  </a:schemeClr>
                </a:solidFill>
                <a:hlinkClick r:id="rId2"/>
              </a:rPr>
              <a:t>https://www.youtube.com/watch?v=UPVqq9NpS9o</a:t>
            </a:r>
            <a:endParaRPr lang="en-US" dirty="0">
              <a:solidFill>
                <a:schemeClr val="accent1">
                  <a:lumMod val="75000"/>
                </a:schemeClr>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4</a:t>
            </a:fld>
            <a:endParaRPr lang="en-US"/>
          </a:p>
        </p:txBody>
      </p:sp>
      <p:sp>
        <p:nvSpPr>
          <p:cNvPr id="4" name="Action Button: Movie 3">
            <a:hlinkClick r:id="" action="ppaction://noaction" highlightClick="1"/>
          </p:cNvPr>
          <p:cNvSpPr/>
          <p:nvPr/>
        </p:nvSpPr>
        <p:spPr>
          <a:xfrm>
            <a:off x="2456863" y="5040868"/>
            <a:ext cx="438737" cy="369332"/>
          </a:xfrm>
          <a:prstGeom prst="actionButtonMovi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327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38200"/>
          </a:xfrm>
        </p:spPr>
        <p:txBody>
          <a:bodyPr/>
          <a:lstStyle/>
          <a:p>
            <a:r>
              <a:rPr lang="en-US" b="1" u="sng" dirty="0" smtClean="0">
                <a:solidFill>
                  <a:srgbClr val="0070C0"/>
                </a:solidFill>
              </a:rPr>
              <a:t>Introduction</a:t>
            </a:r>
            <a:endParaRPr lang="en-IN" b="1" u="sng" dirty="0">
              <a:solidFill>
                <a:srgbClr val="0070C0"/>
              </a:solidFill>
            </a:endParaRPr>
          </a:p>
        </p:txBody>
      </p:sp>
      <p:pic>
        <p:nvPicPr>
          <p:cNvPr id="1027" name="Picture 3" descr="C:\Users\kRuTiKA\Desktop\Lean group project QC\What-is-Quick-Changeover.jpg"/>
          <p:cNvPicPr>
            <a:picLocks noGrp="1" noChangeAspect="1" noChangeArrowheads="1"/>
          </p:cNvPicPr>
          <p:nvPr>
            <p:ph sz="quarter" idx="1"/>
          </p:nvPr>
        </p:nvPicPr>
        <p:blipFill>
          <a:blip r:embed="rId2"/>
          <a:srcRect/>
          <a:stretch>
            <a:fillRect/>
          </a:stretch>
        </p:blipFill>
        <p:spPr bwMode="auto">
          <a:xfrm>
            <a:off x="607498" y="914401"/>
            <a:ext cx="7393502" cy="5257799"/>
          </a:xfrm>
          <a:prstGeom prst="rect">
            <a:avLst/>
          </a:prstGeom>
          <a:noFill/>
        </p:spPr>
      </p:pic>
      <p:sp>
        <p:nvSpPr>
          <p:cNvPr id="3" name="TextBox 2"/>
          <p:cNvSpPr txBox="1"/>
          <p:nvPr/>
        </p:nvSpPr>
        <p:spPr>
          <a:xfrm>
            <a:off x="228600" y="6488668"/>
            <a:ext cx="3639138" cy="369332"/>
          </a:xfrm>
          <a:prstGeom prst="rect">
            <a:avLst/>
          </a:prstGeom>
          <a:noFill/>
        </p:spPr>
        <p:txBody>
          <a:bodyPr wrap="none" rtlCol="0">
            <a:spAutoFit/>
          </a:bodyPr>
          <a:lstStyle/>
          <a:p>
            <a:r>
              <a:rPr lang="en-US" dirty="0"/>
              <a:t>http://setupreductiononline.com/</a:t>
            </a:r>
          </a:p>
        </p:txBody>
      </p:sp>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143000"/>
          </a:xfrm>
        </p:spPr>
        <p:txBody>
          <a:bodyPr>
            <a:normAutofit/>
          </a:bodyPr>
          <a:lstStyle/>
          <a:p>
            <a:r>
              <a:rPr lang="en-US" b="1" u="sng" dirty="0">
                <a:solidFill>
                  <a:srgbClr val="0070C0"/>
                </a:solidFill>
              </a:rPr>
              <a:t>When is the </a:t>
            </a:r>
            <a:r>
              <a:rPr lang="en-US" b="1" u="sng" dirty="0" smtClean="0">
                <a:solidFill>
                  <a:srgbClr val="0070C0"/>
                </a:solidFill>
              </a:rPr>
              <a:t> Changeover Complete</a:t>
            </a:r>
            <a:r>
              <a:rPr lang="en-US" b="1" u="sng" dirty="0" smtClean="0">
                <a:solidFill>
                  <a:srgbClr val="0070C0"/>
                </a:solidFill>
              </a:rPr>
              <a:t>?</a:t>
            </a:r>
            <a:endParaRPr lang="en-US" u="sng" dirty="0">
              <a:solidFill>
                <a:srgbClr val="0070C0"/>
              </a:solidFill>
            </a:endParaRPr>
          </a:p>
        </p:txBody>
      </p:sp>
      <p:sp>
        <p:nvSpPr>
          <p:cNvPr id="5" name="Slide Number Placeholder 4"/>
          <p:cNvSpPr>
            <a:spLocks noGrp="1"/>
          </p:cNvSpPr>
          <p:nvPr>
            <p:ph type="sldNum" sz="quarter" idx="15"/>
          </p:nvPr>
        </p:nvSpPr>
        <p:spPr>
          <a:noFill/>
          <a:ln>
            <a:noFill/>
          </a:ln>
        </p:spPr>
        <p:txBody>
          <a:bodyPr/>
          <a:lstStyle/>
          <a:p>
            <a:fld id="{B6F15528-21DE-4FAA-801E-634DDDAF4B2B}" type="slidenum">
              <a:rPr lang="en-US" smtClean="0"/>
              <a:pPr/>
              <a:t>6</a:t>
            </a:fld>
            <a:endParaRPr lang="en-US" dirty="0"/>
          </a:p>
        </p:txBody>
      </p:sp>
      <p:pic>
        <p:nvPicPr>
          <p:cNvPr id="2050" name="Picture 2" descr="C:\Users\Admin\Desktop\lean group project QC\stick-guy-s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14800"/>
            <a:ext cx="5715000" cy="254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4037764"/>
              </p:ext>
            </p:extLst>
          </p:nvPr>
        </p:nvGraphicFramePr>
        <p:xfrm>
          <a:off x="1981200" y="1524000"/>
          <a:ext cx="48768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28600" y="6477000"/>
            <a:ext cx="7471917" cy="369332"/>
          </a:xfrm>
          <a:prstGeom prst="rect">
            <a:avLst/>
          </a:prstGeom>
          <a:noFill/>
        </p:spPr>
        <p:txBody>
          <a:bodyPr wrap="none" rtlCol="0">
            <a:spAutoFit/>
          </a:bodyPr>
          <a:lstStyle/>
          <a:p>
            <a:r>
              <a:rPr lang="en-US" dirty="0"/>
              <a:t>http://www.slideserve.com/britney/quick-changeovers-smed-1177291</a:t>
            </a:r>
          </a:p>
        </p:txBody>
      </p:sp>
    </p:spTree>
    <p:extLst>
      <p:ext uri="{BB962C8B-B14F-4D97-AF65-F5344CB8AC3E}">
        <p14:creationId xmlns:p14="http://schemas.microsoft.com/office/powerpoint/2010/main" val="3482318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graphicFrame>
        <p:nvGraphicFramePr>
          <p:cNvPr id="5" name="Diagram 4"/>
          <p:cNvGraphicFramePr/>
          <p:nvPr>
            <p:extLst>
              <p:ext uri="{D42A27DB-BD31-4B8C-83A1-F6EECF244321}">
                <p14:modId xmlns:p14="http://schemas.microsoft.com/office/powerpoint/2010/main" val="1110670509"/>
              </p:ext>
            </p:extLst>
          </p:nvPr>
        </p:nvGraphicFramePr>
        <p:xfrm>
          <a:off x="2590800" y="1803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4" descr="shige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133600"/>
            <a:ext cx="16398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36917" y="4459069"/>
            <a:ext cx="1901483" cy="646331"/>
          </a:xfrm>
          <a:prstGeom prst="rect">
            <a:avLst/>
          </a:prstGeom>
        </p:spPr>
        <p:txBody>
          <a:bodyPr wrap="none">
            <a:spAutoFit/>
          </a:bodyPr>
          <a:lstStyle/>
          <a:p>
            <a:pPr algn="ctr"/>
            <a:r>
              <a:rPr lang="en-US" dirty="0"/>
              <a:t>Developed by </a:t>
            </a:r>
            <a:endParaRPr lang="en-US" dirty="0" smtClean="0"/>
          </a:p>
          <a:p>
            <a:pPr algn="ctr"/>
            <a:r>
              <a:rPr lang="en-US" b="1" u="sng" dirty="0" smtClean="0">
                <a:solidFill>
                  <a:srgbClr val="0070C0"/>
                </a:solidFill>
              </a:rPr>
              <a:t>Shigeo </a:t>
            </a:r>
            <a:r>
              <a:rPr lang="en-US" b="1" u="sng" dirty="0">
                <a:solidFill>
                  <a:srgbClr val="0070C0"/>
                </a:solidFill>
              </a:rPr>
              <a:t>Shingo</a:t>
            </a:r>
            <a:endParaRPr lang="en-IN" b="1" u="sng" dirty="0">
              <a:solidFill>
                <a:srgbClr val="0070C0"/>
              </a:solidFill>
            </a:endParaRPr>
          </a:p>
        </p:txBody>
      </p:sp>
      <p:sp>
        <p:nvSpPr>
          <p:cNvPr id="10" name="Right Triangle 9"/>
          <p:cNvSpPr/>
          <p:nvPr/>
        </p:nvSpPr>
        <p:spPr>
          <a:xfrm>
            <a:off x="2362200" y="5486400"/>
            <a:ext cx="569912" cy="609600"/>
          </a:xfrm>
          <a:prstGeom prst="r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457200" y="76200"/>
            <a:ext cx="8077200" cy="1143000"/>
          </a:xfrm>
        </p:spPr>
        <p:txBody>
          <a:bodyPr>
            <a:normAutofit/>
          </a:bodyPr>
          <a:lstStyle/>
          <a:p>
            <a:r>
              <a:rPr lang="en-US" b="1" u="sng" dirty="0" smtClean="0">
                <a:solidFill>
                  <a:srgbClr val="0070C0"/>
                </a:solidFill>
              </a:rPr>
              <a:t>Inventor Of Quick Changeover</a:t>
            </a:r>
            <a:endParaRPr lang="en-US" u="sng" dirty="0">
              <a:solidFill>
                <a:srgbClr val="0070C0"/>
              </a:solidFill>
            </a:endParaRPr>
          </a:p>
        </p:txBody>
      </p:sp>
    </p:spTree>
    <p:extLst>
      <p:ext uri="{BB962C8B-B14F-4D97-AF65-F5344CB8AC3E}">
        <p14:creationId xmlns:p14="http://schemas.microsoft.com/office/powerpoint/2010/main" val="2920780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TextBox 2"/>
          <p:cNvSpPr txBox="1"/>
          <p:nvPr/>
        </p:nvSpPr>
        <p:spPr>
          <a:xfrm>
            <a:off x="304800" y="1600200"/>
            <a:ext cx="8382000" cy="4524315"/>
          </a:xfrm>
          <a:prstGeom prst="rect">
            <a:avLst/>
          </a:prstGeom>
          <a:noFill/>
        </p:spPr>
        <p:txBody>
          <a:bodyPr wrap="square" rtlCol="0">
            <a:spAutoFit/>
          </a:bodyPr>
          <a:lstStyle/>
          <a:p>
            <a:r>
              <a:rPr lang="en-IN" b="1" dirty="0" smtClean="0"/>
              <a:t>  </a:t>
            </a:r>
            <a:endParaRPr lang="en-IN" dirty="0"/>
          </a:p>
          <a:p>
            <a:pPr marL="914400" lvl="1" indent="-457200">
              <a:buClr>
                <a:schemeClr val="accent1">
                  <a:lumMod val="75000"/>
                </a:schemeClr>
              </a:buClr>
              <a:buFont typeface="+mj-lt"/>
              <a:buAutoNum type="arabicPeriod"/>
            </a:pPr>
            <a:r>
              <a:rPr lang="en-IN" sz="2400" dirty="0" smtClean="0">
                <a:cs typeface="Times New Roman" pitchFamily="18" charset="0"/>
              </a:rPr>
              <a:t>Begin with </a:t>
            </a:r>
            <a:r>
              <a:rPr lang="en-IN" sz="2400" dirty="0" smtClean="0">
                <a:cs typeface="Times New Roman" pitchFamily="18" charset="0"/>
              </a:rPr>
              <a:t>5S</a:t>
            </a:r>
          </a:p>
          <a:p>
            <a:pPr marL="914400" lvl="1" indent="-457200">
              <a:buClr>
                <a:schemeClr val="accent1">
                  <a:lumMod val="75000"/>
                </a:schemeClr>
              </a:buClr>
              <a:buFont typeface="+mj-lt"/>
              <a:buAutoNum type="arabicPeriod"/>
            </a:pPr>
            <a:r>
              <a:rPr lang="en-IN" sz="2400" dirty="0" smtClean="0">
                <a:cs typeface="Times New Roman" pitchFamily="18" charset="0"/>
              </a:rPr>
              <a:t>Transfer </a:t>
            </a:r>
            <a:r>
              <a:rPr lang="en-IN" sz="2400" dirty="0" smtClean="0">
                <a:cs typeface="Times New Roman" pitchFamily="18" charset="0"/>
              </a:rPr>
              <a:t>internal time to external </a:t>
            </a:r>
            <a:r>
              <a:rPr lang="en-IN" sz="2400" dirty="0" smtClean="0">
                <a:cs typeface="Times New Roman" pitchFamily="18" charset="0"/>
              </a:rPr>
              <a:t>time</a:t>
            </a:r>
          </a:p>
          <a:p>
            <a:pPr marL="914400" lvl="1" indent="-457200">
              <a:buClr>
                <a:schemeClr val="accent1">
                  <a:lumMod val="75000"/>
                </a:schemeClr>
              </a:buClr>
              <a:buFont typeface="+mj-lt"/>
              <a:buAutoNum type="arabicPeriod"/>
            </a:pPr>
            <a:r>
              <a:rPr lang="en-IN" sz="2400" dirty="0" smtClean="0">
                <a:cs typeface="Times New Roman" pitchFamily="18" charset="0"/>
              </a:rPr>
              <a:t>Utilize </a:t>
            </a:r>
            <a:r>
              <a:rPr lang="en-IN" sz="2400" dirty="0" smtClean="0">
                <a:cs typeface="Times New Roman" pitchFamily="18" charset="0"/>
              </a:rPr>
              <a:t>quick connectors( no bolts </a:t>
            </a:r>
            <a:r>
              <a:rPr lang="en-IN" sz="2400" dirty="0" smtClean="0">
                <a:cs typeface="Times New Roman" pitchFamily="18" charset="0"/>
              </a:rPr>
              <a:t>needed)</a:t>
            </a:r>
          </a:p>
          <a:p>
            <a:pPr marL="914400" lvl="1" indent="-457200">
              <a:buClr>
                <a:schemeClr val="accent1">
                  <a:lumMod val="75000"/>
                </a:schemeClr>
              </a:buClr>
              <a:buFont typeface="+mj-lt"/>
              <a:buAutoNum type="arabicPeriod"/>
            </a:pPr>
            <a:r>
              <a:rPr lang="en-IN" sz="2400" dirty="0" smtClean="0">
                <a:cs typeface="Times New Roman" pitchFamily="18" charset="0"/>
              </a:rPr>
              <a:t>Work </a:t>
            </a:r>
            <a:r>
              <a:rPr lang="en-IN" sz="2400" dirty="0" smtClean="0">
                <a:cs typeface="Times New Roman" pitchFamily="18" charset="0"/>
              </a:rPr>
              <a:t>from specific positions and </a:t>
            </a:r>
            <a:r>
              <a:rPr lang="en-IN" sz="2400" dirty="0" smtClean="0">
                <a:cs typeface="Times New Roman" pitchFamily="18" charset="0"/>
              </a:rPr>
              <a:t>standards( no adjusting)</a:t>
            </a:r>
            <a:endParaRPr lang="en-IN" sz="2400" dirty="0">
              <a:cs typeface="Times New Roman" pitchFamily="18" charset="0"/>
            </a:endParaRPr>
          </a:p>
          <a:p>
            <a:pPr marL="914400" lvl="1" indent="-457200">
              <a:buClr>
                <a:schemeClr val="accent1">
                  <a:lumMod val="75000"/>
                </a:schemeClr>
              </a:buClr>
              <a:buFont typeface="+mj-lt"/>
              <a:buAutoNum type="arabicPeriod"/>
            </a:pPr>
            <a:r>
              <a:rPr lang="en-IN" sz="2400" dirty="0" smtClean="0">
                <a:cs typeface="Times New Roman" pitchFamily="18" charset="0"/>
              </a:rPr>
              <a:t>Set </a:t>
            </a:r>
            <a:r>
              <a:rPr lang="en-IN" sz="2400" dirty="0" smtClean="0">
                <a:cs typeface="Times New Roman" pitchFamily="18" charset="0"/>
              </a:rPr>
              <a:t>and attach ( no fine </a:t>
            </a:r>
            <a:r>
              <a:rPr lang="en-IN" sz="2400" dirty="0" smtClean="0">
                <a:cs typeface="Times New Roman" pitchFamily="18" charset="0"/>
              </a:rPr>
              <a:t>tuning)</a:t>
            </a:r>
          </a:p>
          <a:p>
            <a:pPr marL="914400" lvl="1" indent="-457200">
              <a:buClr>
                <a:schemeClr val="accent1">
                  <a:lumMod val="75000"/>
                </a:schemeClr>
              </a:buClr>
              <a:buFont typeface="+mj-lt"/>
              <a:buAutoNum type="arabicPeriod"/>
            </a:pPr>
            <a:r>
              <a:rPr lang="en-IN" sz="2400" dirty="0" smtClean="0">
                <a:cs typeface="Times New Roman" pitchFamily="18" charset="0"/>
              </a:rPr>
              <a:t>Stay </a:t>
            </a:r>
            <a:r>
              <a:rPr lang="en-IN" sz="2400" dirty="0" smtClean="0">
                <a:cs typeface="Times New Roman" pitchFamily="18" charset="0"/>
              </a:rPr>
              <a:t>with the machine at all </a:t>
            </a:r>
            <a:r>
              <a:rPr lang="en-IN" sz="2400" dirty="0" smtClean="0">
                <a:cs typeface="Times New Roman" pitchFamily="18" charset="0"/>
              </a:rPr>
              <a:t>times</a:t>
            </a:r>
          </a:p>
          <a:p>
            <a:pPr marL="914400" lvl="1" indent="-457200">
              <a:buClr>
                <a:schemeClr val="accent1">
                  <a:lumMod val="75000"/>
                </a:schemeClr>
              </a:buClr>
              <a:buFont typeface="+mj-lt"/>
              <a:buAutoNum type="arabicPeriod"/>
            </a:pPr>
            <a:r>
              <a:rPr lang="en-IN" sz="2400" dirty="0" smtClean="0">
                <a:cs typeface="Times New Roman" pitchFamily="18" charset="0"/>
              </a:rPr>
              <a:t>Standardize </a:t>
            </a:r>
            <a:r>
              <a:rPr lang="en-IN" sz="2400" dirty="0" smtClean="0">
                <a:cs typeface="Times New Roman" pitchFamily="18" charset="0"/>
              </a:rPr>
              <a:t>changeover </a:t>
            </a:r>
            <a:r>
              <a:rPr lang="en-IN" sz="2400" dirty="0" smtClean="0">
                <a:cs typeface="Times New Roman" pitchFamily="18" charset="0"/>
              </a:rPr>
              <a:t>tasks</a:t>
            </a:r>
          </a:p>
          <a:p>
            <a:pPr marL="914400" lvl="1" indent="-457200">
              <a:buClr>
                <a:schemeClr val="accent1">
                  <a:lumMod val="75000"/>
                </a:schemeClr>
              </a:buClr>
              <a:buFont typeface="+mj-lt"/>
              <a:buAutoNum type="arabicPeriod"/>
            </a:pPr>
            <a:r>
              <a:rPr lang="en-IN" sz="2400" dirty="0" smtClean="0">
                <a:cs typeface="Times New Roman" pitchFamily="18" charset="0"/>
              </a:rPr>
              <a:t>End </a:t>
            </a:r>
            <a:r>
              <a:rPr lang="en-IN" sz="2400" dirty="0" smtClean="0">
                <a:cs typeface="Times New Roman" pitchFamily="18" charset="0"/>
              </a:rPr>
              <a:t>with 5S</a:t>
            </a:r>
          </a:p>
          <a:p>
            <a:pPr marL="285750" indent="-285750" algn="just">
              <a:buFont typeface="Arial" panose="020B0604020202020204" pitchFamily="34" charset="0"/>
              <a:buChar char="•"/>
            </a:pPr>
            <a:endParaRPr lang="en-IN" dirty="0" smtClean="0"/>
          </a:p>
          <a:p>
            <a:pPr algn="just"/>
            <a:endParaRPr lang="en-IN" dirty="0" smtClean="0"/>
          </a:p>
          <a:p>
            <a:pPr algn="just"/>
            <a:r>
              <a:rPr lang="en-IN" dirty="0" smtClean="0"/>
              <a:t>	</a:t>
            </a:r>
            <a:endParaRPr lang="en-IN" dirty="0"/>
          </a:p>
        </p:txBody>
      </p:sp>
      <p:sp>
        <p:nvSpPr>
          <p:cNvPr id="6" name="Title 1"/>
          <p:cNvSpPr txBox="1">
            <a:spLocks/>
          </p:cNvSpPr>
          <p:nvPr/>
        </p:nvSpPr>
        <p:spPr>
          <a:xfrm>
            <a:off x="457200" y="762000"/>
            <a:ext cx="80772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u="sng" dirty="0" smtClean="0">
                <a:solidFill>
                  <a:srgbClr val="0070C0"/>
                </a:solidFill>
              </a:rPr>
              <a:t>Eight Rules Of Quick Changeover</a:t>
            </a:r>
            <a:endParaRPr lang="en-US" u="sng" dirty="0">
              <a:solidFill>
                <a:srgbClr val="0070C0"/>
              </a:solidFill>
            </a:endParaRPr>
          </a:p>
        </p:txBody>
      </p:sp>
    </p:spTree>
    <p:extLst>
      <p:ext uri="{BB962C8B-B14F-4D97-AF65-F5344CB8AC3E}">
        <p14:creationId xmlns:p14="http://schemas.microsoft.com/office/powerpoint/2010/main" val="608170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848600" cy="792161"/>
          </a:xfrm>
        </p:spPr>
        <p:txBody>
          <a:bodyPr>
            <a:normAutofit/>
          </a:bodyPr>
          <a:lstStyle/>
          <a:p>
            <a:r>
              <a:rPr lang="en-US" b="1" u="sng" dirty="0" smtClean="0">
                <a:solidFill>
                  <a:schemeClr val="accent2">
                    <a:lumMod val="75000"/>
                  </a:schemeClr>
                </a:solidFill>
              </a:rPr>
              <a:t>Goals Of Quick Changeover</a:t>
            </a:r>
            <a:endParaRPr lang="en-IN" b="1" u="sng" dirty="0">
              <a:solidFill>
                <a:schemeClr val="accent2">
                  <a:lumMod val="75000"/>
                </a:schemeClr>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9</a:t>
            </a:fld>
            <a:endParaRPr lang="en-US"/>
          </a:p>
        </p:txBody>
      </p:sp>
      <p:sp>
        <p:nvSpPr>
          <p:cNvPr id="4" name="TextBox 3"/>
          <p:cNvSpPr txBox="1"/>
          <p:nvPr/>
        </p:nvSpPr>
        <p:spPr>
          <a:xfrm>
            <a:off x="381000" y="6400800"/>
            <a:ext cx="8153400" cy="369332"/>
          </a:xfrm>
          <a:prstGeom prst="rect">
            <a:avLst/>
          </a:prstGeom>
          <a:noFill/>
        </p:spPr>
        <p:txBody>
          <a:bodyPr wrap="square" rtlCol="0">
            <a:spAutoFit/>
          </a:bodyPr>
          <a:lstStyle/>
          <a:p>
            <a:r>
              <a:rPr lang="en-US" dirty="0"/>
              <a:t>http://www.mdcegypt.com</a:t>
            </a:r>
            <a:r>
              <a:rPr lang="en-US" dirty="0" smtClean="0"/>
              <a:t>/</a:t>
            </a:r>
            <a:endParaRPr lang="en-US" dirty="0"/>
          </a:p>
        </p:txBody>
      </p:sp>
      <p:pic>
        <p:nvPicPr>
          <p:cNvPr id="1026" name="Picture 2" descr="C:\Users\Admin\Desktop\lean group project QC\image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75021"/>
            <a:ext cx="6477000" cy="47447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634</TotalTime>
  <Words>1526</Words>
  <Application>Microsoft Office PowerPoint</Application>
  <PresentationFormat>On-screen Show (4:3)</PresentationFormat>
  <Paragraphs>278</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PowerPoint Presentation</vt:lpstr>
      <vt:lpstr>Outline</vt:lpstr>
      <vt:lpstr>What Is Quick Changeover?</vt:lpstr>
      <vt:lpstr>The Race is Won in the Pits</vt:lpstr>
      <vt:lpstr>Introduction</vt:lpstr>
      <vt:lpstr>When is the  Changeover Complete?</vt:lpstr>
      <vt:lpstr>Inventor Of Quick Changeover</vt:lpstr>
      <vt:lpstr>PowerPoint Presentation</vt:lpstr>
      <vt:lpstr>Goals Of Quick Changeover</vt:lpstr>
      <vt:lpstr>PowerPoint Presentation</vt:lpstr>
      <vt:lpstr>PowerPoint Presentation</vt:lpstr>
      <vt:lpstr>How TO Reduce The Changeover Time</vt:lpstr>
      <vt:lpstr>PowerPoint Presentation</vt:lpstr>
      <vt:lpstr>Look For…</vt:lpstr>
      <vt:lpstr>Single Minute Exchange Of Die (SMED)</vt:lpstr>
      <vt:lpstr>The SMED philosophy breaks down into four stages: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Implementing quick changeovers</vt:lpstr>
      <vt:lpstr>Selecting an Area to Start</vt:lpstr>
      <vt:lpstr>Documentation Tools </vt:lpstr>
      <vt:lpstr>Separating Internal and External Elements </vt:lpstr>
      <vt:lpstr>Separating Internal and External Elements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kRuTiKA</dc:creator>
  <cp:lastModifiedBy>Admin</cp:lastModifiedBy>
  <cp:revision>91</cp:revision>
  <dcterms:created xsi:type="dcterms:W3CDTF">2006-08-16T00:00:00Z</dcterms:created>
  <dcterms:modified xsi:type="dcterms:W3CDTF">2015-10-03T00:39:02Z</dcterms:modified>
</cp:coreProperties>
</file>