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80" r:id="rId3"/>
    <p:sldMasterId id="2147483684" r:id="rId4"/>
  </p:sldMasterIdLst>
  <p:sldIdLst>
    <p:sldId id="266" r:id="rId5"/>
    <p:sldId id="282" r:id="rId6"/>
    <p:sldId id="284" r:id="rId7"/>
    <p:sldId id="275" r:id="rId8"/>
    <p:sldId id="306" r:id="rId9"/>
    <p:sldId id="299" r:id="rId10"/>
    <p:sldId id="300" r:id="rId11"/>
    <p:sldId id="270" r:id="rId12"/>
    <p:sldId id="301" r:id="rId13"/>
    <p:sldId id="302" r:id="rId14"/>
    <p:sldId id="271" r:id="rId15"/>
    <p:sldId id="303" r:id="rId16"/>
    <p:sldId id="304" r:id="rId17"/>
    <p:sldId id="305" r:id="rId18"/>
    <p:sldId id="286" r:id="rId19"/>
    <p:sldId id="285" r:id="rId20"/>
    <p:sldId id="288" r:id="rId21"/>
    <p:sldId id="260" r:id="rId22"/>
    <p:sldId id="272" r:id="rId23"/>
    <p:sldId id="293" r:id="rId24"/>
    <p:sldId id="307" r:id="rId25"/>
    <p:sldId id="296" r:id="rId26"/>
    <p:sldId id="297" r:id="rId27"/>
    <p:sldId id="278" r:id="rId28"/>
    <p:sldId id="279" r:id="rId29"/>
    <p:sldId id="281" r:id="rId30"/>
    <p:sldId id="261" r:id="rId31"/>
    <p:sldId id="262" r:id="rId32"/>
    <p:sldId id="264" r:id="rId33"/>
    <p:sldId id="263" r:id="rId34"/>
    <p:sldId id="277" r:id="rId35"/>
    <p:sldId id="265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15"/>
    <a:srgbClr val="098240"/>
    <a:srgbClr val="710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1E748-BD48-46AB-BC39-E5866822C9F7}" v="28" dt="2022-01-11T04:34:52.136"/>
    <p1510:client id="{56694BAE-495D-4F43-B9E2-52A58A8039E8}" v="923" dt="2022-01-10T16:50:34.440"/>
    <p1510:client id="{C53183A0-9B00-48FC-922C-C882FF21F236}" v="245" dt="2022-01-10T17:17:50.433"/>
    <p1510:client id="{FA29926C-0D6E-4B2F-84B4-86E2EA71114D}" v="19" dt="2022-01-10T13:06:32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FEBA1-D19F-439D-8F7D-69EC98279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67320D5-0CB9-41B6-9354-2210D735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1" y="2849125"/>
            <a:ext cx="5390651" cy="351379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296991-5E47-4675-8849-AE0B479D59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7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333" dirty="0">
                <a:solidFill>
                  <a:srgbClr val="F4F3F9"/>
                </a:solidFill>
              </a:defRPr>
            </a:lvl1pPr>
          </a:lstStyle>
          <a:p>
            <a:pPr lvl="0" algn="l" defTabSz="1219140" rtl="0" latinLnBrk="0"/>
            <a:r>
              <a:rPr lang="en-US"/>
              <a:t>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663E7-DDD3-4F24-A90C-F4005252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2"/>
            <a:ext cx="5390651" cy="508687"/>
          </a:xfrm>
        </p:spPr>
        <p:txBody>
          <a:bodyPr vert="horz" wrap="square" lIns="0" tIns="12065" rIns="0" bIns="0" rtlCol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5119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89" lvl="0" indent="-228589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505805" lvl="1" indent="-228589">
              <a:buClr>
                <a:srgbClr val="F03782"/>
              </a:buClr>
              <a:buFont typeface="Symbol" panose="05050102010706020507" pitchFamily="18" charset="2"/>
              <a:buChar char="-"/>
            </a:pPr>
            <a:r>
              <a:rPr lang="en-US"/>
              <a:t>Second level</a:t>
            </a:r>
          </a:p>
          <a:p>
            <a:pPr marL="783019" lvl="2" indent="-228589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1060235" lvl="3" indent="-228589">
              <a:buClr>
                <a:srgbClr val="F03782"/>
              </a:buClr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337451" lvl="4" indent="-228589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60069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40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D44A166-1CCD-4AB0-9552-2CFD678511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8215" y="628637"/>
            <a:ext cx="1727863" cy="194961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F5FC3A-1F4A-45DE-AF8E-13207578C3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9" y="127731"/>
            <a:ext cx="3543093" cy="907715"/>
          </a:xfrm>
          <a:prstGeom prst="rect">
            <a:avLst/>
          </a:prstGeom>
        </p:spPr>
      </p:pic>
      <p:sp>
        <p:nvSpPr>
          <p:cNvPr id="14" name="Title Placeholder 9">
            <a:extLst>
              <a:ext uri="{FF2B5EF4-FFF2-40B4-BE49-F238E27FC236}">
                <a16:creationId xmlns:a16="http://schemas.microsoft.com/office/drawing/2014/main" id="{1251A51B-BB9A-47EF-9C64-1A3F6398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5" y="1701802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C458E46F-9447-40A9-B836-048D27334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1" y="2849125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1580DE-CA8F-4C0E-BADC-14C35D7C8815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A67E4F-0D39-4077-8CF1-54BBED184DFE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F037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A2D2F-D423-4383-8469-C063717B220A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3507C1-4B06-451C-983B-827886D3CD5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</p:spTree>
    <p:extLst>
      <p:ext uri="{BB962C8B-B14F-4D97-AF65-F5344CB8AC3E}">
        <p14:creationId xmlns:p14="http://schemas.microsoft.com/office/powerpoint/2010/main" val="4156920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eaLnBrk="1" hangingPunct="1">
        <a:defRPr lang="en-US" sz="3200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eaLnBrk="1" hangingPunct="1">
        <a:buClr>
          <a:srgbClr val="808285"/>
        </a:buClr>
        <a:buFont typeface="Wingdings" panose="05000000000000000000" pitchFamily="2" charset="2"/>
        <a:buNone/>
        <a:defRPr lang="en-US" sz="2133" kern="1200" spc="3" dirty="0">
          <a:solidFill>
            <a:srgbClr val="E41165"/>
          </a:solidFill>
          <a:latin typeface="Calibri"/>
          <a:ea typeface="+mn-ea"/>
          <a:cs typeface="Calibri"/>
        </a:defRPr>
      </a:lvl1pPr>
      <a:lvl2pPr marL="505805" indent="-228589" eaLnBrk="1" hangingPunct="1">
        <a:buClr>
          <a:srgbClr val="808285"/>
        </a:buClr>
        <a:buFont typeface="Symbol" panose="05050102010706020507" pitchFamily="18" charset="2"/>
        <a:buChar char="-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83019" indent="-228589" eaLnBrk="1" hangingPunct="1">
        <a:buClr>
          <a:srgbClr val="808285"/>
        </a:buClr>
        <a:buFont typeface="Arial" panose="020B0604020202020204" pitchFamily="34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0235" indent="-228589" eaLnBrk="1" hangingPunct="1">
        <a:buClr>
          <a:srgbClr val="808285"/>
        </a:buClr>
        <a:buFont typeface="Courier New" panose="02070309020205020404" pitchFamily="49" charset="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37451" indent="-228589" eaLnBrk="1" hangingPunct="1">
        <a:buClr>
          <a:srgbClr val="808285"/>
        </a:buClr>
        <a:buFont typeface="Wingdings" panose="05000000000000000000" pitchFamily="2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86079" eaLnBrk="1" hangingPunct="1">
        <a:defRPr>
          <a:latin typeface="+mn-lt"/>
          <a:ea typeface="+mn-ea"/>
          <a:cs typeface="+mn-cs"/>
        </a:defRPr>
      </a:lvl6pPr>
      <a:lvl7pPr marL="1663294" eaLnBrk="1" hangingPunct="1">
        <a:defRPr>
          <a:latin typeface="+mn-lt"/>
          <a:ea typeface="+mn-ea"/>
          <a:cs typeface="+mn-cs"/>
        </a:defRPr>
      </a:lvl7pPr>
      <a:lvl8pPr marL="1940509" eaLnBrk="1" hangingPunct="1">
        <a:defRPr>
          <a:latin typeface="+mn-lt"/>
          <a:ea typeface="+mn-ea"/>
          <a:cs typeface="+mn-cs"/>
        </a:defRPr>
      </a:lvl8pPr>
      <a:lvl9pPr marL="22177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16" eaLnBrk="1" hangingPunct="1">
        <a:defRPr>
          <a:latin typeface="+mn-lt"/>
          <a:ea typeface="+mn-ea"/>
          <a:cs typeface="+mn-cs"/>
        </a:defRPr>
      </a:lvl2pPr>
      <a:lvl3pPr marL="554431" eaLnBrk="1" hangingPunct="1">
        <a:defRPr>
          <a:latin typeface="+mn-lt"/>
          <a:ea typeface="+mn-ea"/>
          <a:cs typeface="+mn-cs"/>
        </a:defRPr>
      </a:lvl3pPr>
      <a:lvl4pPr marL="831646" eaLnBrk="1" hangingPunct="1">
        <a:defRPr>
          <a:latin typeface="+mn-lt"/>
          <a:ea typeface="+mn-ea"/>
          <a:cs typeface="+mn-cs"/>
        </a:defRPr>
      </a:lvl4pPr>
      <a:lvl5pPr marL="1108863" eaLnBrk="1" hangingPunct="1">
        <a:defRPr>
          <a:latin typeface="+mn-lt"/>
          <a:ea typeface="+mn-ea"/>
          <a:cs typeface="+mn-cs"/>
        </a:defRPr>
      </a:lvl5pPr>
      <a:lvl6pPr marL="1386079" eaLnBrk="1" hangingPunct="1">
        <a:defRPr>
          <a:latin typeface="+mn-lt"/>
          <a:ea typeface="+mn-ea"/>
          <a:cs typeface="+mn-cs"/>
        </a:defRPr>
      </a:lvl6pPr>
      <a:lvl7pPr marL="1663294" eaLnBrk="1" hangingPunct="1">
        <a:defRPr>
          <a:latin typeface="+mn-lt"/>
          <a:ea typeface="+mn-ea"/>
          <a:cs typeface="+mn-cs"/>
        </a:defRPr>
      </a:lvl7pPr>
      <a:lvl8pPr marL="1940509" eaLnBrk="1" hangingPunct="1">
        <a:defRPr>
          <a:latin typeface="+mn-lt"/>
          <a:ea typeface="+mn-ea"/>
          <a:cs typeface="+mn-cs"/>
        </a:defRPr>
      </a:lvl8pPr>
      <a:lvl9pPr marL="221772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0">
          <p15:clr>
            <a:srgbClr val="F26B43"/>
          </p15:clr>
        </p15:guide>
        <p15:guide id="4" pos="5585">
          <p15:clr>
            <a:srgbClr val="F26B43"/>
          </p15:clr>
        </p15:guide>
        <p15:guide id="7" orient="horz" pos="365">
          <p15:clr>
            <a:srgbClr val="F26B43"/>
          </p15:clr>
        </p15:guide>
        <p15:guide id="8" pos="183">
          <p15:clr>
            <a:srgbClr val="F26B43"/>
          </p15:clr>
        </p15:guide>
        <p15:guide id="9" orient="horz" pos="854">
          <p15:clr>
            <a:srgbClr val="F26B43"/>
          </p15:clr>
        </p15:guide>
        <p15:guide id="10" orient="horz" pos="284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37BE189-DF1F-4A0D-9639-BDB336EBE6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31" y="6213584"/>
            <a:ext cx="2648569" cy="6785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D57266-18DE-4C4A-81E2-466CF0E1B40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2107" y="6591349"/>
            <a:ext cx="1370936" cy="15468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10514927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3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89" lvl="0" indent="-228589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505805" lvl="1" indent="-228589">
              <a:buClr>
                <a:srgbClr val="F03782"/>
              </a:buClr>
              <a:buFont typeface="Symbol" panose="05050102010706020507" pitchFamily="18" charset="2"/>
              <a:buChar char="-"/>
            </a:pPr>
            <a:r>
              <a:rPr lang="en-US"/>
              <a:t>Second level</a:t>
            </a:r>
          </a:p>
          <a:p>
            <a:pPr marL="783019" lvl="2" indent="-228589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1060235" lvl="3" indent="-228589">
              <a:buClr>
                <a:srgbClr val="F03782"/>
              </a:buClr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337451" lvl="4" indent="-228589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Document Classification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‹#›</a:t>
            </a:fld>
            <a:endParaRPr lang="en-US" sz="933" noProof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F037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8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dt="0"/>
  <p:txStyles>
    <p:titleStyle>
      <a:lvl1pPr algn="l" defTabSz="1219140" rtl="0" eaLnBrk="1" latinLnBrk="0" hangingPunct="1">
        <a:lnSpc>
          <a:spcPct val="90000"/>
        </a:lnSpc>
        <a:spcBef>
          <a:spcPct val="0"/>
        </a:spcBef>
        <a:buNone/>
        <a:defRPr lang="en-US" sz="2800" b="0" kern="0" baseline="0" dirty="0">
          <a:solidFill>
            <a:srgbClr val="F03782"/>
          </a:solidFill>
          <a:latin typeface="+mj-lt"/>
          <a:ea typeface="+mj-ea"/>
          <a:cs typeface="+mj-cs"/>
        </a:defRPr>
      </a:lvl1pPr>
    </p:titleStyle>
    <p:bodyStyle>
      <a:lvl1pPr marL="304784" indent="-304784" algn="l" defTabSz="121914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lang="en-US" sz="16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354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3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6AAC98-52F9-4D48-96BE-881645C34D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8215" y="628637"/>
            <a:ext cx="1727863" cy="1949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E3F2A-CAF3-4982-AE02-01A90D26A50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9" y="127731"/>
            <a:ext cx="3543093" cy="907715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74410556-AECD-477E-9D5D-0E7CFB7B1F94}"/>
              </a:ext>
            </a:extLst>
          </p:cNvPr>
          <p:cNvSpPr txBox="1"/>
          <p:nvPr/>
        </p:nvSpPr>
        <p:spPr>
          <a:xfrm>
            <a:off x="389271" y="6570134"/>
            <a:ext cx="2526461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701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F03782"/>
                </a:solidFill>
                <a:latin typeface="Calibri"/>
                <a:cs typeface="Calibri"/>
              </a:rPr>
              <a:t>Copyright</a:t>
            </a:r>
            <a:r>
              <a:rPr sz="933" b="0">
                <a:solidFill>
                  <a:srgbClr val="F03782"/>
                </a:solidFill>
                <a:latin typeface="Calibri"/>
                <a:cs typeface="Calibri"/>
              </a:rPr>
              <a:t>©2021</a:t>
            </a:r>
            <a:r>
              <a:rPr sz="933" b="0" spc="-3">
                <a:solidFill>
                  <a:srgbClr val="F03782"/>
                </a:solidFill>
                <a:latin typeface="Calibri"/>
                <a:cs typeface="Calibri"/>
              </a:rPr>
              <a:t> TataConsultancyServices Limited</a:t>
            </a:r>
            <a:endParaRPr sz="933" b="0">
              <a:latin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510DAE-FE0C-485A-9F10-990CA43C7E12}"/>
              </a:ext>
            </a:extLst>
          </p:cNvPr>
          <p:cNvSpPr/>
          <p:nvPr userDrawn="1"/>
        </p:nvSpPr>
        <p:spPr>
          <a:xfrm>
            <a:off x="389463" y="3193989"/>
            <a:ext cx="3533967" cy="467586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lvl="0"/>
            <a:r>
              <a:rPr lang="en-US" sz="2933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7C577D-0C53-4D14-B946-3F26D8BCD4D4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79BB-5229-4B1E-ADC5-18613CC0D4FF}"/>
              </a:ext>
            </a:extLst>
          </p:cNvPr>
          <p:cNvCxnSpPr>
            <a:cxnSpLocks/>
          </p:cNvCxnSpPr>
          <p:nvPr userDrawn="1"/>
        </p:nvCxnSpPr>
        <p:spPr>
          <a:xfrm>
            <a:off x="121439" y="482600"/>
            <a:ext cx="143408" cy="0"/>
          </a:xfrm>
          <a:prstGeom prst="line">
            <a:avLst/>
          </a:prstGeom>
          <a:ln>
            <a:solidFill>
              <a:srgbClr val="F037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1270EC-3ED8-491D-B304-161E037FA7EA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EB3B0B-34C6-435D-AF25-9FDE4D1DAAD1}"/>
              </a:ext>
            </a:extLst>
          </p:cNvPr>
          <p:cNvSpPr/>
          <p:nvPr userDrawn="1"/>
        </p:nvSpPr>
        <p:spPr>
          <a:xfrm>
            <a:off x="49735" y="85017"/>
            <a:ext cx="286816" cy="527555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5"/>
          </a:p>
        </p:txBody>
      </p:sp>
    </p:spTree>
    <p:extLst>
      <p:ext uri="{BB962C8B-B14F-4D97-AF65-F5344CB8AC3E}">
        <p14:creationId xmlns:p14="http://schemas.microsoft.com/office/powerpoint/2010/main" val="2210269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dt="0"/>
  <p:txStyles>
    <p:titleStyle>
      <a:lvl1pPr eaLnBrk="1" hangingPunct="1">
        <a:defRPr lang="en-US" sz="2933" b="0" kern="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eaLnBrk="1" hangingPunct="1">
        <a:buClr>
          <a:srgbClr val="808285"/>
        </a:buClr>
        <a:buFont typeface="Wingdings" panose="05000000000000000000" pitchFamily="2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05805" indent="-228589" eaLnBrk="1" hangingPunct="1">
        <a:buClr>
          <a:srgbClr val="808285"/>
        </a:buClr>
        <a:buFont typeface="Symbol" panose="05050102010706020507" pitchFamily="18" charset="2"/>
        <a:buChar char="-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83019" indent="-228589" eaLnBrk="1" hangingPunct="1">
        <a:buClr>
          <a:srgbClr val="808285"/>
        </a:buClr>
        <a:buFont typeface="Arial" panose="020B0604020202020204" pitchFamily="34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60235" indent="-228589" eaLnBrk="1" hangingPunct="1">
        <a:buClr>
          <a:srgbClr val="808285"/>
        </a:buClr>
        <a:buFont typeface="Courier New" panose="02070309020205020404" pitchFamily="49" charset="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37451" indent="-228589" eaLnBrk="1" hangingPunct="1">
        <a:buClr>
          <a:srgbClr val="808285"/>
        </a:buClr>
        <a:buFont typeface="Wingdings" panose="05000000000000000000" pitchFamily="2" charset="2"/>
        <a:buChar char="§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86079" eaLnBrk="1" hangingPunct="1">
        <a:defRPr>
          <a:latin typeface="+mn-lt"/>
          <a:ea typeface="+mn-ea"/>
          <a:cs typeface="+mn-cs"/>
        </a:defRPr>
      </a:lvl6pPr>
      <a:lvl7pPr marL="1663294" eaLnBrk="1" hangingPunct="1">
        <a:defRPr>
          <a:latin typeface="+mn-lt"/>
          <a:ea typeface="+mn-ea"/>
          <a:cs typeface="+mn-cs"/>
        </a:defRPr>
      </a:lvl7pPr>
      <a:lvl8pPr marL="1940509" eaLnBrk="1" hangingPunct="1">
        <a:defRPr>
          <a:latin typeface="+mn-lt"/>
          <a:ea typeface="+mn-ea"/>
          <a:cs typeface="+mn-cs"/>
        </a:defRPr>
      </a:lvl8pPr>
      <a:lvl9pPr marL="221772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77216" eaLnBrk="1" hangingPunct="1">
        <a:defRPr>
          <a:latin typeface="+mn-lt"/>
          <a:ea typeface="+mn-ea"/>
          <a:cs typeface="+mn-cs"/>
        </a:defRPr>
      </a:lvl2pPr>
      <a:lvl3pPr marL="554431" eaLnBrk="1" hangingPunct="1">
        <a:defRPr>
          <a:latin typeface="+mn-lt"/>
          <a:ea typeface="+mn-ea"/>
          <a:cs typeface="+mn-cs"/>
        </a:defRPr>
      </a:lvl3pPr>
      <a:lvl4pPr marL="831646" eaLnBrk="1" hangingPunct="1">
        <a:defRPr>
          <a:latin typeface="+mn-lt"/>
          <a:ea typeface="+mn-ea"/>
          <a:cs typeface="+mn-cs"/>
        </a:defRPr>
      </a:lvl4pPr>
      <a:lvl5pPr marL="1108863" eaLnBrk="1" hangingPunct="1">
        <a:defRPr>
          <a:latin typeface="+mn-lt"/>
          <a:ea typeface="+mn-ea"/>
          <a:cs typeface="+mn-cs"/>
        </a:defRPr>
      </a:lvl5pPr>
      <a:lvl6pPr marL="1386079" eaLnBrk="1" hangingPunct="1">
        <a:defRPr>
          <a:latin typeface="+mn-lt"/>
          <a:ea typeface="+mn-ea"/>
          <a:cs typeface="+mn-cs"/>
        </a:defRPr>
      </a:lvl6pPr>
      <a:lvl7pPr marL="1663294" eaLnBrk="1" hangingPunct="1">
        <a:defRPr>
          <a:latin typeface="+mn-lt"/>
          <a:ea typeface="+mn-ea"/>
          <a:cs typeface="+mn-cs"/>
        </a:defRPr>
      </a:lvl7pPr>
      <a:lvl8pPr marL="1940509" eaLnBrk="1" hangingPunct="1">
        <a:defRPr>
          <a:latin typeface="+mn-lt"/>
          <a:ea typeface="+mn-ea"/>
          <a:cs typeface="+mn-cs"/>
        </a:defRPr>
      </a:lvl8pPr>
      <a:lvl9pPr marL="2217726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4" pos="5585">
          <p15:clr>
            <a:srgbClr val="F26B43"/>
          </p15:clr>
        </p15:guide>
        <p15:guide id="6" orient="horz" pos="2946">
          <p15:clr>
            <a:srgbClr val="F26B43"/>
          </p15:clr>
        </p15:guide>
        <p15:guide id="7" orient="horz" pos="365">
          <p15:clr>
            <a:srgbClr val="F26B43"/>
          </p15:clr>
        </p15:guide>
        <p15:guide id="8" pos="18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ccbdb.nist.gov/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009.018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person, indoor, room&#10;&#10;Description automatically generated">
            <a:extLst>
              <a:ext uri="{FF2B5EF4-FFF2-40B4-BE49-F238E27FC236}">
                <a16:creationId xmlns:a16="http://schemas.microsoft.com/office/drawing/2014/main" id="{841A3439-68A3-490A-9B95-8F4D6D659D3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 b="5570"/>
          <a:stretch>
            <a:fillRect/>
          </a:stretch>
        </p:blipFill>
        <p:spPr/>
      </p:pic>
      <p:pic>
        <p:nvPicPr>
          <p:cNvPr id="12" name="Graphic 8">
            <a:extLst>
              <a:ext uri="{FF2B5EF4-FFF2-40B4-BE49-F238E27FC236}">
                <a16:creationId xmlns:a16="http://schemas.microsoft.com/office/drawing/2014/main" id="{69C9D494-1150-4717-9C33-5A4683F29E3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5864352" y="1806578"/>
            <a:ext cx="6327648" cy="4230567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74A964-E617-460A-94A6-E2CA9144DB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789" y="3611125"/>
            <a:ext cx="5390651" cy="392415"/>
          </a:xfrm>
        </p:spPr>
        <p:txBody>
          <a:bodyPr vert="horz" wrap="square" lIns="0" tIns="22860" rIns="0" bIns="0" rtlCol="0" anchor="t">
            <a:spAutoFit/>
          </a:bodyPr>
          <a:lstStyle/>
          <a:p>
            <a:r>
              <a:rPr lang="en-US" sz="2400"/>
              <a:t>Lecturers: Shampa Sarkar, Nirmal M 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781DAD4-EC84-4F02-B97A-9C15D1A8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31" y="2061236"/>
            <a:ext cx="5390651" cy="997068"/>
          </a:xfrm>
        </p:spPr>
        <p:txBody>
          <a:bodyPr vert="horz" wrap="square" lIns="0" tIns="12065" rIns="0" bIns="0" rtlCol="0" anchor="t">
            <a:spAutoFit/>
          </a:bodyPr>
          <a:lstStyle/>
          <a:p>
            <a:r>
              <a:rPr lang="en-US"/>
              <a:t>Quantum Simulations of Molecules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4E47-B82D-4ADB-B760-E143DC5D3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US" sz="1300"/>
              <a:t>11 January 2022</a:t>
            </a:r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125205-DAA5-43FD-AA29-53AE93C0FD08}"/>
              </a:ext>
            </a:extLst>
          </p:cNvPr>
          <p:cNvSpPr txBox="1">
            <a:spLocks/>
          </p:cNvSpPr>
          <p:nvPr/>
        </p:nvSpPr>
        <p:spPr>
          <a:xfrm>
            <a:off x="4000264" y="959940"/>
            <a:ext cx="5908235" cy="392415"/>
          </a:xfrm>
          <a:prstGeom prst="rect">
            <a:avLst/>
          </a:prstGeom>
        </p:spPr>
        <p:txBody>
          <a:bodyPr vert="horz" wrap="square" lIns="0" tIns="22860" rIns="0" bIns="0" rtlCol="0" anchor="t">
            <a:spAutoFit/>
          </a:bodyPr>
          <a:lstStyle>
            <a:lvl1pPr marL="0" indent="0" eaLnBrk="1" hangingPunct="1">
              <a:buClr>
                <a:srgbClr val="808285"/>
              </a:buClr>
              <a:buFont typeface="Wingdings" panose="05000000000000000000" pitchFamily="2" charset="2"/>
              <a:buNone/>
              <a:defRPr lang="en-US" sz="2133" kern="1200" spc="3" dirty="0">
                <a:solidFill>
                  <a:srgbClr val="E41165"/>
                </a:solidFill>
                <a:latin typeface="Calibri"/>
                <a:ea typeface="+mn-ea"/>
                <a:cs typeface="Calibri"/>
              </a:defRPr>
            </a:lvl1pPr>
            <a:lvl2pPr marL="505805" indent="-228589" eaLnBrk="1" hangingPunct="1">
              <a:buClr>
                <a:srgbClr val="808285"/>
              </a:buClr>
              <a:buFont typeface="Symbol" panose="05050102010706020507" pitchFamily="18" charset="2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83019" indent="-228589" eaLnBrk="1" hangingPunct="1">
              <a:buClr>
                <a:srgbClr val="808285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60235" indent="-228589" eaLnBrk="1" hangingPunct="1">
              <a:buClr>
                <a:srgbClr val="808285"/>
              </a:buClr>
              <a:buFont typeface="Courier New" panose="02070309020205020404" pitchFamily="49" charset="0"/>
              <a:buChar char="o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37451" indent="-228589" eaLnBrk="1" hangingPunct="1">
              <a:buClr>
                <a:srgbClr val="808285"/>
              </a:buClr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86079" eaLnBrk="1" hangingPunct="1">
              <a:defRPr>
                <a:latin typeface="+mn-lt"/>
                <a:ea typeface="+mn-ea"/>
                <a:cs typeface="+mn-cs"/>
              </a:defRPr>
            </a:lvl6pPr>
            <a:lvl7pPr marL="1663294" eaLnBrk="1" hangingPunct="1">
              <a:defRPr>
                <a:latin typeface="+mn-lt"/>
                <a:ea typeface="+mn-ea"/>
                <a:cs typeface="+mn-cs"/>
              </a:defRPr>
            </a:lvl7pPr>
            <a:lvl8pPr marL="1940509" eaLnBrk="1" hangingPunct="1">
              <a:defRPr>
                <a:latin typeface="+mn-lt"/>
                <a:ea typeface="+mn-ea"/>
                <a:cs typeface="+mn-cs"/>
              </a:defRPr>
            </a:lvl8pPr>
            <a:lvl9pPr marL="2217726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B0F0"/>
                </a:solidFill>
              </a:rPr>
              <a:t>ACM Winter School on Quantum Computing</a:t>
            </a:r>
            <a:endParaRPr lang="en-US" sz="21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1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2"/>
                </a:solidFill>
              </a:rPr>
              <a:t>Construction of Fermionic Hamiltonian</a:t>
            </a:r>
            <a:endParaRPr lang="en-IN" sz="1600" b="1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2"/>
                </a:solidFill>
              </a:rPr>
              <a:t>- </a:t>
            </a:r>
            <a:r>
              <a:rPr lang="en-IN" sz="1400">
                <a:solidFill>
                  <a:schemeClr val="tx2"/>
                </a:solidFill>
              </a:rPr>
              <a:t>Compute one-body and two-body integrals</a:t>
            </a:r>
            <a:endParaRPr lang="en-IN" sz="1400">
              <a:solidFill>
                <a:schemeClr val="tx2"/>
              </a:solidFill>
              <a:cs typeface="Calibri"/>
            </a:endParaRPr>
          </a:p>
          <a:p>
            <a:pPr algn="ctr"/>
            <a:endParaRPr lang="en-IN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bg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bg1"/>
                </a:solidFill>
              </a:rPr>
              <a:t>Construction of Qubit Hamiltonian</a:t>
            </a:r>
            <a:endParaRPr lang="en-IN" sz="1600" b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- </a:t>
            </a:r>
            <a:r>
              <a:rPr lang="en-IN" sz="1400">
                <a:solidFill>
                  <a:schemeClr val="bg1"/>
                </a:solidFill>
              </a:rPr>
              <a:t>Parity, Jordan-Wigner, </a:t>
            </a:r>
            <a:r>
              <a:rPr lang="en-IN" sz="1400" err="1">
                <a:solidFill>
                  <a:schemeClr val="bg1"/>
                </a:solidFill>
              </a:rPr>
              <a:t>Bravyi-Kitaev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29715-3A2F-4169-A9EB-A4C1A3F91CD2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650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E0CC-C355-4733-89D8-181E0FC9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944445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Fermion to Qubit Mappings</a:t>
            </a:r>
            <a:endParaRPr lang="en-US" b="1"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488C-778B-4F01-9C3D-A6D65AA6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83" y="830877"/>
            <a:ext cx="3516150" cy="451770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1800" b="1">
                <a:cs typeface="Calibri" panose="020F0502020204030204"/>
              </a:rPr>
              <a:t>Jordan-Wigner Mapping (O(M))</a:t>
            </a:r>
          </a:p>
          <a:p>
            <a:pPr marL="0" indent="0">
              <a:buNone/>
            </a:pPr>
            <a:endParaRPr lang="en-US" sz="1800" b="1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8F19-D9CD-42F0-B910-7E00F247C43A}"/>
              </a:ext>
            </a:extLst>
          </p:cNvPr>
          <p:cNvSpPr txBox="1"/>
          <p:nvPr/>
        </p:nvSpPr>
        <p:spPr>
          <a:xfrm>
            <a:off x="612227" y="1282647"/>
            <a:ext cx="48805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CB336B"/>
                </a:solidFill>
              </a:rPr>
              <a:t>One-one mapping between the spin orbitals and qubits</a:t>
            </a:r>
            <a:endParaRPr lang="en-US">
              <a:solidFill>
                <a:srgbClr val="CB336B"/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166DD-9EB2-4839-A677-CCA06B13CE26}"/>
              </a:ext>
            </a:extLst>
          </p:cNvPr>
          <p:cNvSpPr txBox="1"/>
          <p:nvPr/>
        </p:nvSpPr>
        <p:spPr>
          <a:xfrm>
            <a:off x="651641" y="1716199"/>
            <a:ext cx="635808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CB336B"/>
                </a:solidFill>
              </a:rPr>
              <a:t>Encodes the </a:t>
            </a:r>
            <a:r>
              <a:rPr lang="en-US" sz="1600" b="1">
                <a:solidFill>
                  <a:srgbClr val="CB336B"/>
                </a:solidFill>
              </a:rPr>
              <a:t>occupation number </a:t>
            </a:r>
            <a:r>
              <a:rPr lang="en-US" sz="1600">
                <a:solidFill>
                  <a:srgbClr val="CB336B"/>
                </a:solidFill>
              </a:rPr>
              <a:t>of a spin orbital to the </a:t>
            </a:r>
            <a:r>
              <a:rPr lang="en-US" sz="1600" b="1">
                <a:solidFill>
                  <a:srgbClr val="CB336B"/>
                </a:solidFill>
              </a:rPr>
              <a:t>state </a:t>
            </a:r>
            <a:r>
              <a:rPr lang="en-US" sz="1600">
                <a:solidFill>
                  <a:srgbClr val="CB336B"/>
                </a:solidFill>
              </a:rPr>
              <a:t>of a qubit</a:t>
            </a:r>
            <a:endParaRPr lang="en-US">
              <a:solidFill>
                <a:srgbClr val="CB336B"/>
              </a:solidFill>
              <a:cs typeface="Calibri"/>
            </a:endParaRPr>
          </a:p>
        </p:txBody>
      </p:sp>
      <p:pic>
        <p:nvPicPr>
          <p:cNvPr id="7" name="Picture 7" descr="Text, letter&#10;&#10;Description automatically generated">
            <a:extLst>
              <a:ext uri="{FF2B5EF4-FFF2-40B4-BE49-F238E27FC236}">
                <a16:creationId xmlns:a16="http://schemas.microsoft.com/office/drawing/2014/main" id="{DD09DE2D-3FCA-4FDC-8265-2D9AEF02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59" y="2468413"/>
            <a:ext cx="4766441" cy="8701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02478DF-0C7A-4723-8E6A-9BB466A9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3429986"/>
            <a:ext cx="3111718" cy="77316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B1D16F-2631-4AA3-A27E-2F86E7F32E5C}"/>
              </a:ext>
            </a:extLst>
          </p:cNvPr>
          <p:cNvSpPr txBox="1">
            <a:spLocks/>
          </p:cNvSpPr>
          <p:nvPr/>
        </p:nvSpPr>
        <p:spPr>
          <a:xfrm>
            <a:off x="7288442" y="825622"/>
            <a:ext cx="3074592" cy="304230"/>
          </a:xfrm>
          <a:prstGeom prst="rect">
            <a:avLst/>
          </a:prstGeom>
        </p:spPr>
        <p:txBody>
          <a:bodyPr vert="horz" lIns="0" tIns="45720" rIns="0" bIns="45720" rtlCol="0" anchor="t">
            <a:normAutofit fontScale="92500" lnSpcReduction="20000"/>
          </a:bodyPr>
          <a:lstStyle>
            <a:lvl1pPr marL="304784" indent="-304784" algn="l" defTabSz="121914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000" b="1">
                <a:cs typeface="Calibri" panose="020F0502020204030204"/>
              </a:rPr>
              <a:t>Parity Mapping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A96C4-F842-426E-ADF8-60D3D700638F}"/>
              </a:ext>
            </a:extLst>
          </p:cNvPr>
          <p:cNvSpPr txBox="1"/>
          <p:nvPr/>
        </p:nvSpPr>
        <p:spPr>
          <a:xfrm>
            <a:off x="7457089" y="1335198"/>
            <a:ext cx="41898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i="1" err="1">
                <a:solidFill>
                  <a:srgbClr val="CB336B"/>
                </a:solidFill>
              </a:rPr>
              <a:t>p</a:t>
            </a:r>
            <a:r>
              <a:rPr lang="en-US" sz="1600" baseline="30000" err="1">
                <a:solidFill>
                  <a:srgbClr val="CB336B"/>
                </a:solidFill>
              </a:rPr>
              <a:t>th</a:t>
            </a:r>
            <a:r>
              <a:rPr lang="en-US" sz="1600" baseline="30000">
                <a:solidFill>
                  <a:srgbClr val="CB336B"/>
                </a:solidFill>
              </a:rPr>
              <a:t> </a:t>
            </a:r>
            <a:r>
              <a:rPr lang="en-US" sz="1600">
                <a:solidFill>
                  <a:srgbClr val="CB336B"/>
                </a:solidFill>
              </a:rPr>
              <a:t>qubit stores the parity of the first </a:t>
            </a:r>
            <a:r>
              <a:rPr lang="en-US" sz="1600" i="1">
                <a:solidFill>
                  <a:srgbClr val="CB336B"/>
                </a:solidFill>
              </a:rPr>
              <a:t>p</a:t>
            </a:r>
            <a:r>
              <a:rPr lang="en-US" sz="1600">
                <a:solidFill>
                  <a:srgbClr val="CB336B"/>
                </a:solidFill>
              </a:rPr>
              <a:t> modes </a:t>
            </a:r>
            <a:endParaRPr lang="en-US">
              <a:solidFill>
                <a:srgbClr val="CB336B"/>
              </a:solidFill>
              <a:cs typeface="Calibri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4BA6E814-B783-4DCE-9432-60943ED29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262" y="2160744"/>
            <a:ext cx="3781096" cy="973099"/>
          </a:xfrm>
          <a:prstGeom prst="rect">
            <a:avLst/>
          </a:prstGeom>
        </p:spPr>
      </p:pic>
      <p:pic>
        <p:nvPicPr>
          <p:cNvPr id="12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1FEA0C03-54C1-4B6E-81CC-2776707AE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470" y="3084372"/>
            <a:ext cx="5160577" cy="1096535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92ABF742-A76B-4D75-B735-F4DDD2BB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273" y="4100838"/>
            <a:ext cx="8792843" cy="246508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DC5FAC26-892A-4440-A1EF-64061E630E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1597" y="3395991"/>
            <a:ext cx="2343150" cy="27622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13D6E8D-03CF-405E-80D5-F235646EF3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5920" y="3816405"/>
            <a:ext cx="1381125" cy="276225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99E31AEF-D4CD-4213-AC5D-67F8966749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9233" y="3811642"/>
            <a:ext cx="866775" cy="285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6AF3-9064-41EA-AF3A-0613BCC60FF6}"/>
              </a:ext>
            </a:extLst>
          </p:cNvPr>
          <p:cNvSpPr txBox="1"/>
          <p:nvPr/>
        </p:nvSpPr>
        <p:spPr>
          <a:xfrm>
            <a:off x="612227" y="2136613"/>
            <a:ext cx="30287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CB336B"/>
                </a:solidFill>
              </a:rPr>
              <a:t>No of qubits = No of spin orbitals</a:t>
            </a:r>
            <a:endParaRPr lang="en-US">
              <a:solidFill>
                <a:srgbClr val="CB336B"/>
              </a:solidFill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49584-5A18-48DC-8416-BDEDD7C73249}"/>
              </a:ext>
            </a:extLst>
          </p:cNvPr>
          <p:cNvSpPr txBox="1"/>
          <p:nvPr/>
        </p:nvSpPr>
        <p:spPr>
          <a:xfrm>
            <a:off x="7457089" y="1716199"/>
            <a:ext cx="328846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rgbClr val="CB336B"/>
                </a:solidFill>
              </a:rPr>
              <a:t>No of qubits = No of spin orbitals - 2</a:t>
            </a:r>
            <a:endParaRPr lang="en-US">
              <a:solidFill>
                <a:srgbClr val="CB336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30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2"/>
                </a:solidFill>
              </a:rPr>
              <a:t>Construction of Fermionic Hamiltonian</a:t>
            </a:r>
            <a:endParaRPr lang="en-IN" sz="1600" b="1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2"/>
                </a:solidFill>
              </a:rPr>
              <a:t>- </a:t>
            </a:r>
            <a:r>
              <a:rPr lang="en-IN" sz="1400">
                <a:solidFill>
                  <a:schemeClr val="tx2"/>
                </a:solidFill>
              </a:rPr>
              <a:t>Compute one-body and two-body integrals</a:t>
            </a:r>
            <a:endParaRPr lang="en-IN" sz="1400">
              <a:solidFill>
                <a:schemeClr val="tx2"/>
              </a:solidFill>
              <a:cs typeface="Calibri"/>
            </a:endParaRPr>
          </a:p>
          <a:p>
            <a:pPr algn="ctr"/>
            <a:endParaRPr lang="en-IN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bg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bg1"/>
                </a:solidFill>
              </a:rPr>
              <a:t>Reduction of Qubits</a:t>
            </a:r>
            <a:endParaRPr lang="en-IN" sz="1600" b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- </a:t>
            </a:r>
            <a:r>
              <a:rPr lang="en-IN" sz="1400">
                <a:solidFill>
                  <a:schemeClr val="bg1"/>
                </a:solidFill>
              </a:rPr>
              <a:t>Z2 Symmetries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bg1"/>
                </a:solidFill>
              </a:rPr>
              <a:t> - Two-qubit Reduction (Parity)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B0F85-777C-4D5F-9839-ABCFE5EC39FA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494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2"/>
                </a:solidFill>
              </a:rPr>
              <a:t>Construction of Fermionic Hamiltonian</a:t>
            </a:r>
            <a:endParaRPr lang="en-IN" sz="1600" b="1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2"/>
                </a:solidFill>
              </a:rPr>
              <a:t>- </a:t>
            </a:r>
            <a:r>
              <a:rPr lang="en-IN" sz="1400">
                <a:solidFill>
                  <a:schemeClr val="tx2"/>
                </a:solidFill>
              </a:rPr>
              <a:t>Compute one-body and two-body integrals</a:t>
            </a:r>
            <a:endParaRPr lang="en-IN" sz="1400">
              <a:solidFill>
                <a:schemeClr val="tx2"/>
              </a:solidFill>
              <a:cs typeface="Calibri"/>
            </a:endParaRPr>
          </a:p>
          <a:p>
            <a:pPr algn="ctr"/>
            <a:endParaRPr lang="en-IN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</a:rPr>
              <a:t>Classical Eigen Solver</a:t>
            </a:r>
            <a:endParaRPr lang="en-IN" sz="16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bg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9AF47-1772-4566-83AB-67CEDB63E4CF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22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2"/>
                </a:solidFill>
              </a:rPr>
              <a:t>Construction of Fermionic Hamiltonian</a:t>
            </a:r>
            <a:endParaRPr lang="en-IN" sz="1600" b="1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2"/>
                </a:solidFill>
              </a:rPr>
              <a:t>- </a:t>
            </a:r>
            <a:r>
              <a:rPr lang="en-IN" sz="1400">
                <a:solidFill>
                  <a:schemeClr val="tx2"/>
                </a:solidFill>
              </a:rPr>
              <a:t>Compute one-body and two-body integrals</a:t>
            </a:r>
            <a:endParaRPr lang="en-IN" sz="1400">
              <a:solidFill>
                <a:schemeClr val="tx2"/>
              </a:solidFill>
              <a:cs typeface="Calibri"/>
            </a:endParaRPr>
          </a:p>
          <a:p>
            <a:pPr algn="ctr"/>
            <a:endParaRPr lang="en-IN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  <a:endParaRPr lang="en-IN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</a:rPr>
              <a:t>Compare</a:t>
            </a:r>
            <a:endParaRPr lang="en-IN" sz="1600" b="1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4AABC-A350-402F-9971-BDDB84BE4A3F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66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FA-87F5-4A5B-8680-7D9F404D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5022"/>
            <a:ext cx="12192000" cy="57397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/>
              <a:t>Influence of Molecular Orbital (MO) Basis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0721-0754-4871-A14D-94E3BC686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5158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B085-60BF-4BD2-A4BF-3D148E1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/>
              <a:t>Molecular Orbital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9A706-CF85-44F1-9096-CE6A14A5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/>
              <a:t>Various molecular orbital basis sets have been employed to calculate potential energy surface and bond dissociation energy for </a:t>
            </a:r>
            <a:r>
              <a:rPr lang="en-US" sz="2000" b="0" i="0" u="none" strike="noStrike" baseline="0" err="1"/>
              <a:t>LiH</a:t>
            </a:r>
            <a:r>
              <a:rPr lang="en-US" sz="2000" b="0" i="0" u="none" strike="noStrike" baseline="0"/>
              <a:t>, using VQE</a:t>
            </a:r>
          </a:p>
          <a:p>
            <a:endParaRPr lang="en-US" sz="2000"/>
          </a:p>
          <a:p>
            <a:r>
              <a:rPr lang="en-US" sz="2000" b="1" i="0" u="none" strike="noStrike" baseline="0">
                <a:solidFill>
                  <a:srgbClr val="CB336B"/>
                </a:solidFill>
              </a:rPr>
              <a:t>There is a Trade-off </a:t>
            </a:r>
            <a:r>
              <a:rPr lang="en-US" sz="2000" b="0" i="0" u="none" strike="noStrike" baseline="0"/>
              <a:t>: The accuracy improved with larger basis sets, subject to retaining higher order orbitals in computation</a:t>
            </a:r>
            <a:endParaRPr 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CD78C-EE22-4518-8007-D42541900C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7378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B883-D11C-4E35-B0FE-D30EBC5B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MO basis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BBA8-1BC3-431A-8999-A9119FAB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22" y="1478103"/>
            <a:ext cx="6052080" cy="3668372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/>
              <a:t>STO-</a:t>
            </a:r>
            <a:r>
              <a:rPr lang="en-US" sz="2000" b="1" i="0" u="none" strike="noStrike" baseline="0" err="1"/>
              <a:t>kG</a:t>
            </a:r>
            <a:r>
              <a:rPr lang="en-US" sz="2000" b="1" i="0" u="none" strike="noStrike" baseline="0"/>
              <a:t> (k=3,6,etc.) </a:t>
            </a:r>
            <a:r>
              <a:rPr lang="en-US" sz="2000" b="0" i="0" u="none" strike="noStrike" baseline="0">
                <a:solidFill>
                  <a:srgbClr val="CB336B"/>
                </a:solidFill>
              </a:rPr>
              <a:t>approximates each STO with k GTO </a:t>
            </a:r>
            <a:r>
              <a:rPr lang="en-US" sz="2000" b="0" i="0" u="none" strike="noStrike" baseline="0"/>
              <a:t>functions in the least squares. Produces reasonable computation for an atomic orbital, however, falls on accuracy for molecular computation</a:t>
            </a:r>
          </a:p>
          <a:p>
            <a:pPr algn="l"/>
            <a:r>
              <a:rPr lang="en-US" sz="2000" b="1" i="0" u="none" strike="noStrike" baseline="0"/>
              <a:t>Split-valence basis sets </a:t>
            </a:r>
            <a:r>
              <a:rPr lang="en-US" sz="2000" b="0" i="0" u="none" strike="noStrike" baseline="0"/>
              <a:t>with double zeta functions on the </a:t>
            </a:r>
            <a:r>
              <a:rPr lang="en-US" sz="2000" b="0" i="0" u="none" strike="noStrike" baseline="0">
                <a:solidFill>
                  <a:srgbClr val="CB336B"/>
                </a:solidFill>
              </a:rPr>
              <a:t>valence orbital</a:t>
            </a:r>
            <a:r>
              <a:rPr lang="en-US" sz="2000" b="0" i="0" u="none" strike="noStrike" baseline="0"/>
              <a:t>, </a:t>
            </a:r>
            <a:r>
              <a:rPr lang="en-US" sz="2000" b="0" i="0" u="none" strike="noStrike" baseline="0" err="1"/>
              <a:t>eg</a:t>
            </a:r>
            <a:r>
              <a:rPr lang="en-US" sz="2000" b="0" i="0" u="none" strike="noStrike" baseline="0"/>
              <a:t>: </a:t>
            </a:r>
            <a:r>
              <a:rPr lang="en-US" sz="2000" b="1" i="0" u="none" strike="noStrike" baseline="0"/>
              <a:t>3-21G, 6-31G, 6-31G*. </a:t>
            </a:r>
            <a:r>
              <a:rPr lang="en-US" sz="2000" b="0" i="0" u="none" strike="noStrike" baseline="0"/>
              <a:t>Exhibits trade-off between accuracy and quantum resources</a:t>
            </a:r>
          </a:p>
          <a:p>
            <a:pPr algn="l"/>
            <a:r>
              <a:rPr lang="en-US" sz="2000" b="1" i="0" u="none" strike="noStrike" baseline="0"/>
              <a:t>Correlation-consistent basis sets </a:t>
            </a:r>
            <a:r>
              <a:rPr lang="en-US" sz="2000" b="0" i="0" u="none" strike="noStrike" baseline="0"/>
              <a:t>are widely used for </a:t>
            </a:r>
            <a:r>
              <a:rPr lang="en-US" sz="2000" b="1" i="0" u="none" strike="noStrike" baseline="0"/>
              <a:t>post Hartree-Fock wavefunction </a:t>
            </a:r>
            <a:r>
              <a:rPr lang="en-US" sz="2000" b="0" i="0" u="none" strike="noStrike" baseline="0"/>
              <a:t>based calculations, </a:t>
            </a:r>
            <a:r>
              <a:rPr lang="en-US" sz="2000" b="0" i="0" u="none" strike="noStrike" baseline="0" err="1"/>
              <a:t>eg</a:t>
            </a:r>
            <a:r>
              <a:rPr lang="en-US" sz="2000" b="0" i="0" u="none" strike="noStrike" baseline="0"/>
              <a:t>: cc-</a:t>
            </a:r>
            <a:r>
              <a:rPr lang="en-US" sz="2000" b="0" i="0" u="none" strike="noStrike" baseline="0" err="1"/>
              <a:t>pVDZ</a:t>
            </a:r>
            <a:r>
              <a:rPr lang="en-US" sz="2000" b="0" i="0" u="none" strike="noStrike" baseline="0"/>
              <a:t>, cc-</a:t>
            </a:r>
            <a:r>
              <a:rPr lang="en-US" sz="2000" b="0" i="0" u="none" strike="noStrike" baseline="0" err="1"/>
              <a:t>pVTZ</a:t>
            </a:r>
            <a:r>
              <a:rPr lang="en-US" sz="2000" b="0" i="0" u="none" strike="noStrike" baseline="0"/>
              <a:t> (</a:t>
            </a:r>
            <a:r>
              <a:rPr lang="en-US" sz="2000" b="0" i="0" u="none" strike="noStrike" baseline="0">
                <a:solidFill>
                  <a:srgbClr val="CB336B"/>
                </a:solidFill>
              </a:rPr>
              <a:t>consider unoccupied or virtual orbitals</a:t>
            </a:r>
            <a:r>
              <a:rPr lang="en-US" sz="2000" b="0" i="0" u="none" strike="noStrike" baseline="0"/>
              <a:t>, to consider correlation energy in computation)</a:t>
            </a:r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8BCCB-BE53-4DD6-A34F-4181517447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7597C-D435-49D6-9BD5-EF7B9970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402" y="1058413"/>
            <a:ext cx="5548413" cy="36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17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46B04EEA-B0E8-4551-A813-9A056DAA5F14}"/>
              </a:ext>
            </a:extLst>
          </p:cNvPr>
          <p:cNvSpPr txBox="1"/>
          <p:nvPr/>
        </p:nvSpPr>
        <p:spPr>
          <a:xfrm>
            <a:off x="310551" y="209909"/>
            <a:ext cx="3332671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Lithium Hydride (</a:t>
            </a:r>
            <a:r>
              <a:rPr lang="en-US" sz="2400" b="1" err="1"/>
              <a:t>LiH</a:t>
            </a:r>
            <a:r>
              <a:rPr lang="en-US" sz="2400" b="1"/>
              <a:t>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0E9B3DF-7DA0-4EB7-BAB7-FA00A85AB0C7}"/>
              </a:ext>
            </a:extLst>
          </p:cNvPr>
          <p:cNvSpPr txBox="1"/>
          <p:nvPr/>
        </p:nvSpPr>
        <p:spPr>
          <a:xfrm>
            <a:off x="395917" y="884747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E95C94-D02A-4F95-8AEF-7FFCF81E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55" y="1152270"/>
            <a:ext cx="1495424" cy="614068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30F24A89-5BAB-4E58-97D5-B0701334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058" y="-526"/>
            <a:ext cx="4141025" cy="2980392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9E35C740-6CE4-4EE8-BE0E-23AD24EC5B38}"/>
              </a:ext>
            </a:extLst>
          </p:cNvPr>
          <p:cNvSpPr txBox="1"/>
          <p:nvPr/>
        </p:nvSpPr>
        <p:spPr>
          <a:xfrm>
            <a:off x="9255995" y="366078"/>
            <a:ext cx="2153729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Optimizer: SLQP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3B6573E2-02FA-4D4C-9EFB-23FC7D6DDE75}"/>
              </a:ext>
            </a:extLst>
          </p:cNvPr>
          <p:cNvSpPr txBox="1"/>
          <p:nvPr/>
        </p:nvSpPr>
        <p:spPr>
          <a:xfrm>
            <a:off x="6418293" y="2713895"/>
            <a:ext cx="207316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Equilibrium Bond Length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08CD8-EB53-4787-B136-F46C91799D00}"/>
              </a:ext>
            </a:extLst>
          </p:cNvPr>
          <p:cNvCxnSpPr/>
          <p:nvPr/>
        </p:nvCxnSpPr>
        <p:spPr>
          <a:xfrm flipH="1">
            <a:off x="9390436" y="2190154"/>
            <a:ext cx="5751" cy="4543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586F9C-FA73-4F69-892E-068CA4DE3A47}"/>
              </a:ext>
            </a:extLst>
          </p:cNvPr>
          <p:cNvCxnSpPr>
            <a:cxnSpLocks/>
          </p:cNvCxnSpPr>
          <p:nvPr/>
        </p:nvCxnSpPr>
        <p:spPr>
          <a:xfrm flipH="1" flipV="1">
            <a:off x="8386001" y="2183163"/>
            <a:ext cx="907560" cy="201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559A5D-AA48-47B5-8978-8EAACF433F6E}"/>
              </a:ext>
            </a:extLst>
          </p:cNvPr>
          <p:cNvCxnSpPr/>
          <p:nvPr/>
        </p:nvCxnSpPr>
        <p:spPr>
          <a:xfrm flipV="1">
            <a:off x="8417627" y="2611604"/>
            <a:ext cx="933733" cy="23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F6C4E11C-D1FD-4008-AE78-A2D66651CF72}"/>
              </a:ext>
            </a:extLst>
          </p:cNvPr>
          <p:cNvSpPr txBox="1"/>
          <p:nvPr/>
        </p:nvSpPr>
        <p:spPr>
          <a:xfrm>
            <a:off x="5491606" y="1818686"/>
            <a:ext cx="1952446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/>
              <a:t>Equilibrium GS Energy</a:t>
            </a:r>
            <a:endParaRPr lang="en-US" sz="14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582056-6798-42D0-9934-B60FAEE9929B}"/>
              </a:ext>
            </a:extLst>
          </p:cNvPr>
          <p:cNvCxnSpPr>
            <a:cxnSpLocks/>
          </p:cNvCxnSpPr>
          <p:nvPr/>
        </p:nvCxnSpPr>
        <p:spPr>
          <a:xfrm>
            <a:off x="7334366" y="1976072"/>
            <a:ext cx="973894" cy="18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82882-B16E-41C3-8415-A5917AD02813}"/>
              </a:ext>
            </a:extLst>
          </p:cNvPr>
          <p:cNvCxnSpPr/>
          <p:nvPr/>
        </p:nvCxnSpPr>
        <p:spPr>
          <a:xfrm flipV="1">
            <a:off x="9392251" y="2178037"/>
            <a:ext cx="2740128" cy="25037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DA619-8309-4A7F-9367-11B5A9806B17}"/>
              </a:ext>
            </a:extLst>
          </p:cNvPr>
          <p:cNvCxnSpPr>
            <a:cxnSpLocks/>
          </p:cNvCxnSpPr>
          <p:nvPr/>
        </p:nvCxnSpPr>
        <p:spPr>
          <a:xfrm>
            <a:off x="11393432" y="1968078"/>
            <a:ext cx="717879" cy="14377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BAA417-573A-40B9-94B0-590406DBF5CA}"/>
              </a:ext>
            </a:extLst>
          </p:cNvPr>
          <p:cNvCxnSpPr/>
          <p:nvPr/>
        </p:nvCxnSpPr>
        <p:spPr>
          <a:xfrm flipH="1">
            <a:off x="12056569" y="1979081"/>
            <a:ext cx="5750" cy="204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6">
            <a:extLst>
              <a:ext uri="{FF2B5EF4-FFF2-40B4-BE49-F238E27FC236}">
                <a16:creationId xmlns:a16="http://schemas.microsoft.com/office/drawing/2014/main" id="{E2547480-4C04-4EDF-A01A-B96AA2BF6D78}"/>
              </a:ext>
            </a:extLst>
          </p:cNvPr>
          <p:cNvSpPr txBox="1"/>
          <p:nvPr/>
        </p:nvSpPr>
        <p:spPr>
          <a:xfrm>
            <a:off x="9859349" y="1397777"/>
            <a:ext cx="2060027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cs typeface="Calibri"/>
              </a:rPr>
              <a:t>Bond Dissociation Energy</a:t>
            </a:r>
            <a:endParaRPr lang="en-US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39AC8CB2-2743-434E-80CC-EEC27AD2494A}"/>
              </a:ext>
            </a:extLst>
          </p:cNvPr>
          <p:cNvSpPr txBox="1"/>
          <p:nvPr/>
        </p:nvSpPr>
        <p:spPr>
          <a:xfrm>
            <a:off x="2682815" y="1873717"/>
            <a:ext cx="274320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Trade-off: Accuracy and Resources</a:t>
            </a:r>
            <a:endParaRPr lang="en-US" b="1">
              <a:cs typeface="Calibri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BFC5FDA-6FCF-4F70-8115-F9AAE7EB9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1565"/>
              </p:ext>
            </p:extLst>
          </p:nvPr>
        </p:nvGraphicFramePr>
        <p:xfrm>
          <a:off x="65689" y="2956034"/>
          <a:ext cx="12102870" cy="39865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7422">
                  <a:extLst>
                    <a:ext uri="{9D8B030D-6E8A-4147-A177-3AD203B41FA5}">
                      <a16:colId xmlns:a16="http://schemas.microsoft.com/office/drawing/2014/main" val="3303788106"/>
                    </a:ext>
                  </a:extLst>
                </a:gridCol>
                <a:gridCol w="3455275">
                  <a:extLst>
                    <a:ext uri="{9D8B030D-6E8A-4147-A177-3AD203B41FA5}">
                      <a16:colId xmlns:a16="http://schemas.microsoft.com/office/drawing/2014/main" val="1905691345"/>
                    </a:ext>
                  </a:extLst>
                </a:gridCol>
                <a:gridCol w="932785">
                  <a:extLst>
                    <a:ext uri="{9D8B030D-6E8A-4147-A177-3AD203B41FA5}">
                      <a16:colId xmlns:a16="http://schemas.microsoft.com/office/drawing/2014/main" val="3832681929"/>
                    </a:ext>
                  </a:extLst>
                </a:gridCol>
                <a:gridCol w="1037895">
                  <a:extLst>
                    <a:ext uri="{9D8B030D-6E8A-4147-A177-3AD203B41FA5}">
                      <a16:colId xmlns:a16="http://schemas.microsoft.com/office/drawing/2014/main" val="780120406"/>
                    </a:ext>
                  </a:extLst>
                </a:gridCol>
                <a:gridCol w="1510862">
                  <a:extLst>
                    <a:ext uri="{9D8B030D-6E8A-4147-A177-3AD203B41FA5}">
                      <a16:colId xmlns:a16="http://schemas.microsoft.com/office/drawing/2014/main" val="4018397724"/>
                    </a:ext>
                  </a:extLst>
                </a:gridCol>
                <a:gridCol w="1550272">
                  <a:extLst>
                    <a:ext uri="{9D8B030D-6E8A-4147-A177-3AD203B41FA5}">
                      <a16:colId xmlns:a16="http://schemas.microsoft.com/office/drawing/2014/main" val="4188346994"/>
                    </a:ext>
                  </a:extLst>
                </a:gridCol>
                <a:gridCol w="1390795">
                  <a:extLst>
                    <a:ext uri="{9D8B030D-6E8A-4147-A177-3AD203B41FA5}">
                      <a16:colId xmlns:a16="http://schemas.microsoft.com/office/drawing/2014/main" val="1208303884"/>
                    </a:ext>
                  </a:extLst>
                </a:gridCol>
                <a:gridCol w="1307564">
                  <a:extLst>
                    <a:ext uri="{9D8B030D-6E8A-4147-A177-3AD203B41FA5}">
                      <a16:colId xmlns:a16="http://schemas.microsoft.com/office/drawing/2014/main" val="3828318335"/>
                    </a:ext>
                  </a:extLst>
                </a:gridCol>
              </a:tblGrid>
              <a:tr h="118241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Basis Set​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effectLst/>
                        </a:rPr>
                        <a:t>Atomic Orbitals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No. Of Molecular Orbitals​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u="none" strike="noStrike">
                          <a:effectLst/>
                        </a:rPr>
                        <a:t>No. Of Spin Orbitals</a:t>
                      </a:r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Without Removal of 2px and 2py Orbitals​ (Frozen Core + </a:t>
                      </a:r>
                      <a:r>
                        <a:rPr lang="en-US" sz="1400" u="none" strike="noStrike" noProof="0">
                          <a:effectLst/>
                        </a:rPr>
                        <a:t>Parity Mapping + Z</a:t>
                      </a:r>
                      <a:r>
                        <a:rPr lang="en-US" sz="1400" baseline="-250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 Symmetries)</a:t>
                      </a:r>
                    </a:p>
                    <a:p>
                      <a:pPr lvl="0" algn="l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>
                          <a:effectLst/>
                        </a:rPr>
                        <a:t>With Removal of 2px and2py Orbitals</a:t>
                      </a:r>
                      <a:r>
                        <a:rPr lang="en-US" sz="1400">
                          <a:effectLst/>
                        </a:rPr>
                        <a:t>​ </a:t>
                      </a:r>
                      <a:r>
                        <a:rPr lang="en-US" sz="1400" u="none" strike="noStrike" noProof="0">
                          <a:effectLst/>
                        </a:rPr>
                        <a:t>(Frozen Core + Parity Mapping + Z2 Symmetries)</a:t>
                      </a:r>
                    </a:p>
                    <a:p>
                      <a:pPr lvl="0" algn="l">
                        <a:buNone/>
                      </a:pPr>
                      <a:endParaRPr lang="en-US" sz="1400">
                        <a:effectLst/>
                      </a:endParaRPr>
                    </a:p>
                    <a:p>
                      <a:pPr algn="l" fontAlgn="base"/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603156304"/>
                  </a:ext>
                </a:extLst>
              </a:tr>
              <a:tr h="510802"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40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400">
                          <a:effectLst/>
                        </a:rPr>
                        <a:t>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No. Of qubits​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Ansatz Depth​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>
                          <a:effectLst/>
                        </a:rPr>
                        <a:t>No. Of qubits</a:t>
                      </a:r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  <a:p>
                      <a:pPr algn="l" fontAlgn="base"/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>
                          <a:effectLst/>
                        </a:rPr>
                        <a:t>Ansatz Depth</a:t>
                      </a:r>
                      <a:r>
                        <a:rPr lang="en-US" sz="14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714438"/>
                  </a:ext>
                </a:extLst>
              </a:tr>
              <a:tr h="2990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STO-3G​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effectLst/>
                        </a:rPr>
                        <a:t>1s, 2s, 2px, 2py, 2pz (Li) ; 1s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596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311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48649"/>
                  </a:ext>
                </a:extLst>
              </a:tr>
              <a:tr h="49832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STO-6G​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>
                          <a:effectLst/>
                        </a:rPr>
                        <a:t>1s, 2s, 2px, 2py, 2pz (Li) ; 1s (H)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596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4​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311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04264"/>
                  </a:ext>
                </a:extLst>
              </a:tr>
              <a:tr h="7102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6-31G​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>
                          <a:effectLst/>
                        </a:rPr>
                        <a:t>1s,2s,2px,2py,2pz,3s,3px,3py,3pz (Li) ; 1s, 2s (H)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22​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7537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3831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70675"/>
                  </a:ext>
                </a:extLst>
              </a:tr>
              <a:tr h="71023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6-31G*​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u="none" strike="noStrike" noProof="0">
                          <a:effectLst/>
                        </a:rPr>
                        <a:t>1s,2s,2px,2py,2pz,3s,3px,3py,3pz, 5 3d (Li) ; 1s, 2s (H)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16​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32​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26755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23​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18803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0155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92A12F-AA7B-4EB8-A420-A9A2A38E4052}"/>
              </a:ext>
            </a:extLst>
          </p:cNvPr>
          <p:cNvSpPr txBox="1"/>
          <p:nvPr/>
        </p:nvSpPr>
        <p:spPr>
          <a:xfrm>
            <a:off x="4619295" y="6669199"/>
            <a:ext cx="20558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Published in QTML 2021</a:t>
            </a: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3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8AF5-99FE-47F9-95DA-E2181E3F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1119911"/>
            <a:ext cx="11430316" cy="2787299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Variational framework for molecular simulation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Higher order molecular orbital basis sets for enhancing the accuracy in estimating ground state properties</a:t>
            </a:r>
            <a:endParaRPr lang="en-US">
              <a:solidFill>
                <a:schemeClr val="tx1"/>
              </a:solidFill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Associated trade-off between accuracy and quantum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968C6-86C9-4F87-913E-1E4EF7EC4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4205C-6AB8-46FE-A1C3-E8CC2EA8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944445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Key Takeaways...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7724-0142-4097-9B30-A963F565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C6C1-1436-4575-B55F-4468EF4F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Towards a </a:t>
            </a: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Variational Quantum Framework (VQF) 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– a brief overview</a:t>
            </a:r>
          </a:p>
          <a:p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Influence of </a:t>
            </a:r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Molecular Orbital (MO) 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Basis Sets on the accuracy and efficiency of quantum simulation</a:t>
            </a:r>
          </a:p>
          <a:p>
            <a:r>
              <a:rPr lang="en-US" sz="2000" b="1">
                <a:solidFill>
                  <a:schemeClr val="accent3">
                    <a:lumMod val="50000"/>
                  </a:schemeClr>
                </a:solidFill>
              </a:rPr>
              <a:t>IRC-VQE</a:t>
            </a:r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 algorithm (Intrinsic reaction coordinate driven variational quantum eigensolver)</a:t>
            </a:r>
          </a:p>
          <a:p>
            <a:endParaRPr lang="en-US" sz="200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000">
                <a:solidFill>
                  <a:schemeClr val="accent3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914E2-1D98-40D4-B272-88E117B6C0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97971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FA-87F5-4A5B-8680-7D9F404D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5022"/>
            <a:ext cx="12192000" cy="57397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/>
              <a:t>IRC-VQE (Intrinsic Reaction Coordinate driven VQE)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0721-0754-4871-A14D-94E3BC686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02C56-21C2-4D1F-A3F5-F08202D889E2}"/>
              </a:ext>
            </a:extLst>
          </p:cNvPr>
          <p:cNvSpPr txBox="1"/>
          <p:nvPr/>
        </p:nvSpPr>
        <p:spPr>
          <a:xfrm>
            <a:off x="1269166" y="4706911"/>
            <a:ext cx="9923489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2200">
                <a:solidFill>
                  <a:schemeClr val="tx1"/>
                </a:solidFill>
              </a:rPr>
              <a:t>How to trace the reaction pathway on the PES for a molecule, </a:t>
            </a:r>
            <a:r>
              <a:rPr lang="en-US" sz="2200"/>
              <a:t>demonstrating </a:t>
            </a:r>
            <a:r>
              <a:rPr lang="en-US" sz="2200">
                <a:solidFill>
                  <a:schemeClr val="tx1"/>
                </a:solidFill>
              </a:rPr>
              <a:t>transition/dynamics? </a:t>
            </a:r>
          </a:p>
        </p:txBody>
      </p:sp>
    </p:spTree>
    <p:extLst>
      <p:ext uri="{BB962C8B-B14F-4D97-AF65-F5344CB8AC3E}">
        <p14:creationId xmlns:p14="http://schemas.microsoft.com/office/powerpoint/2010/main" val="35142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2A69E-4CDA-4BCA-A181-F6A09670D6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B5CC80-13F2-4F1C-8FC2-89F0CB18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10514927" cy="737369"/>
          </a:xfrm>
        </p:spPr>
        <p:txBody>
          <a:bodyPr/>
          <a:lstStyle/>
          <a:p>
            <a:r>
              <a:rPr lang="en-US"/>
              <a:t>IRC-VQE for NH</a:t>
            </a:r>
            <a:r>
              <a:rPr lang="en-US" baseline="-25000"/>
              <a:t>3</a:t>
            </a:r>
          </a:p>
        </p:txBody>
      </p:sp>
      <p:pic>
        <p:nvPicPr>
          <p:cNvPr id="8" name="Picture 7" descr="Diagram, polygon&#10;&#10;Description automatically generated">
            <a:extLst>
              <a:ext uri="{FF2B5EF4-FFF2-40B4-BE49-F238E27FC236}">
                <a16:creationId xmlns:a16="http://schemas.microsoft.com/office/drawing/2014/main" id="{6C7BC5CF-FC9B-44EE-BF99-B8C2C576E8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8" r="12635" b="13070"/>
          <a:stretch/>
        </p:blipFill>
        <p:spPr>
          <a:xfrm>
            <a:off x="3513838" y="721955"/>
            <a:ext cx="1990961" cy="1512441"/>
          </a:xfrm>
          <a:prstGeom prst="rect">
            <a:avLst/>
          </a:prstGeom>
        </p:spPr>
      </p:pic>
      <p:pic>
        <p:nvPicPr>
          <p:cNvPr id="10" name="Picture 23" descr="Diagram, schematic&#10;&#10;Description automatically generated">
            <a:extLst>
              <a:ext uri="{FF2B5EF4-FFF2-40B4-BE49-F238E27FC236}">
                <a16:creationId xmlns:a16="http://schemas.microsoft.com/office/drawing/2014/main" id="{49216254-5CED-4C02-AFB3-E5B225F30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2290" r="8928" b="8371"/>
          <a:stretch/>
        </p:blipFill>
        <p:spPr>
          <a:xfrm>
            <a:off x="707095" y="3598714"/>
            <a:ext cx="1109213" cy="1238576"/>
          </a:xfrm>
          <a:prstGeom prst="rect">
            <a:avLst/>
          </a:prstGeom>
        </p:spPr>
      </p:pic>
      <p:pic>
        <p:nvPicPr>
          <p:cNvPr id="12" name="Picture 24" descr="Diagram, schematic&#10;&#10;Description automatically generated">
            <a:extLst>
              <a:ext uri="{FF2B5EF4-FFF2-40B4-BE49-F238E27FC236}">
                <a16:creationId xmlns:a16="http://schemas.microsoft.com/office/drawing/2014/main" id="{32738F2A-5FA5-4BDD-A48A-81542EBA60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426" t="-1" b="-1"/>
          <a:stretch/>
        </p:blipFill>
        <p:spPr>
          <a:xfrm>
            <a:off x="4114406" y="3214639"/>
            <a:ext cx="1272099" cy="1679768"/>
          </a:xfrm>
          <a:prstGeom prst="rect">
            <a:avLst/>
          </a:prstGeom>
        </p:spPr>
      </p:pic>
      <p:pic>
        <p:nvPicPr>
          <p:cNvPr id="14" name="Picture 25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182C9439-9DD2-4B2E-8F3E-13CC5466FE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712" t="11435"/>
          <a:stretch/>
        </p:blipFill>
        <p:spPr>
          <a:xfrm>
            <a:off x="2439950" y="3413074"/>
            <a:ext cx="689150" cy="14242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B076D7-29C2-43F3-ACA1-440D5F41E398}"/>
              </a:ext>
            </a:extLst>
          </p:cNvPr>
          <p:cNvSpPr txBox="1"/>
          <p:nvPr/>
        </p:nvSpPr>
        <p:spPr>
          <a:xfrm>
            <a:off x="912318" y="2815473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C</a:t>
            </a:r>
            <a:r>
              <a:rPr lang="en-US" sz="2800" b="1" baseline="-25000">
                <a:solidFill>
                  <a:srgbClr val="C00000"/>
                </a:solidFill>
              </a:rPr>
              <a:t>3v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CAE15-4BC1-42FD-A1CE-B9FA454C0EA9}"/>
              </a:ext>
            </a:extLst>
          </p:cNvPr>
          <p:cNvSpPr txBox="1"/>
          <p:nvPr/>
        </p:nvSpPr>
        <p:spPr>
          <a:xfrm>
            <a:off x="4041566" y="2747290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C</a:t>
            </a:r>
            <a:r>
              <a:rPr lang="en-US" sz="2800" b="1" baseline="-25000">
                <a:solidFill>
                  <a:srgbClr val="C00000"/>
                </a:solidFill>
              </a:rPr>
              <a:t>3v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E390D2-0425-48C5-94EA-6D4450E007AB}"/>
              </a:ext>
            </a:extLst>
          </p:cNvPr>
          <p:cNvSpPr txBox="1"/>
          <p:nvPr/>
        </p:nvSpPr>
        <p:spPr>
          <a:xfrm>
            <a:off x="2272184" y="276821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D</a:t>
            </a:r>
            <a:r>
              <a:rPr lang="en-US" sz="2800" b="1" baseline="-25000">
                <a:solidFill>
                  <a:srgbClr val="00B050"/>
                </a:solidFill>
              </a:rPr>
              <a:t>3h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ABE28-D6B0-41EE-A5D2-DCEE2716DD90}"/>
              </a:ext>
            </a:extLst>
          </p:cNvPr>
          <p:cNvSpPr txBox="1"/>
          <p:nvPr/>
        </p:nvSpPr>
        <p:spPr>
          <a:xfrm>
            <a:off x="4120054" y="5894061"/>
            <a:ext cx="18128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Accepted in QIP 2022</a:t>
            </a:r>
            <a:endParaRPr lang="en-US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70E26C2E-0537-458F-95B9-B96A6E5E4DEF}"/>
              </a:ext>
            </a:extLst>
          </p:cNvPr>
          <p:cNvSpPr/>
          <p:nvPr/>
        </p:nvSpPr>
        <p:spPr>
          <a:xfrm>
            <a:off x="8613305" y="100072"/>
            <a:ext cx="1247501" cy="420735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Overall Charge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FDB652F8-4A6F-4FD1-AFAE-27734E4CF944}"/>
              </a:ext>
            </a:extLst>
          </p:cNvPr>
          <p:cNvSpPr/>
          <p:nvPr/>
        </p:nvSpPr>
        <p:spPr>
          <a:xfrm>
            <a:off x="10067909" y="100074"/>
            <a:ext cx="1369148" cy="373926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Spin Multiplicity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3A894DC8-1ABC-40A7-B0E1-80DA03346AFB}"/>
              </a:ext>
            </a:extLst>
          </p:cNvPr>
          <p:cNvSpPr/>
          <p:nvPr/>
        </p:nvSpPr>
        <p:spPr>
          <a:xfrm>
            <a:off x="6751846" y="108783"/>
            <a:ext cx="1689464" cy="407670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Molecular Geometry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BFCF7B0F-60FA-4B0B-B966-FC650D06ABF3}"/>
              </a:ext>
            </a:extLst>
          </p:cNvPr>
          <p:cNvSpPr/>
          <p:nvPr/>
        </p:nvSpPr>
        <p:spPr>
          <a:xfrm>
            <a:off x="7809938" y="763286"/>
            <a:ext cx="3261360" cy="555988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Choose &amp; fix intrinsic reaction coordinate (IRC) (z-coordinate) of Nitrogen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A5650D76-A95B-402C-ADB5-164BF0E0888E}"/>
              </a:ext>
            </a:extLst>
          </p:cNvPr>
          <p:cNvSpPr/>
          <p:nvPr/>
        </p:nvSpPr>
        <p:spPr>
          <a:xfrm>
            <a:off x="6741230" y="1624072"/>
            <a:ext cx="5401222" cy="1028429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Relax the 3 hydrogen atoms by perturbing around their mean position.</a:t>
            </a:r>
          </a:p>
          <a:p>
            <a:r>
              <a:rPr lang="en-IN" sz="1400" b="1" dirty="0"/>
              <a:t>Constraints:</a:t>
            </a:r>
          </a:p>
          <a:p>
            <a:pPr marL="342900" indent="-342900">
              <a:buAutoNum type="arabicParenR"/>
            </a:pPr>
            <a:r>
              <a:rPr lang="en-IN" sz="1400" dirty="0"/>
              <a:t>All 3 N-H bond lengths are the same for each perturbation</a:t>
            </a:r>
          </a:p>
          <a:p>
            <a:pPr marL="342900" indent="-342900">
              <a:buAutoNum type="arabicParenR"/>
            </a:pPr>
            <a:r>
              <a:rPr lang="en-IN" sz="1400" dirty="0"/>
              <a:t>All 3 H-N-H bond angles are the same for each perturbation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9A420ED9-C16B-4CC9-B899-1194096538DE}"/>
              </a:ext>
            </a:extLst>
          </p:cNvPr>
          <p:cNvSpPr/>
          <p:nvPr/>
        </p:nvSpPr>
        <p:spPr>
          <a:xfrm>
            <a:off x="7737548" y="2969006"/>
            <a:ext cx="3400696" cy="503735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Compute the ground state energy for each perturbation using VQE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6BAB99FC-DE18-4DF4-B386-2D9FDCEDBD32}"/>
              </a:ext>
            </a:extLst>
          </p:cNvPr>
          <p:cNvSpPr/>
          <p:nvPr/>
        </p:nvSpPr>
        <p:spPr>
          <a:xfrm>
            <a:off x="7599299" y="3791146"/>
            <a:ext cx="3675018" cy="778057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Minimum computed ground state energy gives equilibrium energy and the mean position  of H atoms for the next IRC of N atom  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5ACDCD0A-1189-4171-A38F-3627099CA3FB}"/>
              </a:ext>
            </a:extLst>
          </p:cNvPr>
          <p:cNvSpPr/>
          <p:nvPr/>
        </p:nvSpPr>
        <p:spPr>
          <a:xfrm>
            <a:off x="8171342" y="4891421"/>
            <a:ext cx="2518683" cy="1110888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/>
              <a:t>Perform for all IRC of N atom?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79FD5A-C2C5-4936-9D44-04C18355CAE2}"/>
              </a:ext>
            </a:extLst>
          </p:cNvPr>
          <p:cNvCxnSpPr/>
          <p:nvPr/>
        </p:nvCxnSpPr>
        <p:spPr>
          <a:xfrm>
            <a:off x="8127800" y="430999"/>
            <a:ext cx="8709" cy="33092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849AE14-0D48-4F37-8CA5-590FE7839450}"/>
              </a:ext>
            </a:extLst>
          </p:cNvPr>
          <p:cNvCxnSpPr/>
          <p:nvPr/>
        </p:nvCxnSpPr>
        <p:spPr>
          <a:xfrm flipH="1">
            <a:off x="9493414" y="457125"/>
            <a:ext cx="2177" cy="29745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035EB-7EFD-4E18-BFBC-2681B5651DF8}"/>
              </a:ext>
            </a:extLst>
          </p:cNvPr>
          <p:cNvCxnSpPr>
            <a:cxnSpLocks/>
          </p:cNvCxnSpPr>
          <p:nvPr/>
        </p:nvCxnSpPr>
        <p:spPr>
          <a:xfrm>
            <a:off x="10752483" y="449279"/>
            <a:ext cx="5306" cy="33006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585F4-DD13-4FA0-8854-ADAC929A7CB8}"/>
              </a:ext>
            </a:extLst>
          </p:cNvPr>
          <p:cNvCxnSpPr>
            <a:cxnSpLocks/>
          </p:cNvCxnSpPr>
          <p:nvPr/>
        </p:nvCxnSpPr>
        <p:spPr>
          <a:xfrm>
            <a:off x="9440618" y="1319274"/>
            <a:ext cx="1224" cy="30479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060F9E-A5EF-4A7D-B6A2-48C24CD0DCB8}"/>
              </a:ext>
            </a:extLst>
          </p:cNvPr>
          <p:cNvCxnSpPr>
            <a:cxnSpLocks/>
          </p:cNvCxnSpPr>
          <p:nvPr/>
        </p:nvCxnSpPr>
        <p:spPr>
          <a:xfrm flipH="1">
            <a:off x="9437896" y="2652501"/>
            <a:ext cx="3946" cy="31650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C534C5-717C-43BC-BC32-AEEC2CCDB5B6}"/>
              </a:ext>
            </a:extLst>
          </p:cNvPr>
          <p:cNvCxnSpPr>
            <a:cxnSpLocks/>
          </p:cNvCxnSpPr>
          <p:nvPr/>
        </p:nvCxnSpPr>
        <p:spPr>
          <a:xfrm flipH="1">
            <a:off x="9436808" y="3472741"/>
            <a:ext cx="1088" cy="31840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72BFC9-A7E3-4D89-9A7A-A083504EF478}"/>
              </a:ext>
            </a:extLst>
          </p:cNvPr>
          <p:cNvCxnSpPr>
            <a:cxnSpLocks/>
          </p:cNvCxnSpPr>
          <p:nvPr/>
        </p:nvCxnSpPr>
        <p:spPr>
          <a:xfrm flipH="1">
            <a:off x="9430685" y="4569203"/>
            <a:ext cx="6123" cy="322218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5">
            <a:extLst>
              <a:ext uri="{FF2B5EF4-FFF2-40B4-BE49-F238E27FC236}">
                <a16:creationId xmlns:a16="http://schemas.microsoft.com/office/drawing/2014/main" id="{A5C96D9A-3D58-4D3E-A912-17CDC6239C2D}"/>
              </a:ext>
            </a:extLst>
          </p:cNvPr>
          <p:cNvCxnSpPr>
            <a:cxnSpLocks/>
          </p:cNvCxnSpPr>
          <p:nvPr/>
        </p:nvCxnSpPr>
        <p:spPr>
          <a:xfrm rot="10800000">
            <a:off x="7809938" y="1041281"/>
            <a:ext cx="361405" cy="4405585"/>
          </a:xfrm>
          <a:prstGeom prst="bentConnector3">
            <a:avLst>
              <a:gd name="adj1" fmla="val 469278"/>
            </a:avLst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17">
            <a:extLst>
              <a:ext uri="{FF2B5EF4-FFF2-40B4-BE49-F238E27FC236}">
                <a16:creationId xmlns:a16="http://schemas.microsoft.com/office/drawing/2014/main" id="{88380F88-FE77-4A6E-B692-314E08C5667D}"/>
              </a:ext>
            </a:extLst>
          </p:cNvPr>
          <p:cNvSpPr txBox="1"/>
          <p:nvPr/>
        </p:nvSpPr>
        <p:spPr>
          <a:xfrm>
            <a:off x="7721491" y="4987486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70458-6B74-4FC2-B640-2830BA2D1AE8}"/>
              </a:ext>
            </a:extLst>
          </p:cNvPr>
          <p:cNvSpPr/>
          <p:nvPr/>
        </p:nvSpPr>
        <p:spPr>
          <a:xfrm>
            <a:off x="8670181" y="6262204"/>
            <a:ext cx="1425756" cy="4041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b="1" dirty="0"/>
              <a:t>BOPES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8C34ED-CCD8-4BB6-AFC1-8026C7884591}"/>
              </a:ext>
            </a:extLst>
          </p:cNvPr>
          <p:cNvCxnSpPr>
            <a:cxnSpLocks/>
          </p:cNvCxnSpPr>
          <p:nvPr/>
        </p:nvCxnSpPr>
        <p:spPr>
          <a:xfrm flipH="1">
            <a:off x="9423336" y="6002309"/>
            <a:ext cx="7349" cy="275952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0">
            <a:extLst>
              <a:ext uri="{FF2B5EF4-FFF2-40B4-BE49-F238E27FC236}">
                <a16:creationId xmlns:a16="http://schemas.microsoft.com/office/drawing/2014/main" id="{396B973A-6678-42B5-A3DD-6EEBCA1A3491}"/>
              </a:ext>
            </a:extLst>
          </p:cNvPr>
          <p:cNvSpPr txBox="1"/>
          <p:nvPr/>
        </p:nvSpPr>
        <p:spPr>
          <a:xfrm>
            <a:off x="9645541" y="5882564"/>
            <a:ext cx="67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8716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58147-7C88-4B0F-9D5A-4BC9553A14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50954-2D3B-4B5D-A8D4-08F8CBB8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1" y="1503200"/>
            <a:ext cx="5898129" cy="3778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DF862-EF81-4C59-90B4-00CA63D94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6311"/>
            <a:ext cx="5876394" cy="3778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19616-FE6B-4BC7-A413-F1ACEA57B9F1}"/>
              </a:ext>
            </a:extLst>
          </p:cNvPr>
          <p:cNvSpPr txBox="1"/>
          <p:nvPr/>
        </p:nvSpPr>
        <p:spPr>
          <a:xfrm>
            <a:off x="4120054" y="5894061"/>
            <a:ext cx="18128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Accepted in QIP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7E0D-463F-4A3A-897E-2599089F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89ED6-3FA5-40FE-BBD3-1188DDC51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55465-312D-4665-92E1-9D1B338C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22" y="1035953"/>
            <a:ext cx="6928736" cy="448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6FCE8-5ADB-48E9-912A-965D12DEFD93}"/>
              </a:ext>
            </a:extLst>
          </p:cNvPr>
          <p:cNvSpPr txBox="1"/>
          <p:nvPr/>
        </p:nvSpPr>
        <p:spPr>
          <a:xfrm>
            <a:off x="6994161" y="2858528"/>
            <a:ext cx="51978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Extremely small potential barrier height and width, that had been simulated accurately</a:t>
            </a:r>
          </a:p>
          <a:p>
            <a:endParaRPr lang="en-IN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/>
              <a:t>IRC-VQE can be employed to probe intra-molecular dynamics of ND</a:t>
            </a:r>
            <a:r>
              <a:rPr lang="en-IN" baseline="-25000"/>
              <a:t>3</a:t>
            </a:r>
            <a:r>
              <a:rPr lang="en-IN"/>
              <a:t>, PH</a:t>
            </a:r>
            <a:r>
              <a:rPr lang="en-IN" baseline="-25000"/>
              <a:t>3</a:t>
            </a:r>
            <a:r>
              <a:rPr lang="en-IN"/>
              <a:t>, fluxional molecules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4FBD-4E22-4F00-AABE-40BB428A9342}"/>
              </a:ext>
            </a:extLst>
          </p:cNvPr>
          <p:cNvSpPr txBox="1"/>
          <p:nvPr/>
        </p:nvSpPr>
        <p:spPr>
          <a:xfrm>
            <a:off x="4120054" y="5894061"/>
            <a:ext cx="18128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Accepted in QIP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4594-6D45-418C-A444-332260381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07BBF-C371-4A60-8F46-90F9869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944445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Summary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9D52AE-1961-4D0C-9641-B5DBD83743C3}"/>
              </a:ext>
            </a:extLst>
          </p:cNvPr>
          <p:cNvSpPr txBox="1">
            <a:spLocks/>
          </p:cNvSpPr>
          <p:nvPr/>
        </p:nvSpPr>
        <p:spPr>
          <a:xfrm>
            <a:off x="383145" y="909704"/>
            <a:ext cx="11430316" cy="19201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04784" indent="-304784" algn="l" defTabSz="121914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Variational framework for simulation of molecular systems</a:t>
            </a:r>
            <a:endParaRPr lang="en-US">
              <a:solidFill>
                <a:schemeClr val="tx1"/>
              </a:solidFill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Higher order molecular orbital basis sets for enhancing the accuracy in estimating ground state properties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Associated trade-off between accuracy and quantum resources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25C507-FA86-4D5B-8C51-DB7B0042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2709601"/>
            <a:ext cx="11430316" cy="3010644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Formalism of a new algorithm IRC-VQE – to probe reaction pathway for molecules showing transition /dynamics</a:t>
            </a:r>
          </a:p>
        </p:txBody>
      </p:sp>
    </p:spTree>
    <p:extLst>
      <p:ext uri="{BB962C8B-B14F-4D97-AF65-F5344CB8AC3E}">
        <p14:creationId xmlns:p14="http://schemas.microsoft.com/office/powerpoint/2010/main" val="1083589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420B-717C-4456-81B6-B5EB3A3B92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32276F-C43E-44BE-BA54-9238879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2619032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References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432629-CC54-4C0D-AA2A-BC909F9CDDE8}"/>
              </a:ext>
            </a:extLst>
          </p:cNvPr>
          <p:cNvSpPr>
            <a:spLocks noGrp="1"/>
          </p:cNvSpPr>
          <p:nvPr/>
        </p:nvSpPr>
        <p:spPr>
          <a:xfrm>
            <a:off x="396283" y="1106773"/>
            <a:ext cx="11430316" cy="435071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04784" indent="-304784" algn="l" defTabSz="121914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Quantum computational chemistry, McArdle, Sam and Endo, Suguru and </a:t>
            </a:r>
            <a:r>
              <a:rPr lang="en-US" dirty="0" err="1">
                <a:ea typeface="+mn-lt"/>
                <a:cs typeface="+mn-lt"/>
              </a:rPr>
              <a:t>Aspuru</a:t>
            </a:r>
            <a:r>
              <a:rPr lang="en-US" dirty="0">
                <a:ea typeface="+mn-lt"/>
                <a:cs typeface="+mn-lt"/>
              </a:rPr>
              <a:t>-Guzik, Alán and Benjamin, Simon C. and Yuan, Xiao, APS 2020, DOI:10.1103/revmodphys.92.015003.</a:t>
            </a:r>
          </a:p>
          <a:p>
            <a:pPr marL="342900" indent="-342900">
              <a:buAutoNum type="arabicPeriod"/>
            </a:pPr>
            <a:r>
              <a:rPr lang="en-US" dirty="0" err="1">
                <a:ea typeface="+mn-lt"/>
                <a:cs typeface="+mn-lt"/>
              </a:rPr>
              <a:t>Peruzzo</a:t>
            </a:r>
            <a:r>
              <a:rPr lang="en-US" dirty="0">
                <a:ea typeface="+mn-lt"/>
                <a:cs typeface="+mn-lt"/>
              </a:rPr>
              <a:t>, A. et al. A variational eigenvalue solver on a photonic quantum processor. Nat. Commun. 5 (2014).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T. </a:t>
            </a:r>
            <a:r>
              <a:rPr lang="en-US" dirty="0" err="1">
                <a:ea typeface="+mn-lt"/>
                <a:cs typeface="+mn-lt"/>
              </a:rPr>
              <a:t>Helgaker</a:t>
            </a:r>
            <a:r>
              <a:rPr lang="en-US" dirty="0">
                <a:ea typeface="+mn-lt"/>
                <a:cs typeface="+mn-lt"/>
              </a:rPr>
              <a:t>, P. Jørgensen, and J. Olsen, Molecular Electronic-Structure Theory, John Wiley &amp; Sons, Ltd, 2000.</a:t>
            </a:r>
          </a:p>
          <a:p>
            <a:pPr marL="342900" indent="-342900">
              <a:buAutoNum type="arabicPeriod"/>
            </a:pPr>
            <a:r>
              <a:rPr lang="en-US" dirty="0"/>
              <a:t>Quantum HF/DFT-Embedding Algorithms for Electronic Structure Calculations: Scaling up to Complex Molecular Systems, </a:t>
            </a:r>
            <a:r>
              <a:rPr lang="en-US" dirty="0" err="1">
                <a:ea typeface="+mn-lt"/>
                <a:cs typeface="+mn-lt"/>
              </a:rPr>
              <a:t>Rossmannek</a:t>
            </a:r>
            <a:r>
              <a:rPr lang="en-US" dirty="0">
                <a:ea typeface="+mn-lt"/>
                <a:cs typeface="+mn-lt"/>
              </a:rPr>
              <a:t>, Max and </a:t>
            </a:r>
            <a:r>
              <a:rPr lang="en-US" dirty="0" err="1">
                <a:ea typeface="+mn-lt"/>
                <a:cs typeface="+mn-lt"/>
              </a:rPr>
              <a:t>Barkoutsos</a:t>
            </a:r>
            <a:r>
              <a:rPr lang="en-US" dirty="0">
                <a:ea typeface="+mn-lt"/>
                <a:cs typeface="+mn-lt"/>
              </a:rPr>
              <a:t>, Panagiotis Kl. and </a:t>
            </a:r>
            <a:r>
              <a:rPr lang="en-US" dirty="0" err="1">
                <a:ea typeface="+mn-lt"/>
                <a:cs typeface="+mn-lt"/>
              </a:rPr>
              <a:t>Ollitrault</a:t>
            </a:r>
            <a:r>
              <a:rPr lang="en-US" dirty="0">
                <a:ea typeface="+mn-lt"/>
                <a:cs typeface="+mn-lt"/>
              </a:rPr>
              <a:t>, Pauline J. and </a:t>
            </a:r>
            <a:r>
              <a:rPr lang="en-US" dirty="0" err="1">
                <a:ea typeface="+mn-lt"/>
                <a:cs typeface="+mn-lt"/>
              </a:rPr>
              <a:t>Tavernelli</a:t>
            </a:r>
            <a:r>
              <a:rPr lang="en-US" dirty="0">
                <a:ea typeface="+mn-lt"/>
                <a:cs typeface="+mn-lt"/>
              </a:rPr>
              <a:t>, Ivano, The Journal of Chemical Physics 2021.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 err="1">
                <a:cs typeface="Calibri" panose="020F0502020204030204"/>
              </a:rPr>
              <a:t>Qiskit</a:t>
            </a:r>
            <a:r>
              <a:rPr lang="en-US" dirty="0">
                <a:cs typeface="Calibri" panose="020F0502020204030204"/>
              </a:rPr>
              <a:t> Global Summer School 2020, Lectures 23,24,25, Obtaining the Qubit Hamiltonian for H2 and </a:t>
            </a:r>
            <a:r>
              <a:rPr lang="en-US" dirty="0" err="1">
                <a:cs typeface="Calibri" panose="020F0502020204030204"/>
              </a:rPr>
              <a:t>LiH</a:t>
            </a:r>
            <a:r>
              <a:rPr lang="en-US" dirty="0">
                <a:cs typeface="Calibri" panose="020F0502020204030204"/>
              </a:rPr>
              <a:t> – Antonio Mezzacapo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</a:rPr>
              <a:t>Reducing qubit requirements for quantum simulation using molecular point group symmetries, Kanav Setia, Richard Chen, Julia E. Rice, Antonio Mezzacapo, Marco Pistoia, and James D. Whitfield</a:t>
            </a:r>
          </a:p>
          <a:p>
            <a:pPr marL="342900" indent="-342900">
              <a:buAutoNum type="arabicPeriod"/>
            </a:pPr>
            <a:r>
              <a:rPr lang="en-US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https://cccbdb.nist.gov/</a:t>
            </a:r>
            <a:r>
              <a:rPr lang="en-US" dirty="0">
                <a:ea typeface="+mn-lt"/>
                <a:cs typeface="+mn-lt"/>
              </a:rPr>
              <a:t> - A standard website hosted by National Institute of Standards and Technology, US Department of Commerce, contains both experimental and classically computed data for various properties of small molecules</a:t>
            </a:r>
            <a:endParaRPr lang="en-US" dirty="0"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9549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60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8569FA-39E6-4FB2-9205-D1F7A11CA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40" y="826339"/>
            <a:ext cx="2627462" cy="17691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BB1504-8CAE-4018-9D5D-EB3EF927CC88}"/>
              </a:ext>
            </a:extLst>
          </p:cNvPr>
          <p:cNvSpPr/>
          <p:nvPr/>
        </p:nvSpPr>
        <p:spPr>
          <a:xfrm>
            <a:off x="605826" y="1144976"/>
            <a:ext cx="1331343" cy="10869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Molecule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11219-0E44-462E-A755-8B239B6C70E6}"/>
              </a:ext>
            </a:extLst>
          </p:cNvPr>
          <p:cNvSpPr/>
          <p:nvPr/>
        </p:nvSpPr>
        <p:spPr>
          <a:xfrm>
            <a:off x="4573078" y="1100947"/>
            <a:ext cx="2294624" cy="1230702"/>
          </a:xfrm>
          <a:prstGeom prst="rect">
            <a:avLst/>
          </a:prstGeom>
          <a:solidFill>
            <a:srgbClr val="6DCFF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Electronic Structure of the active region described by an effective Hamiltonian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ED6C9-F286-482D-9CFB-379663A4E4BC}"/>
              </a:ext>
            </a:extLst>
          </p:cNvPr>
          <p:cNvSpPr/>
          <p:nvPr/>
        </p:nvSpPr>
        <p:spPr>
          <a:xfrm>
            <a:off x="7246369" y="1258198"/>
            <a:ext cx="1417607" cy="90002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Qubit Hamiltonian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A91018-6D5F-421A-846B-811364341D52}"/>
              </a:ext>
            </a:extLst>
          </p:cNvPr>
          <p:cNvSpPr/>
          <p:nvPr/>
        </p:nvSpPr>
        <p:spPr>
          <a:xfrm>
            <a:off x="9060612" y="1232139"/>
            <a:ext cx="9144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VQE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B20C81-0E9F-42A2-AFEF-E9A726EC5EE6}"/>
              </a:ext>
            </a:extLst>
          </p:cNvPr>
          <p:cNvSpPr/>
          <p:nvPr/>
        </p:nvSpPr>
        <p:spPr>
          <a:xfrm>
            <a:off x="10439940" y="1232781"/>
            <a:ext cx="1746489" cy="79784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Ground-state properties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5B8DC-8EC4-4272-BD83-756327F71127}"/>
              </a:ext>
            </a:extLst>
          </p:cNvPr>
          <p:cNvSpPr/>
          <p:nvPr/>
        </p:nvSpPr>
        <p:spPr>
          <a:xfrm>
            <a:off x="6870206" y="1689640"/>
            <a:ext cx="374559" cy="182709"/>
          </a:xfrm>
          <a:prstGeom prst="righ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30FDC71-EC4A-4587-826D-B94217825426}"/>
              </a:ext>
            </a:extLst>
          </p:cNvPr>
          <p:cNvSpPr/>
          <p:nvPr/>
        </p:nvSpPr>
        <p:spPr>
          <a:xfrm>
            <a:off x="8681752" y="1646508"/>
            <a:ext cx="374559" cy="182709"/>
          </a:xfrm>
          <a:prstGeom prst="righ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050AB-21F5-4B31-9277-00DDCC71E6A5}"/>
              </a:ext>
            </a:extLst>
          </p:cNvPr>
          <p:cNvSpPr/>
          <p:nvPr/>
        </p:nvSpPr>
        <p:spPr>
          <a:xfrm>
            <a:off x="9975714" y="1646507"/>
            <a:ext cx="460823" cy="182709"/>
          </a:xfrm>
          <a:prstGeom prst="right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49F97404-F0BC-4AE8-B1A9-84099F2C33E9}"/>
              </a:ext>
            </a:extLst>
          </p:cNvPr>
          <p:cNvSpPr txBox="1"/>
          <p:nvPr/>
        </p:nvSpPr>
        <p:spPr>
          <a:xfrm>
            <a:off x="739176" y="2708874"/>
            <a:ext cx="8393500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US"/>
              <a:t>The full system is separated into an active space consisting of active orbitals, and its environment, which includes the remaining orbitals called the inactive orbitals. 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Orbitals near the Fermi-level are usually taken as active orbitals.</a:t>
            </a:r>
          </a:p>
          <a:p>
            <a:pPr marL="285750" indent="-285750">
              <a:buFont typeface="Wingdings"/>
              <a:buChar char="v"/>
            </a:pPr>
            <a:endParaRPr lang="en-US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Only the active orbitals are mapped to qubits and given a quantum computing treatment whereas the rest is treated with an efficient classical algorithm like DFT or HF.</a:t>
            </a:r>
          </a:p>
          <a:p>
            <a:endParaRPr lang="en-US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The effective Hamiltonian incorporates a mean field potential generated by the inactive electrons, hence replaces the mapping of inactive orbitals to qubits.</a:t>
            </a:r>
          </a:p>
          <a:p>
            <a:pPr marL="285750" indent="-285750">
              <a:buFont typeface="Wingdings"/>
              <a:buChar char="v"/>
            </a:pPr>
            <a:endParaRPr lang="en-US">
              <a:cs typeface="Calibri"/>
            </a:endParaRPr>
          </a:p>
          <a:p>
            <a:pPr marL="285750" indent="-285750">
              <a:buFont typeface="Wingdings"/>
              <a:buChar char="v"/>
            </a:pPr>
            <a:r>
              <a:rPr lang="en-US">
                <a:cs typeface="Calibri"/>
              </a:rPr>
              <a:t>Advantage: Less no. Of qubits are necessary to calculate the ground state properties making the entire calculation efficient while keeping a good level of accuracy</a:t>
            </a:r>
          </a:p>
        </p:txBody>
      </p:sp>
      <p:pic>
        <p:nvPicPr>
          <p:cNvPr id="17" name="Picture 1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4001121-2D2D-47A5-8281-EE7237940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11" y="2944303"/>
            <a:ext cx="723900" cy="2838450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E053CFFB-CCF7-44AE-95BF-CD55E6D626A7}"/>
              </a:ext>
            </a:extLst>
          </p:cNvPr>
          <p:cNvSpPr txBox="1"/>
          <p:nvPr/>
        </p:nvSpPr>
        <p:spPr>
          <a:xfrm rot="16200000">
            <a:off x="10115909" y="3280487"/>
            <a:ext cx="117606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solidFill>
                  <a:schemeClr val="tx2"/>
                </a:solidFill>
              </a:rPr>
              <a:t>Quantum</a:t>
            </a:r>
            <a:endParaRPr lang="en-US" sz="1600">
              <a:solidFill>
                <a:schemeClr val="tx2"/>
              </a:solidFill>
              <a:cs typeface="Calibri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F15AFD8-40E4-4A8F-97DE-635CC29E914F}"/>
              </a:ext>
            </a:extLst>
          </p:cNvPr>
          <p:cNvSpPr txBox="1"/>
          <p:nvPr/>
        </p:nvSpPr>
        <p:spPr>
          <a:xfrm rot="16200000">
            <a:off x="10123098" y="4242759"/>
            <a:ext cx="1219200" cy="3837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C000"/>
                </a:solidFill>
              </a:rPr>
              <a:t>Classical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2AFDA78-31AA-470D-AFCB-B2107CE3394D}"/>
              </a:ext>
            </a:extLst>
          </p:cNvPr>
          <p:cNvSpPr txBox="1"/>
          <p:nvPr/>
        </p:nvSpPr>
        <p:spPr>
          <a:xfrm rot="16200000">
            <a:off x="10431313" y="5054180"/>
            <a:ext cx="68723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ECP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65F742E9-D3C1-4621-8A70-5DA4AF14F60F}"/>
              </a:ext>
            </a:extLst>
          </p:cNvPr>
          <p:cNvSpPr txBox="1"/>
          <p:nvPr/>
        </p:nvSpPr>
        <p:spPr>
          <a:xfrm>
            <a:off x="2104022" y="551469"/>
            <a:ext cx="346437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Environment : Classical (HF) or DFT</a:t>
            </a: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395F7DB5-70EA-4793-A133-BA0F06584CC6}"/>
              </a:ext>
            </a:extLst>
          </p:cNvPr>
          <p:cNvSpPr txBox="1"/>
          <p:nvPr/>
        </p:nvSpPr>
        <p:spPr>
          <a:xfrm>
            <a:off x="7132864" y="859971"/>
            <a:ext cx="140970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Mapping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209BE-1AD5-4CE2-8867-12FC9E6C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8150099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Embedding Theory &amp; Active Space Transformation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3CFF154A-755C-499E-A837-E1C039D5C11B}"/>
              </a:ext>
            </a:extLst>
          </p:cNvPr>
          <p:cNvSpPr txBox="1"/>
          <p:nvPr/>
        </p:nvSpPr>
        <p:spPr>
          <a:xfrm>
            <a:off x="1259457" y="1158815"/>
            <a:ext cx="349082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Hartree-Fock Emedding Scheme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860A7663-C1C4-4F00-A84F-A0BBFD5228F8}"/>
              </a:ext>
            </a:extLst>
          </p:cNvPr>
          <p:cNvSpPr txBox="1"/>
          <p:nvPr/>
        </p:nvSpPr>
        <p:spPr>
          <a:xfrm>
            <a:off x="7239540" y="3213880"/>
            <a:ext cx="2858218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p,q,r,s </a:t>
            </a:r>
            <a:r>
              <a:rPr lang="en-US"/>
              <a:t>: general orbitals</a:t>
            </a:r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i,j,k,l </a:t>
            </a:r>
            <a:r>
              <a:rPr lang="en-US">
                <a:cs typeface="Calibri"/>
              </a:rPr>
              <a:t>: inactive orbitals</a:t>
            </a:r>
          </a:p>
          <a:p>
            <a:endParaRPr lang="en-US">
              <a:cs typeface="Calibri"/>
            </a:endParaRPr>
          </a:p>
          <a:p>
            <a:r>
              <a:rPr lang="en-US" i="1">
                <a:cs typeface="Calibri"/>
              </a:rPr>
              <a:t>u,v,x,y</a:t>
            </a:r>
            <a:r>
              <a:rPr lang="en-US">
                <a:cs typeface="Calibri"/>
              </a:rPr>
              <a:t>: active orbitals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700A8504-D5BC-4011-9700-ACB375F94DF9}"/>
              </a:ext>
            </a:extLst>
          </p:cNvPr>
          <p:cNvSpPr txBox="1"/>
          <p:nvPr/>
        </p:nvSpPr>
        <p:spPr>
          <a:xfrm>
            <a:off x="7094868" y="1516452"/>
            <a:ext cx="3591464" cy="156966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h</a:t>
            </a:r>
            <a:r>
              <a:rPr lang="en-US" i="1" baseline="-25000"/>
              <a:t>pq  </a:t>
            </a:r>
            <a:r>
              <a:rPr lang="en-US" i="1"/>
              <a:t>: one-body integral</a:t>
            </a:r>
            <a:endParaRPr lang="en-US"/>
          </a:p>
          <a:p>
            <a:r>
              <a:rPr lang="en-US" i="1">
                <a:cs typeface="Calibri"/>
              </a:rPr>
              <a:t>g</a:t>
            </a:r>
            <a:r>
              <a:rPr lang="en-US" i="1" baseline="-25000">
                <a:cs typeface="Calibri"/>
              </a:rPr>
              <a:t>pqrs</a:t>
            </a:r>
            <a:r>
              <a:rPr lang="en-US" i="1">
                <a:cs typeface="Calibri"/>
              </a:rPr>
              <a:t>  : </a:t>
            </a:r>
            <a:r>
              <a:rPr lang="en-US" i="1">
                <a:ea typeface="+mn-lt"/>
                <a:cs typeface="+mn-lt"/>
              </a:rPr>
              <a:t>two-body integral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cs typeface="Calibri"/>
              </a:rPr>
              <a:t>D</a:t>
            </a:r>
            <a:r>
              <a:rPr lang="en-US" i="1" baseline="-25000">
                <a:cs typeface="Calibri"/>
              </a:rPr>
              <a:t>pq</a:t>
            </a:r>
            <a:r>
              <a:rPr lang="en-US" i="1" baseline="-25000">
                <a:ea typeface="+mn-lt"/>
                <a:cs typeface="+mn-lt"/>
              </a:rPr>
              <a:t>   </a:t>
            </a:r>
            <a:r>
              <a:rPr lang="en-US" i="1">
                <a:ea typeface="+mn-lt"/>
                <a:cs typeface="+mn-lt"/>
              </a:rPr>
              <a:t>: one-elctron density matrix</a:t>
            </a:r>
            <a:endParaRPr lang="en-US">
              <a:ea typeface="+mn-lt"/>
              <a:cs typeface="+mn-lt"/>
            </a:endParaRPr>
          </a:p>
          <a:p>
            <a:r>
              <a:rPr lang="en-US" i="1">
                <a:cs typeface="Calibri"/>
              </a:rPr>
              <a:t>d</a:t>
            </a:r>
            <a:r>
              <a:rPr lang="en-US" i="1" baseline="-25000">
                <a:cs typeface="Calibri"/>
              </a:rPr>
              <a:t>pqrs</a:t>
            </a:r>
            <a:r>
              <a:rPr lang="en-US" i="1">
                <a:cs typeface="Calibri"/>
              </a:rPr>
              <a:t> : two-elctron density matrix</a:t>
            </a:r>
            <a:endParaRPr lang="en-US">
              <a:ea typeface="+mn-lt"/>
              <a:cs typeface="+mn-lt"/>
            </a:endParaRPr>
          </a:p>
          <a:p>
            <a:endParaRPr lang="en-US" i="1" baseline="-25000">
              <a:cs typeface="Calibri"/>
            </a:endParaRPr>
          </a:p>
          <a:p>
            <a:endParaRPr lang="en-US" i="1" baseline="-25000">
              <a:cs typeface="Calibri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5D9B874E-38C3-4F33-84CE-B31D2DE94BEA}"/>
              </a:ext>
            </a:extLst>
          </p:cNvPr>
          <p:cNvSpPr txBox="1"/>
          <p:nvPr/>
        </p:nvSpPr>
        <p:spPr>
          <a:xfrm>
            <a:off x="7022082" y="5253667"/>
            <a:ext cx="51729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Inactive Fock operator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 i="1" baseline="30000"/>
              <a:t>I </a:t>
            </a:r>
            <a:r>
              <a:rPr lang="en-US" i="1"/>
              <a:t>embeds the quantum computation to a classically computed environment. 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0BA1F82-15D6-4F21-A5BD-285757D867F8}"/>
              </a:ext>
            </a:extLst>
          </p:cNvPr>
          <p:cNvSpPr txBox="1"/>
          <p:nvPr/>
        </p:nvSpPr>
        <p:spPr>
          <a:xfrm>
            <a:off x="667289" y="5756874"/>
            <a:ext cx="517297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Note: All indices in the effective Hamiltonian are restricted to the Active Space (AS). </a:t>
            </a:r>
            <a:endParaRPr lang="en-US" i="1">
              <a:cs typeface="Calibri"/>
            </a:endParaRPr>
          </a:p>
        </p:txBody>
      </p:sp>
      <p:pic>
        <p:nvPicPr>
          <p:cNvPr id="2" name="Picture 2" descr="Text, letter&#10;&#10;Description automatically generated">
            <a:extLst>
              <a:ext uri="{FF2B5EF4-FFF2-40B4-BE49-F238E27FC236}">
                <a16:creationId xmlns:a16="http://schemas.microsoft.com/office/drawing/2014/main" id="{AE6E4C5B-8702-4FAB-9CCE-61917941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5" y="1634485"/>
            <a:ext cx="6053956" cy="385178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C289F05-D115-42C7-8D68-1CA78786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8150099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Embedding Theory &amp; Active Space Transformation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5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03C96-F4E9-4B6C-AF7E-F8AF279AB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410F1592-E806-4B80-BCEE-3FADC91B4798}"/>
              </a:ext>
            </a:extLst>
          </p:cNvPr>
          <p:cNvSpPr>
            <a:spLocks noGrp="1"/>
          </p:cNvSpPr>
          <p:nvPr/>
        </p:nvSpPr>
        <p:spPr>
          <a:xfrm>
            <a:off x="5653617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100" b="1" kern="120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D4C4E9-31D3-4745-A4A1-42769EE3C62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D19F555-EC83-4D83-BD5F-F5BDD7F01198}"/>
              </a:ext>
            </a:extLst>
          </p:cNvPr>
          <p:cNvSpPr txBox="1"/>
          <p:nvPr/>
        </p:nvSpPr>
        <p:spPr>
          <a:xfrm>
            <a:off x="353683" y="195533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Water (H</a:t>
            </a:r>
            <a:r>
              <a:rPr lang="en-US" sz="2400" b="1" baseline="-25000"/>
              <a:t>2</a:t>
            </a:r>
            <a:r>
              <a:rPr lang="en-US" sz="2400" b="1"/>
              <a:t>O)</a:t>
            </a:r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27349D0-87C2-46CF-802B-9BCC59C85785}"/>
              </a:ext>
            </a:extLst>
          </p:cNvPr>
          <p:cNvSpPr txBox="1"/>
          <p:nvPr/>
        </p:nvSpPr>
        <p:spPr>
          <a:xfrm>
            <a:off x="66135" y="5515155"/>
            <a:ext cx="4842293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Energy diagram of the HF-MOs of H</a:t>
            </a:r>
            <a:r>
              <a:rPr lang="en-US" baseline="-25000">
                <a:ea typeface="+mn-lt"/>
                <a:cs typeface="+mn-lt"/>
              </a:rPr>
              <a:t>2</a:t>
            </a:r>
            <a:r>
              <a:rPr lang="en-US">
                <a:ea typeface="+mn-lt"/>
                <a:cs typeface="+mn-lt"/>
              </a:rPr>
              <a:t>O in the 6- 31G* basis. Solid lines correspond to occupied MOs while dotted lines represent virtual ones.</a:t>
            </a:r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C3116F9-F31F-4FA6-80AE-5E0BF068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967" y="106393"/>
            <a:ext cx="3677878" cy="5322497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10765E55-2446-4C13-ADEC-BF5A374A5DE6}"/>
              </a:ext>
            </a:extLst>
          </p:cNvPr>
          <p:cNvSpPr txBox="1"/>
          <p:nvPr/>
        </p:nvSpPr>
        <p:spPr>
          <a:xfrm>
            <a:off x="5269842" y="5442370"/>
            <a:ext cx="4382218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Visualization of the active HF-MOs of water in the 6-31G* basis. The orbital coefficients, energies and occupation numbers are obtained with PySCF using a RHF calculation.</a:t>
            </a:r>
            <a:endParaRPr lang="en-US"/>
          </a:p>
        </p:txBody>
      </p:sp>
      <p:pic>
        <p:nvPicPr>
          <p:cNvPr id="9" name="Picture 8" descr="Chart, bubble chart&#10;&#10;Description automatically generated">
            <a:extLst>
              <a:ext uri="{FF2B5EF4-FFF2-40B4-BE49-F238E27FC236}">
                <a16:creationId xmlns:a16="http://schemas.microsoft.com/office/drawing/2014/main" id="{26109993-5D6A-4037-BE50-D23D6CF8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96" y="787521"/>
            <a:ext cx="3513466" cy="4463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AEAE44-82E4-4DCF-9C18-497CFF2A57DC}"/>
              </a:ext>
            </a:extLst>
          </p:cNvPr>
          <p:cNvSpPr txBox="1"/>
          <p:nvPr/>
        </p:nvSpPr>
        <p:spPr>
          <a:xfrm>
            <a:off x="9309538" y="4937243"/>
            <a:ext cx="279563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IBM Plex Sans"/>
                <a:hlinkClick r:id="rId4"/>
              </a:rPr>
              <a:t>https://arxiv.org/abs/2009.01872</a:t>
            </a:r>
            <a:r>
              <a:rPr lang="en-US" sz="1400">
                <a:solidFill>
                  <a:srgbClr val="262626"/>
                </a:solidFill>
                <a:latin typeface="IBM Plex Sans"/>
              </a:rPr>
              <a:t>.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43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78FA-87F5-4A5B-8680-7D9F404D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55022"/>
            <a:ext cx="12192000" cy="57397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/>
              <a:t>Variational Quantum Framework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0721-0754-4871-A14D-94E3BC6865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41295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C0AD4EDE-EEA3-43F6-8356-34B0700B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5" y="684115"/>
            <a:ext cx="2001331" cy="185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48CB1-4151-4862-9064-064B1A059514}"/>
              </a:ext>
            </a:extLst>
          </p:cNvPr>
          <p:cNvCxnSpPr/>
          <p:nvPr/>
        </p:nvCxnSpPr>
        <p:spPr>
          <a:xfrm flipH="1" flipV="1">
            <a:off x="1003539" y="680047"/>
            <a:ext cx="5752" cy="1084054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91A00D-8D20-42AC-9FBF-3564A6A8DCAE}"/>
              </a:ext>
            </a:extLst>
          </p:cNvPr>
          <p:cNvCxnSpPr>
            <a:cxnSpLocks/>
          </p:cNvCxnSpPr>
          <p:nvPr/>
        </p:nvCxnSpPr>
        <p:spPr>
          <a:xfrm flipV="1">
            <a:off x="937404" y="1787104"/>
            <a:ext cx="1575757" cy="2012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96B89-F502-42E8-94DA-BBE9A57D5F15}"/>
              </a:ext>
            </a:extLst>
          </p:cNvPr>
          <p:cNvCxnSpPr>
            <a:cxnSpLocks/>
          </p:cNvCxnSpPr>
          <p:nvPr/>
        </p:nvCxnSpPr>
        <p:spPr>
          <a:xfrm flipH="1">
            <a:off x="-74762" y="1764101"/>
            <a:ext cx="1184694" cy="10437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6">
            <a:extLst>
              <a:ext uri="{FF2B5EF4-FFF2-40B4-BE49-F238E27FC236}">
                <a16:creationId xmlns:a16="http://schemas.microsoft.com/office/drawing/2014/main" id="{1B5D3495-C09F-4A3B-8DE9-1355E4954BC4}"/>
              </a:ext>
            </a:extLst>
          </p:cNvPr>
          <p:cNvSpPr txBox="1"/>
          <p:nvPr/>
        </p:nvSpPr>
        <p:spPr>
          <a:xfrm>
            <a:off x="353683" y="195533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Water (H</a:t>
            </a:r>
            <a:r>
              <a:rPr lang="en-US" sz="2400" b="1" baseline="-25000"/>
              <a:t>2</a:t>
            </a:r>
            <a:r>
              <a:rPr lang="en-US" sz="2400" b="1"/>
              <a:t>O)</a:t>
            </a:r>
            <a:endParaRPr lang="en-US"/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48735315-343E-43EF-AC30-C1A9B84D4F90}"/>
              </a:ext>
            </a:extLst>
          </p:cNvPr>
          <p:cNvSpPr txBox="1"/>
          <p:nvPr/>
        </p:nvSpPr>
        <p:spPr>
          <a:xfrm>
            <a:off x="2424023" y="1805796"/>
            <a:ext cx="414068" cy="38370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y</a:t>
            </a:r>
            <a:endParaRPr lang="en-US">
              <a:cs typeface="Calibri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F5A3B62-C9FF-41CD-AF8B-930C30F487FC}"/>
              </a:ext>
            </a:extLst>
          </p:cNvPr>
          <p:cNvSpPr txBox="1"/>
          <p:nvPr/>
        </p:nvSpPr>
        <p:spPr>
          <a:xfrm>
            <a:off x="1144439" y="583720"/>
            <a:ext cx="3565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76C9869-4A16-4846-B91A-0AEBDBA12BCD}"/>
              </a:ext>
            </a:extLst>
          </p:cNvPr>
          <p:cNvSpPr txBox="1"/>
          <p:nvPr/>
        </p:nvSpPr>
        <p:spPr>
          <a:xfrm>
            <a:off x="190142" y="2519272"/>
            <a:ext cx="51471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E89AA2-47D8-4FC5-A867-5CC7D0922F1A}"/>
              </a:ext>
            </a:extLst>
          </p:cNvPr>
          <p:cNvCxnSpPr/>
          <p:nvPr/>
        </p:nvCxnSpPr>
        <p:spPr>
          <a:xfrm flipH="1" flipV="1">
            <a:off x="1003539" y="680047"/>
            <a:ext cx="5752" cy="108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1D7B9C-2DB6-4DD2-8B8F-FC3EFC8AB9B0}"/>
              </a:ext>
            </a:extLst>
          </p:cNvPr>
          <p:cNvCxnSpPr>
            <a:cxnSpLocks/>
          </p:cNvCxnSpPr>
          <p:nvPr/>
        </p:nvCxnSpPr>
        <p:spPr>
          <a:xfrm flipV="1">
            <a:off x="937404" y="1787104"/>
            <a:ext cx="1575757" cy="20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1FE53D-C68B-4BE9-94D0-291E037E2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67423"/>
              </p:ext>
            </p:extLst>
          </p:nvPr>
        </p:nvGraphicFramePr>
        <p:xfrm>
          <a:off x="2753711" y="341061"/>
          <a:ext cx="42672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5410292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3939179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52118963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8271689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Atom​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x(Å)​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>
                          <a:effectLst/>
                        </a:rPr>
                        <a:t>y(Å)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u="none" strike="noStrike">
                          <a:effectLst/>
                        </a:rPr>
                        <a:t>z(Å)</a:t>
                      </a:r>
                      <a:r>
                        <a:rPr lang="en-US" sz="160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54911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O1​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0.0000​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0.0000​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0.1173​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52369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H2​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0.0000​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0.7572​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-0.4692​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7727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H3​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0.0000​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-0.7572​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</a:rPr>
                        <a:t>-0.4692​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852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353945-5987-4E04-B242-682F66548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48656"/>
              </p:ext>
            </p:extLst>
          </p:nvPr>
        </p:nvGraphicFramePr>
        <p:xfrm>
          <a:off x="1020792" y="2918603"/>
          <a:ext cx="7084525" cy="352202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16905">
                  <a:extLst>
                    <a:ext uri="{9D8B030D-6E8A-4147-A177-3AD203B41FA5}">
                      <a16:colId xmlns:a16="http://schemas.microsoft.com/office/drawing/2014/main" val="2597493497"/>
                    </a:ext>
                  </a:extLst>
                </a:gridCol>
                <a:gridCol w="1416905">
                  <a:extLst>
                    <a:ext uri="{9D8B030D-6E8A-4147-A177-3AD203B41FA5}">
                      <a16:colId xmlns:a16="http://schemas.microsoft.com/office/drawing/2014/main" val="1968214949"/>
                    </a:ext>
                  </a:extLst>
                </a:gridCol>
                <a:gridCol w="1416905">
                  <a:extLst>
                    <a:ext uri="{9D8B030D-6E8A-4147-A177-3AD203B41FA5}">
                      <a16:colId xmlns:a16="http://schemas.microsoft.com/office/drawing/2014/main" val="2180921453"/>
                    </a:ext>
                  </a:extLst>
                </a:gridCol>
                <a:gridCol w="1416905">
                  <a:extLst>
                    <a:ext uri="{9D8B030D-6E8A-4147-A177-3AD203B41FA5}">
                      <a16:colId xmlns:a16="http://schemas.microsoft.com/office/drawing/2014/main" val="3379465039"/>
                    </a:ext>
                  </a:extLst>
                </a:gridCol>
                <a:gridCol w="1416905">
                  <a:extLst>
                    <a:ext uri="{9D8B030D-6E8A-4147-A177-3AD203B41FA5}">
                      <a16:colId xmlns:a16="http://schemas.microsoft.com/office/drawing/2014/main" val="2785471114"/>
                    </a:ext>
                  </a:extLst>
                </a:gridCol>
              </a:tblGrid>
              <a:tr h="109050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Basis​​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Active Space​​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No. Of Spin Orbitals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No. Of qubits​​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Ground-state Energy​​</a:t>
                      </a:r>
                      <a:endParaRPr lang="en-US">
                        <a:effectLst/>
                      </a:endParaRPr>
                    </a:p>
                    <a:p>
                      <a:pPr algn="ctr" fontAlgn="base"/>
                      <a:r>
                        <a:rPr lang="en-US" sz="1600">
                          <a:effectLst/>
                        </a:rPr>
                        <a:t>(</a:t>
                      </a:r>
                      <a:r>
                        <a:rPr lang="en-US" sz="1600" err="1">
                          <a:effectLst/>
                        </a:rPr>
                        <a:t>hartree</a:t>
                      </a:r>
                      <a:r>
                        <a:rPr lang="en-US" sz="1600">
                          <a:effectLst/>
                        </a:rPr>
                        <a:t>)​​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92027"/>
                  </a:ext>
                </a:extLst>
              </a:tr>
              <a:tr h="41262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6-31G*​​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CAS (2,2)​​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-76.00926​​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15283"/>
                  </a:ext>
                </a:extLst>
              </a:tr>
              <a:tr h="5894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6-31G*​​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CAS (4,4)​​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4​​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-76.010138​​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90445"/>
                  </a:ext>
                </a:extLst>
              </a:tr>
              <a:tr h="5894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6-31G*​​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CAS (6,6)​​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8​​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-76.022054​​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852459"/>
                  </a:ext>
                </a:extLst>
              </a:tr>
              <a:tr h="83998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6-31G*​​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CAS (8,8)​​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12​​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effectLst/>
                        </a:rPr>
                        <a:t>​-76.042247​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038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EF602A8-29FA-4912-8B68-589BF071682D}"/>
              </a:ext>
            </a:extLst>
          </p:cNvPr>
          <p:cNvSpPr txBox="1"/>
          <p:nvPr/>
        </p:nvSpPr>
        <p:spPr>
          <a:xfrm>
            <a:off x="7829910" y="1708196"/>
            <a:ext cx="414696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"/>
                <a:cs typeface="Times"/>
              </a:rPr>
              <a:t>Accuracy improved with </a:t>
            </a:r>
          </a:p>
          <a:p>
            <a:r>
              <a:rPr lang="en-US" sz="2400">
                <a:latin typeface="Times"/>
                <a:cs typeface="Times"/>
              </a:rPr>
              <a:t>more active electrons and orbitals</a:t>
            </a:r>
          </a:p>
        </p:txBody>
      </p:sp>
    </p:spTree>
    <p:extLst>
      <p:ext uri="{BB962C8B-B14F-4D97-AF65-F5344CB8AC3E}">
        <p14:creationId xmlns:p14="http://schemas.microsoft.com/office/powerpoint/2010/main" val="426909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8AF5-99FE-47F9-95DA-E2181E3F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1119911"/>
            <a:ext cx="11430316" cy="3010644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Resolved the trade-off using embedding approach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Partitioned the whole system into an active space and its environment 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The active space is embedded in a mean-field potential generated by the environment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Construct an effective Hamiltonian (incorporating the mean-field potential) that replaces the mapping of inactive orbitals to qubits</a:t>
            </a:r>
            <a:endParaRPr lang="en-US">
              <a:solidFill>
                <a:schemeClr val="tx1"/>
              </a:solidFill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Active space transformation enabled to employ higher-order orbital basis sets in electronic structure calculation, thereby enhancing the accuracy and improving the efficiency 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968C6-86C9-4F87-913E-1E4EF7EC4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74205C-6AB8-46FE-A1C3-E8CC2EA8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944445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Key Takeaways...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0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0415-864C-4879-A1FE-FE3EE7823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5" name="Rounded Rectangle 35">
            <a:extLst>
              <a:ext uri="{FF2B5EF4-FFF2-40B4-BE49-F238E27FC236}">
                <a16:creationId xmlns:a16="http://schemas.microsoft.com/office/drawing/2014/main" id="{76BA2719-E440-4039-82E8-70241877EAEA}"/>
              </a:ext>
            </a:extLst>
          </p:cNvPr>
          <p:cNvSpPr/>
          <p:nvPr/>
        </p:nvSpPr>
        <p:spPr>
          <a:xfrm>
            <a:off x="178301" y="4115851"/>
            <a:ext cx="2516777" cy="10885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Obtain the BOPES</a:t>
            </a:r>
            <a:endParaRPr lang="en-IN">
              <a:cs typeface="Calibri"/>
            </a:endParaRPr>
          </a:p>
        </p:txBody>
      </p:sp>
      <p:sp>
        <p:nvSpPr>
          <p:cNvPr id="6" name="Rounded Rectangle 37">
            <a:extLst>
              <a:ext uri="{FF2B5EF4-FFF2-40B4-BE49-F238E27FC236}">
                <a16:creationId xmlns:a16="http://schemas.microsoft.com/office/drawing/2014/main" id="{CFB5D255-7F52-417C-AF48-8208D90DC3ED}"/>
              </a:ext>
            </a:extLst>
          </p:cNvPr>
          <p:cNvSpPr/>
          <p:nvPr/>
        </p:nvSpPr>
        <p:spPr>
          <a:xfrm>
            <a:off x="3309033" y="4137623"/>
            <a:ext cx="2516777" cy="10885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Fit the BOPES through Cubic Spline</a:t>
            </a:r>
          </a:p>
        </p:txBody>
      </p:sp>
      <p:sp>
        <p:nvSpPr>
          <p:cNvPr id="7" name="Right Arrow 41">
            <a:extLst>
              <a:ext uri="{FF2B5EF4-FFF2-40B4-BE49-F238E27FC236}">
                <a16:creationId xmlns:a16="http://schemas.microsoft.com/office/drawing/2014/main" id="{0A211530-B1F3-4C96-AE7F-18033FD5FC47}"/>
              </a:ext>
            </a:extLst>
          </p:cNvPr>
          <p:cNvSpPr/>
          <p:nvPr/>
        </p:nvSpPr>
        <p:spPr>
          <a:xfrm>
            <a:off x="2695077" y="4525154"/>
            <a:ext cx="627018" cy="38317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pic>
        <p:nvPicPr>
          <p:cNvPr id="3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C4B4790-B558-4674-8964-865BD062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7" y="2656560"/>
            <a:ext cx="6461233" cy="953676"/>
          </a:xfrm>
          <a:prstGeom prst="rect">
            <a:avLst/>
          </a:prstGeom>
        </p:spPr>
      </p:pic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0A5D3355-1175-4A3E-9440-C493D8D9CC06}"/>
              </a:ext>
            </a:extLst>
          </p:cNvPr>
          <p:cNvSpPr/>
          <p:nvPr/>
        </p:nvSpPr>
        <p:spPr>
          <a:xfrm>
            <a:off x="6462136" y="4098209"/>
            <a:ext cx="2516777" cy="10885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i="1"/>
              <a:t>V(r) </a:t>
            </a:r>
            <a:r>
              <a:rPr lang="en-IN"/>
              <a:t>: Fitted BOPES</a:t>
            </a:r>
          </a:p>
          <a:p>
            <a:pPr algn="ctr"/>
            <a:r>
              <a:rPr lang="en-IN" i="1" err="1">
                <a:cs typeface="Calibri"/>
              </a:rPr>
              <a:t>m</a:t>
            </a:r>
            <a:r>
              <a:rPr lang="en-IN" i="1" baseline="-25000" err="1">
                <a:cs typeface="Calibri"/>
              </a:rPr>
              <a:t>eff</a:t>
            </a:r>
            <a:r>
              <a:rPr lang="en-IN" i="1">
                <a:cs typeface="Calibri"/>
              </a:rPr>
              <a:t> : </a:t>
            </a:r>
            <a:r>
              <a:rPr lang="en-IN">
                <a:cs typeface="Calibri"/>
              </a:rPr>
              <a:t>Reduced mass</a:t>
            </a:r>
            <a:endParaRPr lang="en-IN" baseline="-25000">
              <a:cs typeface="Calibri"/>
            </a:endParaRPr>
          </a:p>
        </p:txBody>
      </p:sp>
      <p:sp>
        <p:nvSpPr>
          <p:cNvPr id="11" name="Rounded Rectangle 37">
            <a:extLst>
              <a:ext uri="{FF2B5EF4-FFF2-40B4-BE49-F238E27FC236}">
                <a16:creationId xmlns:a16="http://schemas.microsoft.com/office/drawing/2014/main" id="{F978F42F-6220-42B2-9883-C09D33EA6F61}"/>
              </a:ext>
            </a:extLst>
          </p:cNvPr>
          <p:cNvSpPr/>
          <p:nvPr/>
        </p:nvSpPr>
        <p:spPr>
          <a:xfrm>
            <a:off x="9536412" y="4098209"/>
            <a:ext cx="2516777" cy="10885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Discretize </a:t>
            </a:r>
            <a:r>
              <a:rPr lang="en-IN" i="1"/>
              <a:t>(</a:t>
            </a:r>
            <a:r>
              <a:rPr lang="en-IN" i="1" err="1"/>
              <a:t>i</a:t>
            </a:r>
            <a:r>
              <a:rPr lang="en-IN" i="1"/>
              <a:t>) </a:t>
            </a:r>
            <a:r>
              <a:rPr lang="en-IN"/>
              <a:t>and numerically compute the eigenvalues</a:t>
            </a:r>
            <a:endParaRPr lang="en-US" i="1"/>
          </a:p>
        </p:txBody>
      </p:sp>
      <p:sp>
        <p:nvSpPr>
          <p:cNvPr id="12" name="Right Arrow 41">
            <a:extLst>
              <a:ext uri="{FF2B5EF4-FFF2-40B4-BE49-F238E27FC236}">
                <a16:creationId xmlns:a16="http://schemas.microsoft.com/office/drawing/2014/main" id="{A54880D9-131D-470F-A21B-FDC3B2792861}"/>
              </a:ext>
            </a:extLst>
          </p:cNvPr>
          <p:cNvSpPr/>
          <p:nvPr/>
        </p:nvSpPr>
        <p:spPr>
          <a:xfrm>
            <a:off x="8975008" y="4406912"/>
            <a:ext cx="627018" cy="38317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3" name="Right Arrow 41">
            <a:extLst>
              <a:ext uri="{FF2B5EF4-FFF2-40B4-BE49-F238E27FC236}">
                <a16:creationId xmlns:a16="http://schemas.microsoft.com/office/drawing/2014/main" id="{EFC4980E-1C04-4C4C-89B9-860E4DBC7192}"/>
              </a:ext>
            </a:extLst>
          </p:cNvPr>
          <p:cNvSpPr/>
          <p:nvPr/>
        </p:nvSpPr>
        <p:spPr>
          <a:xfrm>
            <a:off x="5835042" y="4485740"/>
            <a:ext cx="627018" cy="383177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75EEA-E3B4-4146-8CF8-E7DA3C46D969}"/>
              </a:ext>
            </a:extLst>
          </p:cNvPr>
          <p:cNvSpPr txBox="1"/>
          <p:nvPr/>
        </p:nvSpPr>
        <p:spPr>
          <a:xfrm>
            <a:off x="480849" y="1168541"/>
            <a:ext cx="7245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/>
              <a:t>Limitation of Born Oppenheimer (BO) Approximation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0059A-CA6E-4429-A3E5-19CBF0329C9F}"/>
              </a:ext>
            </a:extLst>
          </p:cNvPr>
          <p:cNvSpPr txBox="1"/>
          <p:nvPr/>
        </p:nvSpPr>
        <p:spPr>
          <a:xfrm>
            <a:off x="480849" y="1851713"/>
            <a:ext cx="7245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/>
              <a:t>Nuclear Schrodinger Equation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4D00B-2E1D-43C3-A974-1427AB51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5220341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Vibrational Energy Calculation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3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14594-6D45-418C-A444-332260381F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07BBF-C371-4A60-8F46-90F9869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944445" cy="553438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Summary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9D52AE-1961-4D0C-9641-B5DBD83743C3}"/>
              </a:ext>
            </a:extLst>
          </p:cNvPr>
          <p:cNvSpPr txBox="1">
            <a:spLocks/>
          </p:cNvSpPr>
          <p:nvPr/>
        </p:nvSpPr>
        <p:spPr>
          <a:xfrm>
            <a:off x="383145" y="909704"/>
            <a:ext cx="11430316" cy="19201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04784" indent="-304784" algn="l" defTabSz="121914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354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Variational framework for simulation of molecular systems</a:t>
            </a:r>
            <a:endParaRPr lang="en-US">
              <a:solidFill>
                <a:schemeClr val="tx1"/>
              </a:solidFill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Higher order molecular orbital basis sets for enhancing the accuracy in estimating ground state properties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 panose="020F0502020204030204"/>
              </a:rPr>
              <a:t>Associated trade-off between accuracy and quantum resources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25C507-FA86-4D5B-8C51-DB7B0042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5" y="2709601"/>
            <a:ext cx="11430316" cy="3010644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Resolved the trade-off using embedding approach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Construct an effective Hamiltonian (incorporating the mean-field potential) that replaces the mapping of inactive orbitals to qubits</a:t>
            </a:r>
            <a:endParaRPr lang="en-US">
              <a:solidFill>
                <a:schemeClr val="tx1"/>
              </a:solidFill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Allowed to employ higher-order orbital basis sets in electronic structure calculation, thereby enhancing the accuracy and improving the efficiency </a:t>
            </a: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200">
                <a:solidFill>
                  <a:schemeClr val="tx1"/>
                </a:solidFill>
                <a:latin typeface="Times"/>
                <a:cs typeface="Calibri"/>
              </a:rPr>
              <a:t>Vibrational energy calculation by solving nuclear Schrodinger equation using a 4-step technique</a:t>
            </a:r>
          </a:p>
        </p:txBody>
      </p:sp>
    </p:spTree>
    <p:extLst>
      <p:ext uri="{BB962C8B-B14F-4D97-AF65-F5344CB8AC3E}">
        <p14:creationId xmlns:p14="http://schemas.microsoft.com/office/powerpoint/2010/main" val="169382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473825"/>
            <a:ext cx="8858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lang="en-US" sz="1067" b="1" kern="120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D4C4E9-31D3-4745-A4A1-42769EE3C628}" type="slidenum">
              <a:rPr kumimoji="0" lang="en-US" sz="1067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67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9EFC15A-C380-4121-A9FF-D67F630BA216}"/>
              </a:ext>
            </a:extLst>
          </p:cNvPr>
          <p:cNvSpPr txBox="1">
            <a:spLocks/>
          </p:cNvSpPr>
          <p:nvPr/>
        </p:nvSpPr>
        <p:spPr>
          <a:xfrm>
            <a:off x="421575" y="80773"/>
            <a:ext cx="11403885" cy="64264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lang="en-US" sz="2100" kern="1200" dirty="0">
                <a:solidFill>
                  <a:srgbClr val="724698"/>
                </a:solidFill>
                <a:latin typeface="+mn-lt"/>
                <a:ea typeface="+mj-ea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667" b="0" i="0" u="none" strike="noStrike" kern="1200" cap="none" spc="0" normalizeH="0" baseline="0" noProof="0">
              <a:ln>
                <a:noFill/>
              </a:ln>
              <a:solidFill>
                <a:srgbClr val="724698"/>
              </a:solidFill>
              <a:effectLst/>
              <a:uLnTx/>
              <a:uFillTx/>
              <a:latin typeface="Calibri" panose="020F0502020204030204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A6BE09-A30D-45EA-8552-389B93CD13A2}"/>
              </a:ext>
            </a:extLst>
          </p:cNvPr>
          <p:cNvSpPr/>
          <p:nvPr/>
        </p:nvSpPr>
        <p:spPr>
          <a:xfrm>
            <a:off x="1670649" y="2914291"/>
            <a:ext cx="4336211" cy="1590136"/>
          </a:xfrm>
          <a:prstGeom prst="roundRect">
            <a:avLst/>
          </a:prstGeom>
          <a:solidFill>
            <a:srgbClr val="ED7D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>
                <a:cs typeface="Calibri"/>
              </a:rPr>
              <a:t>Variational Framework</a:t>
            </a:r>
          </a:p>
          <a:p>
            <a:pPr algn="ctr"/>
            <a:r>
              <a:rPr lang="en-US" sz="2800">
                <a:cs typeface="Calibri"/>
              </a:rPr>
              <a:t>For molecular simulation (WFT </a:t>
            </a:r>
            <a:r>
              <a:rPr lang="en-US" sz="2800">
                <a:cs typeface="Calibri"/>
                <a:sym typeface="Symbol" panose="05050102010706020507" pitchFamily="18" charset="2"/>
              </a:rPr>
              <a:t></a:t>
            </a:r>
            <a:r>
              <a:rPr lang="en-US" sz="2800">
                <a:cs typeface="Calibri"/>
              </a:rPr>
              <a:t>(r)  + DFT (n(r))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88A0744F-23B1-4C2B-83BD-931A355B3DB8}"/>
              </a:ext>
            </a:extLst>
          </p:cNvPr>
          <p:cNvSpPr/>
          <p:nvPr/>
        </p:nvSpPr>
        <p:spPr>
          <a:xfrm>
            <a:off x="3343212" y="1394360"/>
            <a:ext cx="1683924" cy="81003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1E3DBF77-2059-4127-A924-A0A4D0D5D7F6}"/>
              </a:ext>
            </a:extLst>
          </p:cNvPr>
          <p:cNvSpPr/>
          <p:nvPr/>
        </p:nvSpPr>
        <p:spPr>
          <a:xfrm>
            <a:off x="462824" y="1430137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9378EA6D-2E32-4D76-A38B-954F78DE4CC9}"/>
              </a:ext>
            </a:extLst>
          </p:cNvPr>
          <p:cNvSpPr/>
          <p:nvPr/>
        </p:nvSpPr>
        <p:spPr>
          <a:xfrm>
            <a:off x="1949639" y="140086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67550D72-D564-4BD2-9E1A-5E0429C2EEE6}"/>
              </a:ext>
            </a:extLst>
          </p:cNvPr>
          <p:cNvSpPr/>
          <p:nvPr/>
        </p:nvSpPr>
        <p:spPr>
          <a:xfrm>
            <a:off x="5092413" y="1425109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7101B4B1-91A2-489B-B33C-28368BFC392D}"/>
              </a:ext>
            </a:extLst>
          </p:cNvPr>
          <p:cNvSpPr/>
          <p:nvPr/>
        </p:nvSpPr>
        <p:spPr>
          <a:xfrm>
            <a:off x="6744781" y="1429421"/>
            <a:ext cx="1512296" cy="492174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97880C-F82B-4C78-BDF5-E6128B7CCECA}"/>
              </a:ext>
            </a:extLst>
          </p:cNvPr>
          <p:cNvCxnSpPr/>
          <p:nvPr/>
        </p:nvCxnSpPr>
        <p:spPr>
          <a:xfrm>
            <a:off x="4172311" y="2123536"/>
            <a:ext cx="8626" cy="8425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60C864-3200-4F3C-8104-D7E95DB549BD}"/>
              </a:ext>
            </a:extLst>
          </p:cNvPr>
          <p:cNvCxnSpPr>
            <a:cxnSpLocks/>
          </p:cNvCxnSpPr>
          <p:nvPr/>
        </p:nvCxnSpPr>
        <p:spPr>
          <a:xfrm>
            <a:off x="2470648" y="1847541"/>
            <a:ext cx="1005798" cy="10609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5897F1-5E3A-44CC-9672-9485DDC91F3B}"/>
              </a:ext>
            </a:extLst>
          </p:cNvPr>
          <p:cNvCxnSpPr/>
          <p:nvPr/>
        </p:nvCxnSpPr>
        <p:spPr>
          <a:xfrm flipH="1">
            <a:off x="5846914" y="1904794"/>
            <a:ext cx="1436809" cy="1045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6C34C9-1121-46F8-80B2-B6B326414CF0}"/>
              </a:ext>
            </a:extLst>
          </p:cNvPr>
          <p:cNvCxnSpPr>
            <a:cxnSpLocks/>
          </p:cNvCxnSpPr>
          <p:nvPr/>
        </p:nvCxnSpPr>
        <p:spPr>
          <a:xfrm>
            <a:off x="1225721" y="1895293"/>
            <a:ext cx="986286" cy="9988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9BB96F1B-C8C7-4672-B402-3B7AC884591E}"/>
              </a:ext>
            </a:extLst>
          </p:cNvPr>
          <p:cNvSpPr/>
          <p:nvPr/>
        </p:nvSpPr>
        <p:spPr>
          <a:xfrm>
            <a:off x="6551943" y="5383371"/>
            <a:ext cx="2928257" cy="1148443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/>
              <a:t>Other Properties :</a:t>
            </a:r>
            <a:endParaRPr lang="en-IN" sz="1600">
              <a:cs typeface="Calibri"/>
            </a:endParaRPr>
          </a:p>
          <a:p>
            <a:r>
              <a:rPr lang="en-IN" sz="1600">
                <a:cs typeface="Calibri"/>
              </a:rPr>
              <a:t>Thermodynamics (specific Heat)</a:t>
            </a:r>
          </a:p>
          <a:p>
            <a:r>
              <a:rPr lang="en-IN" sz="1600">
                <a:cs typeface="Calibri"/>
              </a:rPr>
              <a:t>Dipole moment, magnetic polarization, etc.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42F724D-1488-473D-8686-7FD05C6A7DE3}"/>
              </a:ext>
            </a:extLst>
          </p:cNvPr>
          <p:cNvSpPr/>
          <p:nvPr/>
        </p:nvSpPr>
        <p:spPr>
          <a:xfrm>
            <a:off x="245828" y="5356208"/>
            <a:ext cx="2607128" cy="974270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/>
              <a:t>Equilibrium bond lengths, Bond angles,</a:t>
            </a:r>
          </a:p>
          <a:p>
            <a:r>
              <a:rPr lang="en-IN" sz="1600">
                <a:cs typeface="Calibri" panose="020F0502020204030204"/>
              </a:rPr>
              <a:t>Equilibrium ground state energy, etc.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2E1BD93-79A0-49A7-8C8A-04BCC5003781}"/>
              </a:ext>
            </a:extLst>
          </p:cNvPr>
          <p:cNvSpPr/>
          <p:nvPr/>
        </p:nvSpPr>
        <p:spPr>
          <a:xfrm>
            <a:off x="2954933" y="5377208"/>
            <a:ext cx="1914525" cy="964746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/>
              <a:t>Bond Dissociation Energy,</a:t>
            </a:r>
          </a:p>
          <a:p>
            <a:r>
              <a:rPr lang="en-IN" sz="1600">
                <a:cs typeface="Calibri" panose="020F0502020204030204"/>
              </a:rPr>
              <a:t>Chemical reactivity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4F0350-FD35-4C40-BEA0-5E7B153A937C}"/>
              </a:ext>
            </a:extLst>
          </p:cNvPr>
          <p:cNvCxnSpPr/>
          <p:nvPr/>
        </p:nvCxnSpPr>
        <p:spPr>
          <a:xfrm>
            <a:off x="4699907" y="4482962"/>
            <a:ext cx="552142" cy="912861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1A2720-0908-46E8-97D4-468F0A4528B5}"/>
              </a:ext>
            </a:extLst>
          </p:cNvPr>
          <p:cNvCxnSpPr>
            <a:cxnSpLocks/>
          </p:cNvCxnSpPr>
          <p:nvPr/>
        </p:nvCxnSpPr>
        <p:spPr>
          <a:xfrm flipH="1">
            <a:off x="791217" y="4508636"/>
            <a:ext cx="1443486" cy="84251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13D035-6263-414C-990A-90AA17F3416A}"/>
              </a:ext>
            </a:extLst>
          </p:cNvPr>
          <p:cNvCxnSpPr>
            <a:cxnSpLocks/>
          </p:cNvCxnSpPr>
          <p:nvPr/>
        </p:nvCxnSpPr>
        <p:spPr>
          <a:xfrm flipH="1">
            <a:off x="3483119" y="4481421"/>
            <a:ext cx="488164" cy="896172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19">
            <a:extLst>
              <a:ext uri="{FF2B5EF4-FFF2-40B4-BE49-F238E27FC236}">
                <a16:creationId xmlns:a16="http://schemas.microsoft.com/office/drawing/2014/main" id="{DECD931C-2FA0-44A1-9C0E-E3165B4022E3}"/>
              </a:ext>
            </a:extLst>
          </p:cNvPr>
          <p:cNvSpPr txBox="1"/>
          <p:nvPr/>
        </p:nvSpPr>
        <p:spPr>
          <a:xfrm>
            <a:off x="7671758" y="3013494"/>
            <a:ext cx="3936520" cy="13849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solidFill>
                  <a:schemeClr val="accent2">
                    <a:lumMod val="50000"/>
                  </a:schemeClr>
                </a:solidFill>
                <a:latin typeface="Times"/>
                <a:cs typeface="Times"/>
              </a:rPr>
              <a:t>Goal: Improve the Accuracy and Efficiency of simulation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38E79734-2D32-4539-999A-A8308BCB79C6}"/>
              </a:ext>
            </a:extLst>
          </p:cNvPr>
          <p:cNvSpPr txBox="1"/>
          <p:nvPr/>
        </p:nvSpPr>
        <p:spPr>
          <a:xfrm>
            <a:off x="464695" y="976859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Input variables</a:t>
            </a:r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D8609F9F-89D1-43D5-86A0-4EFF358E919C}"/>
              </a:ext>
            </a:extLst>
          </p:cNvPr>
          <p:cNvSpPr txBox="1"/>
          <p:nvPr/>
        </p:nvSpPr>
        <p:spPr>
          <a:xfrm>
            <a:off x="9586834" y="475942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Output observables</a:t>
            </a:r>
            <a:endParaRPr lang="en-US" b="1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859F95-EF0B-4A69-BB1A-BD5CBDB6EBCF}"/>
              </a:ext>
            </a:extLst>
          </p:cNvPr>
          <p:cNvCxnSpPr>
            <a:cxnSpLocks/>
          </p:cNvCxnSpPr>
          <p:nvPr/>
        </p:nvCxnSpPr>
        <p:spPr>
          <a:xfrm>
            <a:off x="5508891" y="4495029"/>
            <a:ext cx="1416836" cy="882565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1DBC1F2B-01F8-4C17-81D5-0AEC1CAC91E2}"/>
              </a:ext>
            </a:extLst>
          </p:cNvPr>
          <p:cNvSpPr/>
          <p:nvPr/>
        </p:nvSpPr>
        <p:spPr>
          <a:xfrm>
            <a:off x="9640763" y="5383370"/>
            <a:ext cx="1485900" cy="49530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71E067FC-CB4A-4209-ACBD-77AE725F6359}"/>
              </a:ext>
            </a:extLst>
          </p:cNvPr>
          <p:cNvSpPr/>
          <p:nvPr/>
        </p:nvSpPr>
        <p:spPr>
          <a:xfrm>
            <a:off x="4946299" y="5383371"/>
            <a:ext cx="1485900" cy="957943"/>
          </a:xfrm>
          <a:prstGeom prst="flowChart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/>
              <a:t>Excited State Energy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027B6B-519C-4DC7-BBEC-0B181B511925}"/>
              </a:ext>
            </a:extLst>
          </p:cNvPr>
          <p:cNvCxnSpPr>
            <a:cxnSpLocks/>
          </p:cNvCxnSpPr>
          <p:nvPr/>
        </p:nvCxnSpPr>
        <p:spPr>
          <a:xfrm>
            <a:off x="5889889" y="4413386"/>
            <a:ext cx="4247122" cy="936994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26">
            <a:extLst>
              <a:ext uri="{FF2B5EF4-FFF2-40B4-BE49-F238E27FC236}">
                <a16:creationId xmlns:a16="http://schemas.microsoft.com/office/drawing/2014/main" id="{0CDD6DB6-2E17-4C2C-B562-BD593118FFA0}"/>
              </a:ext>
            </a:extLst>
          </p:cNvPr>
          <p:cNvSpPr txBox="1"/>
          <p:nvPr/>
        </p:nvSpPr>
        <p:spPr>
          <a:xfrm>
            <a:off x="9012795" y="818734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System of observation : 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Molecule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Macro-molecule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79B9DF8-7663-47CD-80DC-55CABE13C575}"/>
              </a:ext>
            </a:extLst>
          </p:cNvPr>
          <p:cNvCxnSpPr>
            <a:cxnSpLocks/>
          </p:cNvCxnSpPr>
          <p:nvPr/>
        </p:nvCxnSpPr>
        <p:spPr>
          <a:xfrm flipH="1">
            <a:off x="5213670" y="1878607"/>
            <a:ext cx="673140" cy="10353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6ED880-03FB-4B0D-ADA6-38F8F9FE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45" y="143886"/>
            <a:ext cx="6189254" cy="382644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Variational Quantum Framework</a:t>
            </a:r>
            <a:endParaRPr lang="en-US"/>
          </a:p>
        </p:txBody>
      </p:sp>
      <p:sp>
        <p:nvSpPr>
          <p:cNvPr id="39" name="TextBox 20">
            <a:extLst>
              <a:ext uri="{FF2B5EF4-FFF2-40B4-BE49-F238E27FC236}">
                <a16:creationId xmlns:a16="http://schemas.microsoft.com/office/drawing/2014/main" id="{F3AEAA6B-12C9-40B7-8CB9-607F8F1C54AB}"/>
              </a:ext>
            </a:extLst>
          </p:cNvPr>
          <p:cNvSpPr txBox="1"/>
          <p:nvPr/>
        </p:nvSpPr>
        <p:spPr>
          <a:xfrm>
            <a:off x="2820794" y="6407895"/>
            <a:ext cx="311000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cs typeface="Calibri"/>
              </a:rPr>
              <a:t>Electronic Structure Problem</a:t>
            </a:r>
          </a:p>
        </p:txBody>
      </p:sp>
    </p:spTree>
    <p:extLst>
      <p:ext uri="{BB962C8B-B14F-4D97-AF65-F5344CB8AC3E}">
        <p14:creationId xmlns:p14="http://schemas.microsoft.com/office/powerpoint/2010/main" val="92779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Fermionic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Compute one-body and two-body integrals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/>
          </a:p>
          <a:p>
            <a:pPr algn="ctr"/>
            <a:r>
              <a:rPr lang="en-IN"/>
              <a:t>  </a:t>
            </a:r>
            <a:endParaRPr lang="en-IN"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/>
              <a:t>  </a:t>
            </a:r>
            <a:endParaRPr lang="en-IN"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 err="1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ABAE6-298D-4789-8FF3-2EFF39EF3561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05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Fermionic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Compute one-body and two-body integrals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/>
          </a:p>
          <a:p>
            <a:pPr algn="ctr"/>
            <a:r>
              <a:rPr lang="en-IN"/>
              <a:t>  </a:t>
            </a:r>
            <a:endParaRPr lang="en-IN"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/>
              <a:t>  </a:t>
            </a:r>
            <a:endParaRPr lang="en-IN"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 err="1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ABAE6-298D-4789-8FF3-2EFF39EF3561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31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bg1"/>
                </a:solidFill>
              </a:rPr>
              <a:t>Construction of Fermionic Hamiltonian</a:t>
            </a:r>
            <a:endParaRPr lang="en-IN" sz="1600" b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- </a:t>
            </a:r>
            <a:r>
              <a:rPr lang="en-IN" sz="1400">
                <a:solidFill>
                  <a:schemeClr val="bg1"/>
                </a:solidFill>
              </a:rPr>
              <a:t>Compute one-body and two-body integrals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Orbitals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Freeze Core Electrons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Remove Unoccupied Orbitals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Specify electrons requiring QC treatment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/>
              <a:t>  </a:t>
            </a:r>
            <a:endParaRPr lang="en-IN"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 err="1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307FE-7EC8-4D18-982E-6C983B8EA2EF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72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E432-29DE-474E-8607-292155EF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2" y="143886"/>
            <a:ext cx="4024789" cy="382644"/>
          </a:xfrm>
        </p:spPr>
        <p:txBody>
          <a:bodyPr/>
          <a:lstStyle/>
          <a:p>
            <a:r>
              <a:rPr lang="en-US" b="1">
                <a:latin typeface="Times"/>
                <a:cs typeface="Calibri"/>
              </a:rPr>
              <a:t>Molecular Hamiltonian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02AB-D393-4A54-AEBC-AAB4D6C3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83" y="844014"/>
            <a:ext cx="11430316" cy="4350712"/>
          </a:xfrm>
        </p:spPr>
        <p:txBody>
          <a:bodyPr vert="horz" lIns="0" tIns="45720" rIns="0" bIns="45720" rtlCol="0" anchor="t">
            <a:normAutofit/>
          </a:bodyPr>
          <a:lstStyle/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000">
                <a:cs typeface="Calibri" panose="020F0502020204030204"/>
              </a:rPr>
              <a:t>A mathematical model for the interaction of a set of electrons and set of nuclei</a:t>
            </a:r>
            <a:endParaRPr lang="en-US">
              <a:cs typeface="Calibri" panose="020F0502020204030204"/>
            </a:endParaRPr>
          </a:p>
          <a:p>
            <a:pPr marL="304165" indent="-304165">
              <a:buFont typeface="Wingdings" panose="020B0604020202020204" pitchFamily="34" charset="0"/>
              <a:buChar char="v"/>
            </a:pPr>
            <a:r>
              <a:rPr lang="en-US" sz="2000">
                <a:cs typeface="Calibri" panose="020F0502020204030204"/>
              </a:rPr>
              <a:t>An operator associated with the energy observable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9F5ED-9D19-43BC-95AD-1685BEA79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Document Classification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430BE2D-BDFB-4633-9294-EA44B903E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88" y="1795184"/>
            <a:ext cx="6329856" cy="915942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E535314B-1991-4FDC-BE97-FDC23407D137}"/>
              </a:ext>
            </a:extLst>
          </p:cNvPr>
          <p:cNvSpPr txBox="1"/>
          <p:nvPr/>
        </p:nvSpPr>
        <p:spPr>
          <a:xfrm>
            <a:off x="1699737" y="2633522"/>
            <a:ext cx="930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K.E.  of electrons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7C806-85D0-4029-B85E-7E6070420FB6}"/>
              </a:ext>
            </a:extLst>
          </p:cNvPr>
          <p:cNvSpPr txBox="1"/>
          <p:nvPr/>
        </p:nvSpPr>
        <p:spPr>
          <a:xfrm>
            <a:off x="2805270" y="2666965"/>
            <a:ext cx="680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K.E.  of nucleus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3F17A23-5C11-45D1-8A94-C195E1C127B8}"/>
              </a:ext>
            </a:extLst>
          </p:cNvPr>
          <p:cNvSpPr txBox="1"/>
          <p:nvPr/>
        </p:nvSpPr>
        <p:spPr>
          <a:xfrm>
            <a:off x="3857045" y="2633944"/>
            <a:ext cx="124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Electron – nucleus interaction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BA4436C3-3589-4078-8376-93CF981AA500}"/>
              </a:ext>
            </a:extLst>
          </p:cNvPr>
          <p:cNvSpPr txBox="1"/>
          <p:nvPr/>
        </p:nvSpPr>
        <p:spPr>
          <a:xfrm>
            <a:off x="5147828" y="2630927"/>
            <a:ext cx="1299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Electron – electron interaction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91C89247-5212-49AC-8666-00C53A0CF91A}"/>
              </a:ext>
            </a:extLst>
          </p:cNvPr>
          <p:cNvSpPr txBox="1"/>
          <p:nvPr/>
        </p:nvSpPr>
        <p:spPr>
          <a:xfrm>
            <a:off x="6392666" y="2633944"/>
            <a:ext cx="124040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Nucleus – nucleus interaction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0DC9AE-049A-468A-94C9-BC16AFA5B21D}"/>
              </a:ext>
            </a:extLst>
          </p:cNvPr>
          <p:cNvCxnSpPr/>
          <p:nvPr/>
        </p:nvCxnSpPr>
        <p:spPr>
          <a:xfrm flipV="1">
            <a:off x="2913462" y="1744062"/>
            <a:ext cx="675067" cy="8802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B33C69-720B-4EFA-BD76-519D90756DB5}"/>
              </a:ext>
            </a:extLst>
          </p:cNvPr>
          <p:cNvCxnSpPr/>
          <p:nvPr/>
        </p:nvCxnSpPr>
        <p:spPr>
          <a:xfrm flipV="1">
            <a:off x="6385274" y="1711216"/>
            <a:ext cx="675067" cy="8802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12">
            <a:extLst>
              <a:ext uri="{FF2B5EF4-FFF2-40B4-BE49-F238E27FC236}">
                <a16:creationId xmlns:a16="http://schemas.microsoft.com/office/drawing/2014/main" id="{7C0CC01E-9F4B-46E3-8CC1-53D3C52CF908}"/>
              </a:ext>
            </a:extLst>
          </p:cNvPr>
          <p:cNvSpPr txBox="1"/>
          <p:nvPr/>
        </p:nvSpPr>
        <p:spPr>
          <a:xfrm>
            <a:off x="7012408" y="3012349"/>
            <a:ext cx="158944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Under BO, just an energy shift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A5BE51-E989-479E-A9C3-C2E258E48621}"/>
              </a:ext>
            </a:extLst>
          </p:cNvPr>
          <p:cNvSpPr txBox="1"/>
          <p:nvPr/>
        </p:nvSpPr>
        <p:spPr>
          <a:xfrm>
            <a:off x="402021" y="3432765"/>
            <a:ext cx="907395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In Second Quantization notation – states and observables are represented by operators</a:t>
            </a:r>
            <a:endParaRPr lang="en-US" sz="2000">
              <a:solidFill>
                <a:schemeClr val="tx1"/>
              </a:solidFill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E7F24F-71B9-4AC3-9BE6-6CD5B7B667F8}"/>
              </a:ext>
            </a:extLst>
          </p:cNvPr>
          <p:cNvSpPr txBox="1"/>
          <p:nvPr/>
        </p:nvSpPr>
        <p:spPr>
          <a:xfrm>
            <a:off x="8230585" y="1790215"/>
            <a:ext cx="13130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Born Oppenheimer Approximation 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5F38CC12-CAAC-4E13-B8F2-7FC22868AF31}"/>
              </a:ext>
            </a:extLst>
          </p:cNvPr>
          <p:cNvSpPr/>
          <p:nvPr/>
        </p:nvSpPr>
        <p:spPr>
          <a:xfrm>
            <a:off x="9544890" y="1922157"/>
            <a:ext cx="728787" cy="23501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AA878-A6F2-4B6F-AEEE-DEEE6070140A}"/>
              </a:ext>
            </a:extLst>
          </p:cNvPr>
          <p:cNvSpPr txBox="1"/>
          <p:nvPr/>
        </p:nvSpPr>
        <p:spPr>
          <a:xfrm>
            <a:off x="10516585" y="1924764"/>
            <a:ext cx="14216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Stationary Nuclei</a:t>
            </a:r>
            <a:endParaRPr lang="en-US"/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B8F5AD80-FBC6-42F7-A882-6A710D07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071" y="4267366"/>
            <a:ext cx="2954720" cy="780064"/>
          </a:xfrm>
          <a:prstGeom prst="rect">
            <a:avLst/>
          </a:prstGeom>
        </p:spPr>
      </p:pic>
      <p:pic>
        <p:nvPicPr>
          <p:cNvPr id="8" name="Picture 9" descr="Text&#10;&#10;Description automatically generated">
            <a:extLst>
              <a:ext uri="{FF2B5EF4-FFF2-40B4-BE49-F238E27FC236}">
                <a16:creationId xmlns:a16="http://schemas.microsoft.com/office/drawing/2014/main" id="{E599068B-DCA4-4D2C-B78D-8DAD30317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9" y="3880440"/>
            <a:ext cx="6815957" cy="186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71F1A6-A319-49C6-9DEA-99DEF040B991}"/>
              </a:ext>
            </a:extLst>
          </p:cNvPr>
          <p:cNvSpPr txBox="1"/>
          <p:nvPr/>
        </p:nvSpPr>
        <p:spPr>
          <a:xfrm>
            <a:off x="7851227" y="5644441"/>
            <a:ext cx="357097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Computed classically using </a:t>
            </a:r>
            <a:r>
              <a:rPr lang="en-US" sz="1600" err="1"/>
              <a:t>PySCF</a:t>
            </a:r>
            <a:r>
              <a:rPr lang="en-US" sz="1600"/>
              <a:t> package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70175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E1763F6-0D10-4F5B-899E-ABEF5A8D6ED7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D712F496-E488-4EA8-97D3-BF4258088A3A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C0AB3C50-CB2D-472F-8541-9AE51BDE421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0AD4C87-3F20-4BD4-B490-BDDACBA54C46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9BF8CE56-F827-46F1-9D35-22843B140723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4DEB193-873D-4EBA-B2F2-50460859F73C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(Macro)Molecular Geometry Definition</a:t>
            </a:r>
          </a:p>
          <a:p>
            <a:pPr algn="ctr"/>
            <a:r>
              <a:rPr lang="en-IN" sz="1400"/>
              <a:t>- Select the (macro)molecule of interest</a:t>
            </a:r>
          </a:p>
          <a:p>
            <a:pPr algn="ctr"/>
            <a:r>
              <a:rPr lang="en-IN" sz="1400"/>
              <a:t>  - Fix the location of each nucleus (BO)</a:t>
            </a:r>
          </a:p>
        </p:txBody>
      </p:sp>
      <p:cxnSp>
        <p:nvCxnSpPr>
          <p:cNvPr id="10" name="Straight Arrow Connector 10">
            <a:extLst>
              <a:ext uri="{FF2B5EF4-FFF2-40B4-BE49-F238E27FC236}">
                <a16:creationId xmlns:a16="http://schemas.microsoft.com/office/drawing/2014/main" id="{552163CD-4986-4708-8468-A6B45769B19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BB8C-54E0-41A1-87DE-07EA8F959AC6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5F8861-70E1-4CCC-9A80-72A6EBCBEF02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ABEED260-2CB4-468F-B617-19C0B6F9AB1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5A37BF54-BF2F-4D1B-AD14-84964B2D92F6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594E2194-6AB7-4476-85D7-6B62D825B523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  <a:p>
            <a:pPr algn="ctr"/>
            <a:endParaRPr lang="en-IN"/>
          </a:p>
          <a:p>
            <a:pPr algn="ctr"/>
            <a:r>
              <a:rPr lang="en-IN" sz="1600" b="1"/>
              <a:t>Construction of Fermionic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Compute one-body and two-body integrals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F555F448-4029-4AE8-9576-D4551650B7F3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17" name="Straight Arrow Connector 10">
            <a:extLst>
              <a:ext uri="{FF2B5EF4-FFF2-40B4-BE49-F238E27FC236}">
                <a16:creationId xmlns:a16="http://schemas.microsoft.com/office/drawing/2014/main" id="{0EF29C50-6A4E-4849-8243-784E8929C7A7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BF2D54-4187-40A8-BEAF-3EF9FD3CA8C0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C3A9BF44-401A-467D-92F1-62D81486ECBF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r>
              <a:rPr lang="en-IN" sz="1600" b="1"/>
              <a:t>Reduction of Orbitals</a:t>
            </a:r>
          </a:p>
          <a:p>
            <a:pPr algn="ctr"/>
            <a:r>
              <a:rPr lang="en-IN" sz="1400"/>
              <a:t>- Freeze Core Electrons</a:t>
            </a:r>
          </a:p>
          <a:p>
            <a:pPr algn="ctr"/>
            <a:r>
              <a:rPr lang="en-IN" sz="1400"/>
              <a:t>- Remove Unoccupied Orbitals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Specify electrons requiring QC treatment</a:t>
            </a:r>
          </a:p>
          <a:p>
            <a:pPr algn="ctr"/>
            <a:r>
              <a:rPr lang="en-IN"/>
              <a:t> 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A45610-7E45-41E0-B2DD-87BE00CFA72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B1334540-9119-43E7-B423-2523C2290490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Construction of Qubit Hamiltonian</a:t>
            </a:r>
          </a:p>
          <a:p>
            <a:pPr algn="ctr"/>
            <a:r>
              <a:rPr lang="en-IN"/>
              <a:t>- </a:t>
            </a:r>
            <a:r>
              <a:rPr lang="en-IN" sz="1400"/>
              <a:t>Parity, Jordan-Wigner, Bravyi-Kitaev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C271B82B-6ACB-4F90-A4EA-5987FF960A57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/>
          </a:p>
          <a:p>
            <a:pPr algn="ctr"/>
            <a:endParaRPr lang="en-IN" sz="1600"/>
          </a:p>
          <a:p>
            <a:pPr algn="ctr"/>
            <a:r>
              <a:rPr lang="en-IN" sz="1600" b="1"/>
              <a:t>Reduction of Qubits</a:t>
            </a:r>
          </a:p>
          <a:p>
            <a:pPr algn="ctr"/>
            <a:r>
              <a:rPr lang="en-IN"/>
              <a:t>- </a:t>
            </a:r>
            <a:r>
              <a:rPr lang="en-IN" sz="1400"/>
              <a:t>Z2 Symmetries</a:t>
            </a:r>
          </a:p>
          <a:p>
            <a:pPr algn="ctr"/>
            <a:r>
              <a:rPr lang="en-IN" sz="1400"/>
              <a:t> - Two-qubit Reduction (Parity)</a:t>
            </a:r>
          </a:p>
          <a:p>
            <a:pPr algn="ctr"/>
            <a:endParaRPr lang="en-IN"/>
          </a:p>
          <a:p>
            <a:pPr algn="ctr"/>
            <a:r>
              <a:rPr lang="en-IN"/>
              <a:t>  </a:t>
            </a: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5BCA711E-E49B-49F0-845D-88A1B83E97A9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Classical Eigen Solver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F86B4CA-B7A9-4DC4-8F47-F680E4AB3C14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/>
              <a:t>VQE</a:t>
            </a:r>
          </a:p>
        </p:txBody>
      </p:sp>
      <p:cxnSp>
        <p:nvCxnSpPr>
          <p:cNvPr id="25" name="Straight Arrow Connector 97">
            <a:extLst>
              <a:ext uri="{FF2B5EF4-FFF2-40B4-BE49-F238E27FC236}">
                <a16:creationId xmlns:a16="http://schemas.microsoft.com/office/drawing/2014/main" id="{66C0B3C3-8020-4A21-A87F-090A0056C196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0C722B-D513-4D50-A863-FF59EFBD0D78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07D409EE-3274-4149-A103-9B56F2682931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28" name="Flowchart: Document 27">
            <a:extLst>
              <a:ext uri="{FF2B5EF4-FFF2-40B4-BE49-F238E27FC236}">
                <a16:creationId xmlns:a16="http://schemas.microsoft.com/office/drawing/2014/main" id="{AD178F4B-5667-42AB-9D22-D24A04F61C38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E857D7-D147-4A53-9C68-859999EF71F4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1BA7CEA0-0A41-472B-B89F-0019C79D38ED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31" name="Straight Arrow Connector 205">
            <a:extLst>
              <a:ext uri="{FF2B5EF4-FFF2-40B4-BE49-F238E27FC236}">
                <a16:creationId xmlns:a16="http://schemas.microsoft.com/office/drawing/2014/main" id="{6D7F9D04-8707-47D1-9880-E8C623D6F5CD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12">
            <a:extLst>
              <a:ext uri="{FF2B5EF4-FFF2-40B4-BE49-F238E27FC236}">
                <a16:creationId xmlns:a16="http://schemas.microsoft.com/office/drawing/2014/main" id="{AB9A8C01-F5D1-46C3-B613-49C8D13B212F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12">
            <a:extLst>
              <a:ext uri="{FF2B5EF4-FFF2-40B4-BE49-F238E27FC236}">
                <a16:creationId xmlns:a16="http://schemas.microsoft.com/office/drawing/2014/main" id="{F991DDA9-4675-4485-BB7D-F480CDBAB221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12">
            <a:extLst>
              <a:ext uri="{FF2B5EF4-FFF2-40B4-BE49-F238E27FC236}">
                <a16:creationId xmlns:a16="http://schemas.microsoft.com/office/drawing/2014/main" id="{00811DEC-3BE2-4F92-AB28-27FDC6714E11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5155DAC9-9A1E-4921-8612-5648185B3326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/>
              <a:t>Compare</a:t>
            </a:r>
          </a:p>
        </p:txBody>
      </p:sp>
      <p:cxnSp>
        <p:nvCxnSpPr>
          <p:cNvPr id="36" name="Elbow Connector 254">
            <a:extLst>
              <a:ext uri="{FF2B5EF4-FFF2-40B4-BE49-F238E27FC236}">
                <a16:creationId xmlns:a16="http://schemas.microsoft.com/office/drawing/2014/main" id="{50A89FC9-F04D-4CBF-8A7B-5AF362B6CD9D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255">
            <a:extLst>
              <a:ext uri="{FF2B5EF4-FFF2-40B4-BE49-F238E27FC236}">
                <a16:creationId xmlns:a16="http://schemas.microsoft.com/office/drawing/2014/main" id="{87CD7806-63A8-4101-994B-81EBCA3D9123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5C73CD-D986-44C7-BCFA-F9BF27453249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39" name="Flowchart: Data 38">
            <a:extLst>
              <a:ext uri="{FF2B5EF4-FFF2-40B4-BE49-F238E27FC236}">
                <a16:creationId xmlns:a16="http://schemas.microsoft.com/office/drawing/2014/main" id="{8C4381E9-BAC0-41F8-A0E3-10447C0D94BD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40" name="Straight Arrow Connector 266">
            <a:extLst>
              <a:ext uri="{FF2B5EF4-FFF2-40B4-BE49-F238E27FC236}">
                <a16:creationId xmlns:a16="http://schemas.microsoft.com/office/drawing/2014/main" id="{287F6D0E-29BF-4DB7-BD72-5DAB8EB8C098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66">
            <a:extLst>
              <a:ext uri="{FF2B5EF4-FFF2-40B4-BE49-F238E27FC236}">
                <a16:creationId xmlns:a16="http://schemas.microsoft.com/office/drawing/2014/main" id="{E5A62E60-5AA0-449B-A975-ED7496953A38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28874465-6DBE-47D6-845B-DECE8E199D1A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F895F480-160F-4729-8EF5-6BC67640ED03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C76E9864-531E-4638-A7D8-64BC957A15F2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4EDE1951-EF8B-4202-AC34-0BD4909FEBF3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46" name="Elbow Connector 284">
            <a:extLst>
              <a:ext uri="{FF2B5EF4-FFF2-40B4-BE49-F238E27FC236}">
                <a16:creationId xmlns:a16="http://schemas.microsoft.com/office/drawing/2014/main" id="{DFCB3041-6291-4490-8B8A-4E56363EEEC6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286">
            <a:extLst>
              <a:ext uri="{FF2B5EF4-FFF2-40B4-BE49-F238E27FC236}">
                <a16:creationId xmlns:a16="http://schemas.microsoft.com/office/drawing/2014/main" id="{6D31D490-FAA4-4B1E-AB40-D14789A3A8A4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289">
            <a:extLst>
              <a:ext uri="{FF2B5EF4-FFF2-40B4-BE49-F238E27FC236}">
                <a16:creationId xmlns:a16="http://schemas.microsoft.com/office/drawing/2014/main" id="{AB604B47-8E3B-401B-88CA-51792AAD79CD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92">
            <a:extLst>
              <a:ext uri="{FF2B5EF4-FFF2-40B4-BE49-F238E27FC236}">
                <a16:creationId xmlns:a16="http://schemas.microsoft.com/office/drawing/2014/main" id="{3A4B0489-7720-471E-BAE0-4D429BAE0640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1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7">
            <a:extLst>
              <a:ext uri="{FF2B5EF4-FFF2-40B4-BE49-F238E27FC236}">
                <a16:creationId xmlns:a16="http://schemas.microsoft.com/office/drawing/2014/main" id="{0255B2D3-A340-4D6A-B2AF-2A1FC83671E1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9E1B25BC-B956-4299-A62F-F57C538C8B9A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52" name="Flowchart: Document 51">
            <a:extLst>
              <a:ext uri="{FF2B5EF4-FFF2-40B4-BE49-F238E27FC236}">
                <a16:creationId xmlns:a16="http://schemas.microsoft.com/office/drawing/2014/main" id="{92ACD4B9-8DFB-40B5-97D4-48ED025F1E0F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53" name="Flowchart: Document 52">
            <a:extLst>
              <a:ext uri="{FF2B5EF4-FFF2-40B4-BE49-F238E27FC236}">
                <a16:creationId xmlns:a16="http://schemas.microsoft.com/office/drawing/2014/main" id="{D3FAFF9A-2FCA-4180-9EEA-45BBC4398954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C3CEC45-8A09-49D9-AC77-7EBE6BD33F43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777EE2A0-0BC2-4802-92B6-417652DDCDE6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85A8F274-2E3B-4A12-AE9A-E96F090A3631}"/>
              </a:ext>
            </a:extLst>
          </p:cNvPr>
          <p:cNvSpPr/>
          <p:nvPr/>
        </p:nvSpPr>
        <p:spPr>
          <a:xfrm>
            <a:off x="124098" y="236629"/>
            <a:ext cx="1612038" cy="766899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Intrinsic Reaction Coordinates (IRC)</a:t>
            </a: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8AA2724D-0370-4F9F-A366-BB6A76663157}"/>
              </a:ext>
            </a:extLst>
          </p:cNvPr>
          <p:cNvSpPr/>
          <p:nvPr/>
        </p:nvSpPr>
        <p:spPr>
          <a:xfrm>
            <a:off x="1918348" y="259955"/>
            <a:ext cx="1343025" cy="551362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Lengths</a:t>
            </a: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D31D4837-48E7-4867-B4D9-AC4A22C7DB78}"/>
              </a:ext>
            </a:extLst>
          </p:cNvPr>
          <p:cNvSpPr/>
          <p:nvPr/>
        </p:nvSpPr>
        <p:spPr>
          <a:xfrm>
            <a:off x="3495543" y="262646"/>
            <a:ext cx="1265192" cy="52006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Angles</a:t>
            </a:r>
          </a:p>
        </p:txBody>
      </p:sp>
      <p:sp>
        <p:nvSpPr>
          <p:cNvPr id="58" name="Flowchart: Document 57">
            <a:extLst>
              <a:ext uri="{FF2B5EF4-FFF2-40B4-BE49-F238E27FC236}">
                <a16:creationId xmlns:a16="http://schemas.microsoft.com/office/drawing/2014/main" id="{64117926-7DF0-49F3-9113-A331E8039718}"/>
              </a:ext>
            </a:extLst>
          </p:cNvPr>
          <p:cNvSpPr/>
          <p:nvPr/>
        </p:nvSpPr>
        <p:spPr>
          <a:xfrm>
            <a:off x="4950949" y="273123"/>
            <a:ext cx="1578438" cy="48713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Overall Charge</a:t>
            </a:r>
          </a:p>
        </p:txBody>
      </p:sp>
      <p:sp>
        <p:nvSpPr>
          <p:cNvPr id="59" name="Flowchart: Document 58">
            <a:extLst>
              <a:ext uri="{FF2B5EF4-FFF2-40B4-BE49-F238E27FC236}">
                <a16:creationId xmlns:a16="http://schemas.microsoft.com/office/drawing/2014/main" id="{36B55FFB-5D94-45D6-BA90-71ED5FB04414}"/>
              </a:ext>
            </a:extLst>
          </p:cNvPr>
          <p:cNvSpPr/>
          <p:nvPr/>
        </p:nvSpPr>
        <p:spPr>
          <a:xfrm>
            <a:off x="6692406" y="254842"/>
            <a:ext cx="1512296" cy="535306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Spin Multiplicity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DB1A3C87-BD87-4EF3-B2AF-508258B8B64E}"/>
              </a:ext>
            </a:extLst>
          </p:cNvPr>
          <p:cNvSpPr/>
          <p:nvPr/>
        </p:nvSpPr>
        <p:spPr>
          <a:xfrm>
            <a:off x="1123951" y="1050178"/>
            <a:ext cx="3895724" cy="962026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(Macro)Molecular Geometry Definition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- Select the (macro)molecule of interest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 - Fix the location of each nucleus (BO)</a:t>
            </a:r>
            <a:endParaRPr lang="en-IN" sz="140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61" name="Straight Arrow Connector 10">
            <a:extLst>
              <a:ext uri="{FF2B5EF4-FFF2-40B4-BE49-F238E27FC236}">
                <a16:creationId xmlns:a16="http://schemas.microsoft.com/office/drawing/2014/main" id="{E1F9EF4E-2E2B-421C-9773-82B443FA2367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737852" y="1145092"/>
            <a:ext cx="578364" cy="193834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63D363-84F7-4A2C-B354-674D95BDD5D2}"/>
              </a:ext>
            </a:extLst>
          </p:cNvPr>
          <p:cNvCxnSpPr/>
          <p:nvPr/>
        </p:nvCxnSpPr>
        <p:spPr>
          <a:xfrm flipH="1">
            <a:off x="2557193" y="769700"/>
            <a:ext cx="816" cy="382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A1E64C-8A21-4C34-AC82-B5C6AEAC7CA1}"/>
              </a:ext>
            </a:extLst>
          </p:cNvPr>
          <p:cNvCxnSpPr>
            <a:cxnSpLocks/>
          </p:cNvCxnSpPr>
          <p:nvPr/>
        </p:nvCxnSpPr>
        <p:spPr>
          <a:xfrm>
            <a:off x="4276725" y="747248"/>
            <a:ext cx="0" cy="400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0">
            <a:extLst>
              <a:ext uri="{FF2B5EF4-FFF2-40B4-BE49-F238E27FC236}">
                <a16:creationId xmlns:a16="http://schemas.microsoft.com/office/drawing/2014/main" id="{AC9E0ADA-8913-47FC-98A1-34CC2A2D8EE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070947" y="637199"/>
            <a:ext cx="578365" cy="7600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0">
            <a:extLst>
              <a:ext uri="{FF2B5EF4-FFF2-40B4-BE49-F238E27FC236}">
                <a16:creationId xmlns:a16="http://schemas.microsoft.com/office/drawing/2014/main" id="{681E72E3-8CDB-4C32-9EC2-E8031B7D36FF}"/>
              </a:ext>
            </a:extLst>
          </p:cNvPr>
          <p:cNvCxnSpPr>
            <a:cxnSpLocks/>
            <a:stCxn id="8" idx="2"/>
            <a:endCxn id="9" idx="3"/>
          </p:cNvCxnSpPr>
          <p:nvPr/>
        </p:nvCxnSpPr>
        <p:spPr>
          <a:xfrm rot="5400000">
            <a:off x="5845899" y="-71465"/>
            <a:ext cx="776433" cy="2428879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Alternate Process 65">
            <a:extLst>
              <a:ext uri="{FF2B5EF4-FFF2-40B4-BE49-F238E27FC236}">
                <a16:creationId xmlns:a16="http://schemas.microsoft.com/office/drawing/2014/main" id="{BD5499D4-00F7-4EAB-AE8E-F454F16AF70B}"/>
              </a:ext>
            </a:extLst>
          </p:cNvPr>
          <p:cNvSpPr/>
          <p:nvPr/>
        </p:nvSpPr>
        <p:spPr>
          <a:xfrm>
            <a:off x="1281112" y="2328862"/>
            <a:ext cx="3781425" cy="73342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endParaRPr lang="en-IN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2"/>
                </a:solidFill>
              </a:rPr>
              <a:t>Construction of Fermionic Hamiltonian</a:t>
            </a:r>
            <a:endParaRPr lang="en-IN" sz="1600" b="1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2"/>
                </a:solidFill>
              </a:rPr>
              <a:t>- </a:t>
            </a:r>
            <a:r>
              <a:rPr lang="en-IN" sz="1400">
                <a:solidFill>
                  <a:schemeClr val="tx2"/>
                </a:solidFill>
              </a:rPr>
              <a:t>Compute one-body and two-body integrals</a:t>
            </a:r>
            <a:endParaRPr lang="en-IN" sz="1400">
              <a:solidFill>
                <a:schemeClr val="tx2"/>
              </a:solidFill>
              <a:cs typeface="Calibri"/>
            </a:endParaRPr>
          </a:p>
          <a:p>
            <a:pPr algn="ctr"/>
            <a:endParaRPr lang="en-IN">
              <a:solidFill>
                <a:schemeClr val="tx2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sp>
        <p:nvSpPr>
          <p:cNvPr id="67" name="Flowchart: Document 66">
            <a:extLst>
              <a:ext uri="{FF2B5EF4-FFF2-40B4-BE49-F238E27FC236}">
                <a16:creationId xmlns:a16="http://schemas.microsoft.com/office/drawing/2014/main" id="{5B61C2E4-CE93-4BDB-83D5-EB8D62FB7027}"/>
              </a:ext>
            </a:extLst>
          </p:cNvPr>
          <p:cNvSpPr/>
          <p:nvPr/>
        </p:nvSpPr>
        <p:spPr>
          <a:xfrm>
            <a:off x="52388" y="2001419"/>
            <a:ext cx="1038225" cy="514350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(MO) Basis Set</a:t>
            </a:r>
          </a:p>
        </p:txBody>
      </p:sp>
      <p:cxnSp>
        <p:nvCxnSpPr>
          <p:cNvPr id="68" name="Straight Arrow Connector 10">
            <a:extLst>
              <a:ext uri="{FF2B5EF4-FFF2-40B4-BE49-F238E27FC236}">
                <a16:creationId xmlns:a16="http://schemas.microsoft.com/office/drawing/2014/main" id="{E0FEF544-62A9-4CF0-84B2-2E121D07C688}"/>
              </a:ext>
            </a:extLst>
          </p:cNvPr>
          <p:cNvCxnSpPr>
            <a:stCxn id="45" idx="2"/>
            <a:endCxn id="40" idx="1"/>
          </p:cNvCxnSpPr>
          <p:nvPr/>
        </p:nvCxnSpPr>
        <p:spPr>
          <a:xfrm rot="16200000" flipH="1">
            <a:off x="819401" y="2233864"/>
            <a:ext cx="213810" cy="709611"/>
          </a:xfrm>
          <a:prstGeom prst="bentConnector2">
            <a:avLst/>
          </a:prstGeom>
          <a:ln w="412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82D639D-DFFD-4566-B38E-AEAEF2B8AE49}"/>
              </a:ext>
            </a:extLst>
          </p:cNvPr>
          <p:cNvCxnSpPr/>
          <p:nvPr/>
        </p:nvCxnSpPr>
        <p:spPr>
          <a:xfrm>
            <a:off x="3133725" y="2000578"/>
            <a:ext cx="4763" cy="3271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5C56B8A6-71B0-4A47-9AF9-88225102A262}"/>
              </a:ext>
            </a:extLst>
          </p:cNvPr>
          <p:cNvSpPr/>
          <p:nvPr/>
        </p:nvSpPr>
        <p:spPr>
          <a:xfrm>
            <a:off x="1552572" y="3419475"/>
            <a:ext cx="3276604" cy="11234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bg1"/>
                </a:solidFill>
              </a:rPr>
              <a:t>Reduction of Orbitals</a:t>
            </a:r>
            <a:endParaRPr lang="en-IN" sz="1600" b="1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bg1"/>
                </a:solidFill>
              </a:rPr>
              <a:t>- Freeze Core Electrons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bg1"/>
                </a:solidFill>
              </a:rPr>
              <a:t>- Remove Unoccupied Orbitals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bg1"/>
                </a:solidFill>
              </a:rPr>
              <a:t>- Specify electrons requiring QC treatment</a:t>
            </a:r>
            <a:endParaRPr lang="en-IN" sz="1400">
              <a:solidFill>
                <a:schemeClr val="bg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bg1"/>
                </a:solidFill>
              </a:rPr>
              <a:t>  </a:t>
            </a:r>
            <a:endParaRPr lang="en-IN">
              <a:solidFill>
                <a:schemeClr val="bg1"/>
              </a:solidFill>
              <a:cs typeface="Calibri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66B183-1962-4E98-9013-EDC16DBD5AFD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3138324" y="3049150"/>
            <a:ext cx="7227" cy="3834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id="{9FDA3516-4490-4EA3-B7BD-E1D570564A1B}"/>
              </a:ext>
            </a:extLst>
          </p:cNvPr>
          <p:cNvSpPr/>
          <p:nvPr/>
        </p:nvSpPr>
        <p:spPr>
          <a:xfrm>
            <a:off x="1533524" y="4838699"/>
            <a:ext cx="3219451" cy="6286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Construction of Qubit Hamiltonian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Parity, Jordan-Wigner, </a:t>
            </a:r>
            <a:r>
              <a:rPr lang="en-IN" sz="1400" err="1">
                <a:solidFill>
                  <a:schemeClr val="tx1"/>
                </a:solidFill>
              </a:rPr>
              <a:t>Bravyi-Kitaev</a:t>
            </a:r>
            <a:endParaRPr lang="en-IN" sz="1400" err="1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A1785729-456E-4422-B0E4-D47DDED9033F}"/>
              </a:ext>
            </a:extLst>
          </p:cNvPr>
          <p:cNvSpPr/>
          <p:nvPr/>
        </p:nvSpPr>
        <p:spPr>
          <a:xfrm>
            <a:off x="1771650" y="5800724"/>
            <a:ext cx="2800350" cy="819151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>
              <a:solidFill>
                <a:schemeClr val="tx1"/>
              </a:solidFill>
              <a:cs typeface="Calibri"/>
            </a:endParaRPr>
          </a:p>
          <a:p>
            <a:pPr algn="ctr"/>
            <a:endParaRPr lang="en-IN" sz="16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600" b="1">
                <a:solidFill>
                  <a:schemeClr val="tx1"/>
                </a:solidFill>
              </a:rPr>
              <a:t>Reduction of Qubits</a:t>
            </a:r>
            <a:endParaRPr lang="en-IN" sz="1600" b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- </a:t>
            </a:r>
            <a:r>
              <a:rPr lang="en-IN" sz="1400">
                <a:solidFill>
                  <a:schemeClr val="tx1"/>
                </a:solidFill>
              </a:rPr>
              <a:t>Z2 Symmetries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 sz="1400">
                <a:solidFill>
                  <a:schemeClr val="tx1"/>
                </a:solidFill>
              </a:rPr>
              <a:t> - Two-qubit Reduction (Parity)</a:t>
            </a:r>
            <a:endParaRPr lang="en-IN" sz="1400">
              <a:solidFill>
                <a:schemeClr val="tx1"/>
              </a:solidFill>
              <a:cs typeface="Calibri"/>
            </a:endParaRPr>
          </a:p>
          <a:p>
            <a:pPr algn="ctr"/>
            <a:endParaRPr lang="en-IN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IN">
                <a:solidFill>
                  <a:schemeClr val="tx1"/>
                </a:solidFill>
              </a:rPr>
              <a:t>  </a:t>
            </a:r>
            <a:endParaRPr lang="en-IN">
              <a:solidFill>
                <a:schemeClr val="tx1"/>
              </a:solidFill>
              <a:cs typeface="Calibri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5F233955-ADE4-4F8A-9309-1C46151BB747}"/>
              </a:ext>
            </a:extLst>
          </p:cNvPr>
          <p:cNvSpPr/>
          <p:nvPr/>
        </p:nvSpPr>
        <p:spPr>
          <a:xfrm>
            <a:off x="5419725" y="5410200"/>
            <a:ext cx="1781175" cy="762000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Classical Eigen Solver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75" name="Flowchart: Alternate Process 74">
            <a:extLst>
              <a:ext uri="{FF2B5EF4-FFF2-40B4-BE49-F238E27FC236}">
                <a16:creationId xmlns:a16="http://schemas.microsoft.com/office/drawing/2014/main" id="{B195691D-9495-4BA1-9099-980250389DB9}"/>
              </a:ext>
            </a:extLst>
          </p:cNvPr>
          <p:cNvSpPr/>
          <p:nvPr/>
        </p:nvSpPr>
        <p:spPr>
          <a:xfrm>
            <a:off x="7362825" y="5476875"/>
            <a:ext cx="1704975" cy="638175"/>
          </a:xfrm>
          <a:prstGeom prst="flowChartAlternateProcess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>
                <a:solidFill>
                  <a:schemeClr val="tx1"/>
                </a:solidFill>
              </a:rPr>
              <a:t>VQE</a:t>
            </a:r>
          </a:p>
        </p:txBody>
      </p:sp>
      <p:cxnSp>
        <p:nvCxnSpPr>
          <p:cNvPr id="76" name="Straight Arrow Connector 97">
            <a:extLst>
              <a:ext uri="{FF2B5EF4-FFF2-40B4-BE49-F238E27FC236}">
                <a16:creationId xmlns:a16="http://schemas.microsoft.com/office/drawing/2014/main" id="{389D1FC8-6E61-4444-9775-B01D5BA65FAB}"/>
              </a:ext>
            </a:extLst>
          </p:cNvPr>
          <p:cNvCxnSpPr>
            <a:endCxn id="96" idx="2"/>
          </p:cNvCxnSpPr>
          <p:nvPr/>
        </p:nvCxnSpPr>
        <p:spPr>
          <a:xfrm flipV="1">
            <a:off x="6286500" y="6115050"/>
            <a:ext cx="1928813" cy="36195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D5D338-35D4-48CA-8F59-6C85C270AF7C}"/>
              </a:ext>
            </a:extLst>
          </p:cNvPr>
          <p:cNvCxnSpPr/>
          <p:nvPr/>
        </p:nvCxnSpPr>
        <p:spPr>
          <a:xfrm>
            <a:off x="3181350" y="4502040"/>
            <a:ext cx="3613" cy="34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ocument 77">
            <a:extLst>
              <a:ext uri="{FF2B5EF4-FFF2-40B4-BE49-F238E27FC236}">
                <a16:creationId xmlns:a16="http://schemas.microsoft.com/office/drawing/2014/main" id="{CDAF1068-40CD-4205-8E12-6A2E7E791830}"/>
              </a:ext>
            </a:extLst>
          </p:cNvPr>
          <p:cNvSpPr/>
          <p:nvPr/>
        </p:nvSpPr>
        <p:spPr>
          <a:xfrm>
            <a:off x="10172522" y="4760556"/>
            <a:ext cx="1835987" cy="103082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Ansatz/ Trial</a:t>
            </a:r>
          </a:p>
          <a:p>
            <a:pPr algn="ctr"/>
            <a:r>
              <a:rPr lang="en-IN" sz="1400"/>
              <a:t>- Chem(UCCSD,..) </a:t>
            </a:r>
            <a:endParaRPr lang="en-IN" sz="1400">
              <a:cs typeface="Calibri"/>
            </a:endParaRPr>
          </a:p>
          <a:p>
            <a:pPr algn="ctr"/>
            <a:r>
              <a:rPr lang="en-IN" sz="1400"/>
              <a:t>- Hardware(Two Local)</a:t>
            </a:r>
            <a:endParaRPr lang="en-IN" sz="1400">
              <a:cs typeface="Calibri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74FE9F92-EF4B-452F-834F-C82FDCFBA575}"/>
              </a:ext>
            </a:extLst>
          </p:cNvPr>
          <p:cNvSpPr/>
          <p:nvPr/>
        </p:nvSpPr>
        <p:spPr>
          <a:xfrm>
            <a:off x="10229850" y="5927817"/>
            <a:ext cx="1400175" cy="777783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Optimizer</a:t>
            </a:r>
          </a:p>
          <a:p>
            <a:pPr algn="ctr"/>
            <a:r>
              <a:rPr lang="en-IN" sz="1400"/>
              <a:t>- COBYLA, SLSQP</a:t>
            </a:r>
          </a:p>
          <a:p>
            <a:pPr algn="ctr"/>
            <a:r>
              <a:rPr lang="en-IN" sz="1400"/>
              <a:t>- SPSA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BF993A4-96AD-4E94-9255-05B4DAA88075}"/>
              </a:ext>
            </a:extLst>
          </p:cNvPr>
          <p:cNvCxnSpPr>
            <a:endCxn id="69" idx="0"/>
          </p:cNvCxnSpPr>
          <p:nvPr/>
        </p:nvCxnSpPr>
        <p:spPr>
          <a:xfrm flipH="1">
            <a:off x="3171825" y="5467350"/>
            <a:ext cx="9525" cy="3333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ocument 80">
            <a:extLst>
              <a:ext uri="{FF2B5EF4-FFF2-40B4-BE49-F238E27FC236}">
                <a16:creationId xmlns:a16="http://schemas.microsoft.com/office/drawing/2014/main" id="{C1F5F256-050F-4203-9899-5F78CB6EECF0}"/>
              </a:ext>
            </a:extLst>
          </p:cNvPr>
          <p:cNvSpPr/>
          <p:nvPr/>
        </p:nvSpPr>
        <p:spPr>
          <a:xfrm>
            <a:off x="10344151" y="3594192"/>
            <a:ext cx="1428750" cy="958758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Backend</a:t>
            </a:r>
          </a:p>
          <a:p>
            <a:pPr algn="ctr"/>
            <a:r>
              <a:rPr lang="en-IN" sz="1400"/>
              <a:t>- Simulator</a:t>
            </a:r>
          </a:p>
          <a:p>
            <a:pPr algn="ctr"/>
            <a:r>
              <a:rPr lang="en-IN" sz="1400"/>
              <a:t>- Real Hardware</a:t>
            </a:r>
          </a:p>
        </p:txBody>
      </p:sp>
      <p:cxnSp>
        <p:nvCxnSpPr>
          <p:cNvPr id="82" name="Straight Arrow Connector 205">
            <a:extLst>
              <a:ext uri="{FF2B5EF4-FFF2-40B4-BE49-F238E27FC236}">
                <a16:creationId xmlns:a16="http://schemas.microsoft.com/office/drawing/2014/main" id="{3DC2C491-F667-4494-91F8-CF839B33737E}"/>
              </a:ext>
            </a:extLst>
          </p:cNvPr>
          <p:cNvCxnSpPr>
            <a:endCxn id="95" idx="2"/>
          </p:cNvCxnSpPr>
          <p:nvPr/>
        </p:nvCxnSpPr>
        <p:spPr>
          <a:xfrm flipV="1">
            <a:off x="4581525" y="6172200"/>
            <a:ext cx="1728788" cy="30480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212">
            <a:extLst>
              <a:ext uri="{FF2B5EF4-FFF2-40B4-BE49-F238E27FC236}">
                <a16:creationId xmlns:a16="http://schemas.microsoft.com/office/drawing/2014/main" id="{157BD9B2-1216-49D5-9971-465A3869B6EC}"/>
              </a:ext>
            </a:extLst>
          </p:cNvPr>
          <p:cNvCxnSpPr>
            <a:stCxn id="133" idx="1"/>
          </p:cNvCxnSpPr>
          <p:nvPr/>
        </p:nvCxnSpPr>
        <p:spPr>
          <a:xfrm rot="10800000">
            <a:off x="9029700" y="6076951"/>
            <a:ext cx="1200150" cy="23975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212">
            <a:extLst>
              <a:ext uri="{FF2B5EF4-FFF2-40B4-BE49-F238E27FC236}">
                <a16:creationId xmlns:a16="http://schemas.microsoft.com/office/drawing/2014/main" id="{00CDBDD9-A416-40BF-ACC1-5AC19D6AC2D0}"/>
              </a:ext>
            </a:extLst>
          </p:cNvPr>
          <p:cNvCxnSpPr>
            <a:endCxn id="96" idx="3"/>
          </p:cNvCxnSpPr>
          <p:nvPr/>
        </p:nvCxnSpPr>
        <p:spPr>
          <a:xfrm rot="10800000" flipV="1">
            <a:off x="9067801" y="5326107"/>
            <a:ext cx="1114427" cy="469855"/>
          </a:xfrm>
          <a:prstGeom prst="bentConnector3">
            <a:avLst>
              <a:gd name="adj1" fmla="val 320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212">
            <a:extLst>
              <a:ext uri="{FF2B5EF4-FFF2-40B4-BE49-F238E27FC236}">
                <a16:creationId xmlns:a16="http://schemas.microsoft.com/office/drawing/2014/main" id="{769B29B1-F752-4E15-84AF-E4344A279A1B}"/>
              </a:ext>
            </a:extLst>
          </p:cNvPr>
          <p:cNvCxnSpPr/>
          <p:nvPr/>
        </p:nvCxnSpPr>
        <p:spPr>
          <a:xfrm rot="10800000" flipV="1">
            <a:off x="9029705" y="4238625"/>
            <a:ext cx="1343021" cy="132397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B89C6A1E-C305-4D28-8315-71B81B0D7CB9}"/>
              </a:ext>
            </a:extLst>
          </p:cNvPr>
          <p:cNvSpPr/>
          <p:nvPr/>
        </p:nvSpPr>
        <p:spPr>
          <a:xfrm>
            <a:off x="6486525" y="4114801"/>
            <a:ext cx="1905000" cy="1047750"/>
          </a:xfrm>
          <a:prstGeom prst="flowChartDecisi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tx1"/>
                </a:solidFill>
              </a:rPr>
              <a:t>Compare</a:t>
            </a:r>
            <a:endParaRPr lang="en-IN" sz="1600" b="1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87" name="Elbow Connector 254">
            <a:extLst>
              <a:ext uri="{FF2B5EF4-FFF2-40B4-BE49-F238E27FC236}">
                <a16:creationId xmlns:a16="http://schemas.microsoft.com/office/drawing/2014/main" id="{02517B0E-5743-4C20-A9EE-97E68A2E0388}"/>
              </a:ext>
            </a:extLst>
          </p:cNvPr>
          <p:cNvCxnSpPr>
            <a:stCxn id="95" idx="0"/>
            <a:endCxn id="245" idx="1"/>
          </p:cNvCxnSpPr>
          <p:nvPr/>
        </p:nvCxnSpPr>
        <p:spPr>
          <a:xfrm rot="5400000" flipH="1" flipV="1">
            <a:off x="6012657" y="4936332"/>
            <a:ext cx="771524" cy="17621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255">
            <a:extLst>
              <a:ext uri="{FF2B5EF4-FFF2-40B4-BE49-F238E27FC236}">
                <a16:creationId xmlns:a16="http://schemas.microsoft.com/office/drawing/2014/main" id="{713B661C-DE70-4F5F-A9EC-FDCB78D6D560}"/>
              </a:ext>
            </a:extLst>
          </p:cNvPr>
          <p:cNvCxnSpPr>
            <a:stCxn id="96" idx="0"/>
            <a:endCxn id="245" idx="3"/>
          </p:cNvCxnSpPr>
          <p:nvPr/>
        </p:nvCxnSpPr>
        <p:spPr>
          <a:xfrm rot="5400000" flipH="1" flipV="1">
            <a:off x="7884320" y="4969670"/>
            <a:ext cx="838199" cy="176212"/>
          </a:xfrm>
          <a:prstGeom prst="bentConnector4">
            <a:avLst>
              <a:gd name="adj1" fmla="val 18750"/>
              <a:gd name="adj2" fmla="val 2297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Data 88">
            <a:extLst>
              <a:ext uri="{FF2B5EF4-FFF2-40B4-BE49-F238E27FC236}">
                <a16:creationId xmlns:a16="http://schemas.microsoft.com/office/drawing/2014/main" id="{34918176-68BA-4299-AE93-400D8C172FF4}"/>
              </a:ext>
            </a:extLst>
          </p:cNvPr>
          <p:cNvSpPr/>
          <p:nvPr/>
        </p:nvSpPr>
        <p:spPr>
          <a:xfrm>
            <a:off x="8258175" y="3133725"/>
            <a:ext cx="1485900" cy="4953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PES</a:t>
            </a:r>
          </a:p>
        </p:txBody>
      </p:sp>
      <p:sp>
        <p:nvSpPr>
          <p:cNvPr id="90" name="Flowchart: Data 89">
            <a:extLst>
              <a:ext uri="{FF2B5EF4-FFF2-40B4-BE49-F238E27FC236}">
                <a16:creationId xmlns:a16="http://schemas.microsoft.com/office/drawing/2014/main" id="{E74A21A5-1E9E-49C0-9ED2-C68803217E87}"/>
              </a:ext>
            </a:extLst>
          </p:cNvPr>
          <p:cNvSpPr/>
          <p:nvPr/>
        </p:nvSpPr>
        <p:spPr>
          <a:xfrm>
            <a:off x="5191126" y="3048000"/>
            <a:ext cx="2676524" cy="5238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Dipole Moment vs Configuration</a:t>
            </a:r>
          </a:p>
        </p:txBody>
      </p:sp>
      <p:cxnSp>
        <p:nvCxnSpPr>
          <p:cNvPr id="91" name="Straight Arrow Connector 266">
            <a:extLst>
              <a:ext uri="{FF2B5EF4-FFF2-40B4-BE49-F238E27FC236}">
                <a16:creationId xmlns:a16="http://schemas.microsoft.com/office/drawing/2014/main" id="{77EBED98-6117-4C09-BF58-682A5D2B777D}"/>
              </a:ext>
            </a:extLst>
          </p:cNvPr>
          <p:cNvCxnSpPr>
            <a:stCxn id="245" idx="0"/>
            <a:endCxn id="262" idx="4"/>
          </p:cNvCxnSpPr>
          <p:nvPr/>
        </p:nvCxnSpPr>
        <p:spPr>
          <a:xfrm rot="5400000" flipH="1" flipV="1">
            <a:off x="7977187" y="3090863"/>
            <a:ext cx="485776" cy="1562100"/>
          </a:xfrm>
          <a:prstGeom prst="bentConnector3">
            <a:avLst>
              <a:gd name="adj1" fmla="val 284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266">
            <a:extLst>
              <a:ext uri="{FF2B5EF4-FFF2-40B4-BE49-F238E27FC236}">
                <a16:creationId xmlns:a16="http://schemas.microsoft.com/office/drawing/2014/main" id="{5535B4E7-59BA-46C9-948C-06CDF64581C5}"/>
              </a:ext>
            </a:extLst>
          </p:cNvPr>
          <p:cNvCxnSpPr>
            <a:endCxn id="263" idx="4"/>
          </p:cNvCxnSpPr>
          <p:nvPr/>
        </p:nvCxnSpPr>
        <p:spPr>
          <a:xfrm rot="10800000">
            <a:off x="6529388" y="3571875"/>
            <a:ext cx="919166" cy="40005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60E91E0F-3687-412F-BAEB-8CFED3E60875}"/>
              </a:ext>
            </a:extLst>
          </p:cNvPr>
          <p:cNvSpPr/>
          <p:nvPr/>
        </p:nvSpPr>
        <p:spPr>
          <a:xfrm>
            <a:off x="10563225" y="2695575"/>
            <a:ext cx="1485900" cy="4953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Molecular Dynamics</a:t>
            </a:r>
          </a:p>
        </p:txBody>
      </p: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0E12C7B-B0BD-4F9D-BA86-3E929C466DBD}"/>
              </a:ext>
            </a:extLst>
          </p:cNvPr>
          <p:cNvSpPr/>
          <p:nvPr/>
        </p:nvSpPr>
        <p:spPr>
          <a:xfrm>
            <a:off x="7096125" y="2047875"/>
            <a:ext cx="1790700" cy="552450"/>
          </a:xfrm>
          <a:prstGeom prst="flowChartProcess">
            <a:avLst/>
          </a:prstGeom>
          <a:solidFill>
            <a:srgbClr val="7030A0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Bond Lengths, Angles</a:t>
            </a: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FCCEAB8E-873C-46EF-A6F5-1CEFBE04B930}"/>
              </a:ext>
            </a:extLst>
          </p:cNvPr>
          <p:cNvSpPr/>
          <p:nvPr/>
        </p:nvSpPr>
        <p:spPr>
          <a:xfrm>
            <a:off x="5095875" y="2028824"/>
            <a:ext cx="1914525" cy="54292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Bond Dissociation Energy</a:t>
            </a: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43E33AB3-B237-439C-B7F7-81DE7B6EEC3A}"/>
              </a:ext>
            </a:extLst>
          </p:cNvPr>
          <p:cNvSpPr/>
          <p:nvPr/>
        </p:nvSpPr>
        <p:spPr>
          <a:xfrm>
            <a:off x="8991600" y="2066924"/>
            <a:ext cx="2095499" cy="44767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Equilibrium Ground-State Energy</a:t>
            </a:r>
          </a:p>
        </p:txBody>
      </p:sp>
      <p:cxnSp>
        <p:nvCxnSpPr>
          <p:cNvPr id="97" name="Elbow Connector 284">
            <a:extLst>
              <a:ext uri="{FF2B5EF4-FFF2-40B4-BE49-F238E27FC236}">
                <a16:creationId xmlns:a16="http://schemas.microsoft.com/office/drawing/2014/main" id="{27A6D9EF-229E-4AF5-962D-A9BEB076CB24}"/>
              </a:ext>
            </a:extLst>
          </p:cNvPr>
          <p:cNvCxnSpPr>
            <a:stCxn id="262" idx="1"/>
            <a:endCxn id="279" idx="2"/>
          </p:cNvCxnSpPr>
          <p:nvPr/>
        </p:nvCxnSpPr>
        <p:spPr>
          <a:xfrm rot="16200000" flipV="1">
            <a:off x="7246144" y="1378743"/>
            <a:ext cx="561976" cy="294798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286">
            <a:extLst>
              <a:ext uri="{FF2B5EF4-FFF2-40B4-BE49-F238E27FC236}">
                <a16:creationId xmlns:a16="http://schemas.microsoft.com/office/drawing/2014/main" id="{5CBB9FC6-53AF-4E67-A6A2-AD2EB2FE5F11}"/>
              </a:ext>
            </a:extLst>
          </p:cNvPr>
          <p:cNvCxnSpPr>
            <a:endCxn id="278" idx="2"/>
          </p:cNvCxnSpPr>
          <p:nvPr/>
        </p:nvCxnSpPr>
        <p:spPr>
          <a:xfrm rot="10800000">
            <a:off x="7991475" y="2600326"/>
            <a:ext cx="1009650" cy="2571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289">
            <a:extLst>
              <a:ext uri="{FF2B5EF4-FFF2-40B4-BE49-F238E27FC236}">
                <a16:creationId xmlns:a16="http://schemas.microsoft.com/office/drawing/2014/main" id="{2BE1F89C-4292-48B0-83DA-EAACBCF9246C}"/>
              </a:ext>
            </a:extLst>
          </p:cNvPr>
          <p:cNvCxnSpPr>
            <a:endCxn id="280" idx="2"/>
          </p:cNvCxnSpPr>
          <p:nvPr/>
        </p:nvCxnSpPr>
        <p:spPr>
          <a:xfrm flipV="1">
            <a:off x="9029700" y="2514599"/>
            <a:ext cx="1009650" cy="34290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292">
            <a:extLst>
              <a:ext uri="{FF2B5EF4-FFF2-40B4-BE49-F238E27FC236}">
                <a16:creationId xmlns:a16="http://schemas.microsoft.com/office/drawing/2014/main" id="{48A58FBC-CFCE-4D08-9A59-E654584C61F9}"/>
              </a:ext>
            </a:extLst>
          </p:cNvPr>
          <p:cNvCxnSpPr/>
          <p:nvPr/>
        </p:nvCxnSpPr>
        <p:spPr>
          <a:xfrm>
            <a:off x="10001250" y="2847977"/>
            <a:ext cx="590550" cy="95248"/>
          </a:xfrm>
          <a:prstGeom prst="bentConnector3">
            <a:avLst>
              <a:gd name="adj1" fmla="val 645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47">
            <a:extLst>
              <a:ext uri="{FF2B5EF4-FFF2-40B4-BE49-F238E27FC236}">
                <a16:creationId xmlns:a16="http://schemas.microsoft.com/office/drawing/2014/main" id="{D61DAB17-180B-4494-9CC4-BA8840D00A06}"/>
              </a:ext>
            </a:extLst>
          </p:cNvPr>
          <p:cNvSpPr txBox="1"/>
          <p:nvPr/>
        </p:nvSpPr>
        <p:spPr>
          <a:xfrm>
            <a:off x="8306030" y="549349"/>
            <a:ext cx="3883244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/>
              <a:t>WORKFLOW FOR Electronic Ground state /property simulation OF (macro) MOLECULES</a:t>
            </a:r>
          </a:p>
        </p:txBody>
      </p:sp>
      <p:sp>
        <p:nvSpPr>
          <p:cNvPr id="102" name="Flowchart: Document 101">
            <a:extLst>
              <a:ext uri="{FF2B5EF4-FFF2-40B4-BE49-F238E27FC236}">
                <a16:creationId xmlns:a16="http://schemas.microsoft.com/office/drawing/2014/main" id="{32CE0688-21FE-4DFE-8BAC-BEC803B5B490}"/>
              </a:ext>
            </a:extLst>
          </p:cNvPr>
          <p:cNvSpPr/>
          <p:nvPr/>
        </p:nvSpPr>
        <p:spPr>
          <a:xfrm>
            <a:off x="-33343" y="3543307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Active Space Transformation </a:t>
            </a:r>
          </a:p>
        </p:txBody>
      </p:sp>
      <p:sp>
        <p:nvSpPr>
          <p:cNvPr id="103" name="Flowchart: Document 102">
            <a:extLst>
              <a:ext uri="{FF2B5EF4-FFF2-40B4-BE49-F238E27FC236}">
                <a16:creationId xmlns:a16="http://schemas.microsoft.com/office/drawing/2014/main" id="{3D54F9B1-4C23-4D9C-8FEF-FDFFFB6808B8}"/>
              </a:ext>
            </a:extLst>
          </p:cNvPr>
          <p:cNvSpPr/>
          <p:nvPr/>
        </p:nvSpPr>
        <p:spPr>
          <a:xfrm>
            <a:off x="83157" y="5945839"/>
            <a:ext cx="1504951" cy="628651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Symmetry Operation</a:t>
            </a:r>
          </a:p>
        </p:txBody>
      </p:sp>
      <p:sp>
        <p:nvSpPr>
          <p:cNvPr id="104" name="Flowchart: Document 103">
            <a:extLst>
              <a:ext uri="{FF2B5EF4-FFF2-40B4-BE49-F238E27FC236}">
                <a16:creationId xmlns:a16="http://schemas.microsoft.com/office/drawing/2014/main" id="{618F7E06-C068-4D7E-9D42-EA90DD36F6D3}"/>
              </a:ext>
            </a:extLst>
          </p:cNvPr>
          <p:cNvSpPr/>
          <p:nvPr/>
        </p:nvSpPr>
        <p:spPr>
          <a:xfrm>
            <a:off x="-23814" y="4888079"/>
            <a:ext cx="1504951" cy="733425"/>
          </a:xfrm>
          <a:prstGeom prst="flowChartDocument">
            <a:avLst/>
          </a:prstGeom>
          <a:solidFill>
            <a:schemeClr val="accent5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/>
              <a:t> Qubit Mapping</a:t>
            </a:r>
          </a:p>
        </p:txBody>
      </p:sp>
      <p:sp>
        <p:nvSpPr>
          <p:cNvPr id="105" name="Star: 5 Points 104">
            <a:extLst>
              <a:ext uri="{FF2B5EF4-FFF2-40B4-BE49-F238E27FC236}">
                <a16:creationId xmlns:a16="http://schemas.microsoft.com/office/drawing/2014/main" id="{D16EE8D1-6C6C-4029-B31C-23A30D9FC411}"/>
              </a:ext>
            </a:extLst>
          </p:cNvPr>
          <p:cNvSpPr/>
          <p:nvPr/>
        </p:nvSpPr>
        <p:spPr>
          <a:xfrm>
            <a:off x="28904" y="1644867"/>
            <a:ext cx="349470" cy="296918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107" name="Star: 5 Points 106">
            <a:extLst>
              <a:ext uri="{FF2B5EF4-FFF2-40B4-BE49-F238E27FC236}">
                <a16:creationId xmlns:a16="http://schemas.microsoft.com/office/drawing/2014/main" id="{29D9955F-E853-4088-8EBF-65721A428FEE}"/>
              </a:ext>
            </a:extLst>
          </p:cNvPr>
          <p:cNvSpPr/>
          <p:nvPr/>
        </p:nvSpPr>
        <p:spPr>
          <a:xfrm>
            <a:off x="9567042" y="3418488"/>
            <a:ext cx="428297" cy="349469"/>
          </a:xfrm>
          <a:prstGeom prst="star5">
            <a:avLst/>
          </a:prstGeom>
          <a:solidFill>
            <a:srgbClr val="EBD9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2136C-11DC-4CE1-B111-D51B30D3C0E8}"/>
              </a:ext>
            </a:extLst>
          </p:cNvPr>
          <p:cNvSpPr txBox="1"/>
          <p:nvPr/>
        </p:nvSpPr>
        <p:spPr>
          <a:xfrm>
            <a:off x="5197366" y="4070139"/>
            <a:ext cx="1854354" cy="215444"/>
          </a:xfrm>
          <a:prstGeom prst="rect">
            <a:avLst/>
          </a:prstGeom>
          <a:solidFill>
            <a:srgbClr val="92D050"/>
          </a:solidFill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Within chemical accuracy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29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_Black Pin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custClrLst>
    <a:custClr name="TCS White">
      <a:srgbClr val="F4F3F9"/>
    </a:custClr>
    <a:custClr name="TCS Black">
      <a:srgbClr val="1E2323"/>
    </a:custClr>
    <a:custClr name="TCS Pink">
      <a:srgbClr val="F03782"/>
    </a:custClr>
    <a:custClr name="TCS Green 1">
      <a:srgbClr val="83EBE7"/>
    </a:custClr>
    <a:custClr name="TCS Green 2">
      <a:srgbClr val="A2F0ED"/>
    </a:custClr>
    <a:custClr name="TCS Green 3">
      <a:srgbClr val="C1F5F3"/>
    </a:custClr>
    <a:custClr name="TCS Blue 1">
      <a:srgbClr val="47A3EB"/>
    </a:custClr>
    <a:custClr name="TCS Blue 2">
      <a:srgbClr val="75BAF0"/>
    </a:custClr>
    <a:custClr name="TCS Blue 3">
      <a:srgbClr val="A3D1F5"/>
    </a:custClr>
    <a:custClr name="TCS Purple 1">
      <a:srgbClr val="7159B1"/>
    </a:custClr>
    <a:custClr name="TCS Purple 2">
      <a:srgbClr val="9482C5"/>
    </a:custClr>
    <a:custClr name="TCS Purple 3">
      <a:srgbClr val="B8ACD8"/>
    </a:custClr>
    <a:custClr name="TCS Magenta 1">
      <a:srgbClr val="CB336B"/>
    </a:custClr>
    <a:custClr name="TCS Magenta 2">
      <a:srgbClr val="D86690"/>
    </a:custClr>
    <a:custClr name="TCS Magenta 3">
      <a:srgbClr val="E599B5"/>
    </a:custClr>
    <a:custClr name="TCS Orange 1">
      <a:srgbClr val="EF7333"/>
    </a:custClr>
    <a:custClr name="TCS Orange 2">
      <a:srgbClr val="F39666"/>
    </a:custClr>
    <a:custClr name="TCS Orange 3">
      <a:srgbClr val="F7B999"/>
    </a:custClr>
    <a:custClr name="TCS Yellow 1">
      <a:srgbClr val="FFEB33"/>
    </a:custClr>
    <a:custClr name="TCS Yellow 2">
      <a:srgbClr val="FFF066"/>
    </a:custClr>
    <a:custClr name="TCS Yellow 3">
      <a:srgbClr val="FFF599"/>
    </a:custClr>
  </a:custClrLst>
  <a:extLst>
    <a:ext uri="{05A4C25C-085E-4340-85A3-A5531E510DB2}">
      <thm15:themeFamily xmlns:thm15="http://schemas.microsoft.com/office/thememl/2012/main" name="TCS Building on belief PPT template" id="{DDDA585A-DC68-4F4F-89CC-C3A7FEEEEAA5}" vid="{088422CC-BB39-473A-8192-AA507A799B38}"/>
    </a:ext>
  </a:extLst>
</a:theme>
</file>

<file path=ppt/theme/theme3.xml><?xml version="1.0" encoding="utf-8"?>
<a:theme xmlns:a="http://schemas.openxmlformats.org/drawingml/2006/main" name="Content Slides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TCS White">
      <a:srgbClr val="F4F3F9"/>
    </a:custClr>
    <a:custClr name="TCS Black">
      <a:srgbClr val="1E2323"/>
    </a:custClr>
    <a:custClr name="TCS Pink">
      <a:srgbClr val="F03782"/>
    </a:custClr>
    <a:custClr name="TCS Green 1">
      <a:srgbClr val="83EBE7"/>
    </a:custClr>
    <a:custClr name="TCS Green 2">
      <a:srgbClr val="A2F0ED"/>
    </a:custClr>
    <a:custClr name="TCS Green 3">
      <a:srgbClr val="C1F5F3"/>
    </a:custClr>
    <a:custClr name="TCS Blue 1">
      <a:srgbClr val="47A3EB"/>
    </a:custClr>
    <a:custClr name="TCS Blue 2">
      <a:srgbClr val="75BAF0"/>
    </a:custClr>
    <a:custClr name="TCS Blue 3">
      <a:srgbClr val="A3D1F5"/>
    </a:custClr>
    <a:custClr name="TCS Purple 1">
      <a:srgbClr val="7159B1"/>
    </a:custClr>
    <a:custClr name="TCS Purple 2">
      <a:srgbClr val="9482C5"/>
    </a:custClr>
    <a:custClr name="TCS Purple 3">
      <a:srgbClr val="B8ACD8"/>
    </a:custClr>
    <a:custClr name="TCS Magenta 1">
      <a:srgbClr val="CB336B"/>
    </a:custClr>
    <a:custClr name="TCS Magenta 2">
      <a:srgbClr val="D86690"/>
    </a:custClr>
    <a:custClr name="TCS Magenta 3">
      <a:srgbClr val="E599B5"/>
    </a:custClr>
    <a:custClr name="TCS Orange 1">
      <a:srgbClr val="EF7333"/>
    </a:custClr>
    <a:custClr name="TCS Orange 2">
      <a:srgbClr val="F39666"/>
    </a:custClr>
    <a:custClr name="TCS Orange 3">
      <a:srgbClr val="F7B999"/>
    </a:custClr>
    <a:custClr name="TCS Yellow 1">
      <a:srgbClr val="FFEB33"/>
    </a:custClr>
    <a:custClr name="TCS Yellow 2">
      <a:srgbClr val="FFF066"/>
    </a:custClr>
    <a:custClr name="TCS Yellow 3">
      <a:srgbClr val="FFF59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ank you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custClrLst>
    <a:custClr name="TCS White">
      <a:srgbClr val="F4F3F9"/>
    </a:custClr>
    <a:custClr name="TCS Black">
      <a:srgbClr val="1E2323"/>
    </a:custClr>
    <a:custClr name="TCS Pink">
      <a:srgbClr val="F03782"/>
    </a:custClr>
    <a:custClr name="TCS Green 1">
      <a:srgbClr val="83EBE7"/>
    </a:custClr>
    <a:custClr name="TCS Green 2">
      <a:srgbClr val="A2F0ED"/>
    </a:custClr>
    <a:custClr name="TCS Green 3">
      <a:srgbClr val="C1F5F3"/>
    </a:custClr>
    <a:custClr name="TCS Blue 1">
      <a:srgbClr val="47A3EB"/>
    </a:custClr>
    <a:custClr name="TCS Blue 2">
      <a:srgbClr val="75BAF0"/>
    </a:custClr>
    <a:custClr name="TCS Blue 3">
      <a:srgbClr val="A3D1F5"/>
    </a:custClr>
    <a:custClr name="TCS Purple 1">
      <a:srgbClr val="7159B1"/>
    </a:custClr>
    <a:custClr name="TCS Purple 2">
      <a:srgbClr val="9482C5"/>
    </a:custClr>
    <a:custClr name="TCS Purple 3">
      <a:srgbClr val="B8ACD8"/>
    </a:custClr>
    <a:custClr name="TCS Magenta 1">
      <a:srgbClr val="CB336B"/>
    </a:custClr>
    <a:custClr name="TCS Magenta 2">
      <a:srgbClr val="D86690"/>
    </a:custClr>
    <a:custClr name="TCS Magenta 3">
      <a:srgbClr val="E599B5"/>
    </a:custClr>
    <a:custClr name="TCS Orange 1">
      <a:srgbClr val="EF7333"/>
    </a:custClr>
    <a:custClr name="TCS Orange 2">
      <a:srgbClr val="F39666"/>
    </a:custClr>
    <a:custClr name="TCS Orange 3">
      <a:srgbClr val="F7B999"/>
    </a:custClr>
    <a:custClr name="TCS Yellow 1">
      <a:srgbClr val="FFEB33"/>
    </a:custClr>
    <a:custClr name="TCS Yellow 2">
      <a:srgbClr val="FFF066"/>
    </a:custClr>
    <a:custClr name="TCS Yellow 3">
      <a:srgbClr val="FFF599"/>
    </a:custClr>
  </a:custClrLst>
  <a:extLst>
    <a:ext uri="{05A4C25C-085E-4340-85A3-A5531E510DB2}">
      <thm15:themeFamily xmlns:thm15="http://schemas.microsoft.com/office/thememl/2012/main" name="TCS Building on belief PPT template" id="{DDDA585A-DC68-4F4F-89CC-C3A7FEEEEAA5}" vid="{088422CC-BB39-473A-8192-AA507A799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office theme</vt:lpstr>
      <vt:lpstr>Title Slide_Black Pink</vt:lpstr>
      <vt:lpstr>Content Slides_White</vt:lpstr>
      <vt:lpstr>Thank you Slide_Black</vt:lpstr>
      <vt:lpstr>Quantum Simulations of Molecules</vt:lpstr>
      <vt:lpstr>We will cover</vt:lpstr>
      <vt:lpstr>PowerPoint Presentation</vt:lpstr>
      <vt:lpstr>Variational Quantum Framework</vt:lpstr>
      <vt:lpstr>PowerPoint Presentation</vt:lpstr>
      <vt:lpstr>PowerPoint Presentation</vt:lpstr>
      <vt:lpstr>PowerPoint Presentation</vt:lpstr>
      <vt:lpstr>Molecular Hamiltonian</vt:lpstr>
      <vt:lpstr>PowerPoint Presentation</vt:lpstr>
      <vt:lpstr>PowerPoint Presentation</vt:lpstr>
      <vt:lpstr>Fermion to Qubit Mappings</vt:lpstr>
      <vt:lpstr>PowerPoint Presentation</vt:lpstr>
      <vt:lpstr>PowerPoint Presentation</vt:lpstr>
      <vt:lpstr>PowerPoint Presentation</vt:lpstr>
      <vt:lpstr>PowerPoint Presentation</vt:lpstr>
      <vt:lpstr>Molecular Orbital Basis</vt:lpstr>
      <vt:lpstr>Different MO basis sets</vt:lpstr>
      <vt:lpstr>PowerPoint Presentation</vt:lpstr>
      <vt:lpstr>Key Takeaways...</vt:lpstr>
      <vt:lpstr>PowerPoint Presentation</vt:lpstr>
      <vt:lpstr>IRC-VQE for NH3</vt:lpstr>
      <vt:lpstr>PowerPoint Presentation</vt:lpstr>
      <vt:lpstr>PowerPoint Presentation</vt:lpstr>
      <vt:lpstr>Summary</vt:lpstr>
      <vt:lpstr>References</vt:lpstr>
      <vt:lpstr>PowerPoint Presentation</vt:lpstr>
      <vt:lpstr>Embedding Theory &amp; Active Space Transformation</vt:lpstr>
      <vt:lpstr>Embedding Theory &amp; Active Space Transformation</vt:lpstr>
      <vt:lpstr>PowerPoint Presentation</vt:lpstr>
      <vt:lpstr>PowerPoint Presentation</vt:lpstr>
      <vt:lpstr>Key Takeaways...</vt:lpstr>
      <vt:lpstr>Vibrational Energy Calculation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Shampa Sarkar</dc:creator>
  <cp:revision>10</cp:revision>
  <dcterms:created xsi:type="dcterms:W3CDTF">2022-01-03T07:21:17Z</dcterms:created>
  <dcterms:modified xsi:type="dcterms:W3CDTF">2022-01-11T07:30:30Z</dcterms:modified>
</cp:coreProperties>
</file>