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7" r:id="rId5"/>
    <p:sldId id="260" r:id="rId6"/>
    <p:sldId id="278" r:id="rId7"/>
    <p:sldId id="261" r:id="rId8"/>
    <p:sldId id="279" r:id="rId9"/>
    <p:sldId id="262" r:id="rId10"/>
    <p:sldId id="263" r:id="rId11"/>
    <p:sldId id="264" r:id="rId12"/>
    <p:sldId id="265" r:id="rId13"/>
    <p:sldId id="266" r:id="rId14"/>
    <p:sldId id="276" r:id="rId15"/>
    <p:sldId id="277" r:id="rId16"/>
    <p:sldId id="259" r:id="rId17"/>
  </p:sldIdLst>
  <p:sldSz cx="9144000" cy="5143500" type="screen16x9"/>
  <p:notesSz cx="6858000" cy="9144000"/>
  <p:defaultTextStyle>
    <a:defPPr>
      <a:defRPr lang="en-AU"/>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298003-F6BB-904F-F26A-1B4B749760EA}" name="Lauren Sayer" initials="LS" userId="S::Lauren.Sayer@education.vic.gov.au::3f08e2a9-5296-44ef-b8ab-b319039af7c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D58"/>
    <a:srgbClr val="0099E3"/>
    <a:srgbClr val="0099CC"/>
    <a:srgbClr val="306278"/>
    <a:srgbClr val="468EAE"/>
    <a:srgbClr val="646566"/>
    <a:srgbClr val="C0C0C0"/>
    <a:srgbClr val="75AEC7"/>
    <a:srgbClr val="777879"/>
    <a:srgbClr val="303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0945"/>
  </p:normalViewPr>
  <p:slideViewPr>
    <p:cSldViewPr>
      <p:cViewPr varScale="1">
        <p:scale>
          <a:sx n="145" d="100"/>
          <a:sy n="145" d="100"/>
        </p:scale>
        <p:origin x="114" y="8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3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AU"/>
          </a:p>
        </p:txBody>
      </p:sp>
      <p:sp>
        <p:nvSpPr>
          <p:cNvPr id="71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AU"/>
          </a:p>
        </p:txBody>
      </p:sp>
      <p:sp>
        <p:nvSpPr>
          <p:cNvPr id="71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AU"/>
          </a:p>
        </p:txBody>
      </p:sp>
      <p:sp>
        <p:nvSpPr>
          <p:cNvPr id="71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2A6D20FD-8F03-4CD0-8EBE-BDFFACD302B2}" type="slidenum">
              <a:rPr lang="en-AU"/>
              <a:pPr/>
              <a:t>‹#›</a:t>
            </a:fld>
            <a:endParaRPr lang="en-AU"/>
          </a:p>
        </p:txBody>
      </p:sp>
    </p:spTree>
    <p:extLst>
      <p:ext uri="{BB962C8B-B14F-4D97-AF65-F5344CB8AC3E}">
        <p14:creationId xmlns:p14="http://schemas.microsoft.com/office/powerpoint/2010/main" val="3355227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92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9220"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92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92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086DB27-C44E-42FC-8577-04AF19E06BB2}" type="slidenum">
              <a:rPr lang="en-AU"/>
              <a:pPr/>
              <a:t>‹#›</a:t>
            </a:fld>
            <a:endParaRPr lang="en-AU"/>
          </a:p>
        </p:txBody>
      </p:sp>
    </p:spTree>
    <p:extLst>
      <p:ext uri="{BB962C8B-B14F-4D97-AF65-F5344CB8AC3E}">
        <p14:creationId xmlns:p14="http://schemas.microsoft.com/office/powerpoint/2010/main" val="1449700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2</a:t>
            </a:fld>
            <a:endParaRPr lang="en-AU"/>
          </a:p>
        </p:txBody>
      </p:sp>
    </p:spTree>
    <p:extLst>
      <p:ext uri="{BB962C8B-B14F-4D97-AF65-F5344CB8AC3E}">
        <p14:creationId xmlns:p14="http://schemas.microsoft.com/office/powerpoint/2010/main" val="2421986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11</a:t>
            </a:fld>
            <a:endParaRPr lang="en-AU"/>
          </a:p>
        </p:txBody>
      </p:sp>
    </p:spTree>
    <p:extLst>
      <p:ext uri="{BB962C8B-B14F-4D97-AF65-F5344CB8AC3E}">
        <p14:creationId xmlns:p14="http://schemas.microsoft.com/office/powerpoint/2010/main" val="4195897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12</a:t>
            </a:fld>
            <a:endParaRPr lang="en-AU"/>
          </a:p>
        </p:txBody>
      </p:sp>
    </p:spTree>
    <p:extLst>
      <p:ext uri="{BB962C8B-B14F-4D97-AF65-F5344CB8AC3E}">
        <p14:creationId xmlns:p14="http://schemas.microsoft.com/office/powerpoint/2010/main" val="79097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3</a:t>
            </a:fld>
            <a:endParaRPr lang="en-AU"/>
          </a:p>
        </p:txBody>
      </p:sp>
    </p:spTree>
    <p:extLst>
      <p:ext uri="{BB962C8B-B14F-4D97-AF65-F5344CB8AC3E}">
        <p14:creationId xmlns:p14="http://schemas.microsoft.com/office/powerpoint/2010/main" val="122670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4</a:t>
            </a:fld>
            <a:endParaRPr lang="en-AU"/>
          </a:p>
        </p:txBody>
      </p:sp>
    </p:spTree>
    <p:extLst>
      <p:ext uri="{BB962C8B-B14F-4D97-AF65-F5344CB8AC3E}">
        <p14:creationId xmlns:p14="http://schemas.microsoft.com/office/powerpoint/2010/main" val="62376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5</a:t>
            </a:fld>
            <a:endParaRPr lang="en-AU"/>
          </a:p>
        </p:txBody>
      </p:sp>
    </p:spTree>
    <p:extLst>
      <p:ext uri="{BB962C8B-B14F-4D97-AF65-F5344CB8AC3E}">
        <p14:creationId xmlns:p14="http://schemas.microsoft.com/office/powerpoint/2010/main" val="151449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6</a:t>
            </a:fld>
            <a:endParaRPr lang="en-AU"/>
          </a:p>
        </p:txBody>
      </p:sp>
    </p:spTree>
    <p:extLst>
      <p:ext uri="{BB962C8B-B14F-4D97-AF65-F5344CB8AC3E}">
        <p14:creationId xmlns:p14="http://schemas.microsoft.com/office/powerpoint/2010/main" val="225470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provide flexibility for those schools and teacher for whom the assessing of two written texts in Unit 3, Outcome 2 was effective and comfortable. Those schools and teachers can continue to use this model, and can split the written text into two. There is absolutely no imperative for any school or teacher to use or continue to use this model, but the flexibility is there. The Study Design provides direct advice on this which reads ‘Written text can refer to two shorter texts (400 to 450 words for each text). Teachers can choose to assess students on two shorter texts and to split the weighting of the task (20 marks for each shorter text).’ Teachers and schools can determine the best model for their cohort and context. </a:t>
            </a:r>
          </a:p>
        </p:txBody>
      </p:sp>
      <p:sp>
        <p:nvSpPr>
          <p:cNvPr id="4" name="Slide Number Placeholder 3"/>
          <p:cNvSpPr>
            <a:spLocks noGrp="1"/>
          </p:cNvSpPr>
          <p:nvPr>
            <p:ph type="sldNum" sz="quarter" idx="5"/>
          </p:nvPr>
        </p:nvSpPr>
        <p:spPr/>
        <p:txBody>
          <a:bodyPr/>
          <a:lstStyle/>
          <a:p>
            <a:fld id="{4086DB27-C44E-42FC-8577-04AF19E06BB2}" type="slidenum">
              <a:rPr lang="en-AU" smtClean="0"/>
              <a:pPr/>
              <a:t>7</a:t>
            </a:fld>
            <a:endParaRPr lang="en-AU"/>
          </a:p>
        </p:txBody>
      </p:sp>
    </p:spTree>
    <p:extLst>
      <p:ext uri="{BB962C8B-B14F-4D97-AF65-F5344CB8AC3E}">
        <p14:creationId xmlns:p14="http://schemas.microsoft.com/office/powerpoint/2010/main" val="298265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8</a:t>
            </a:fld>
            <a:endParaRPr lang="en-AU"/>
          </a:p>
        </p:txBody>
      </p:sp>
    </p:spTree>
    <p:extLst>
      <p:ext uri="{BB962C8B-B14F-4D97-AF65-F5344CB8AC3E}">
        <p14:creationId xmlns:p14="http://schemas.microsoft.com/office/powerpoint/2010/main" val="2742255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9</a:t>
            </a:fld>
            <a:endParaRPr lang="en-AU"/>
          </a:p>
        </p:txBody>
      </p:sp>
    </p:spTree>
    <p:extLst>
      <p:ext uri="{BB962C8B-B14F-4D97-AF65-F5344CB8AC3E}">
        <p14:creationId xmlns:p14="http://schemas.microsoft.com/office/powerpoint/2010/main" val="48786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86DB27-C44E-42FC-8577-04AF19E06BB2}" type="slidenum">
              <a:rPr lang="en-AU" smtClean="0"/>
              <a:pPr/>
              <a:t>10</a:t>
            </a:fld>
            <a:endParaRPr lang="en-AU"/>
          </a:p>
        </p:txBody>
      </p:sp>
    </p:spTree>
    <p:extLst>
      <p:ext uri="{BB962C8B-B14F-4D97-AF65-F5344CB8AC3E}">
        <p14:creationId xmlns:p14="http://schemas.microsoft.com/office/powerpoint/2010/main" val="887478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5536" y="627534"/>
            <a:ext cx="5400600" cy="1246535"/>
          </a:xfrm>
        </p:spPr>
        <p:txBody>
          <a:bodyPr/>
          <a:lstStyle>
            <a:lvl1pPr algn="l">
              <a:defRPr sz="3600">
                <a:solidFill>
                  <a:schemeClr val="bg1"/>
                </a:solidFill>
              </a:defRPr>
            </a:lvl1pPr>
          </a:lstStyle>
          <a:p>
            <a:r>
              <a:rPr lang="en-GB"/>
              <a:t>Click to edit Master title style</a:t>
            </a:r>
            <a:endParaRPr lang="en-AU" dirty="0"/>
          </a:p>
        </p:txBody>
      </p:sp>
      <p:sp>
        <p:nvSpPr>
          <p:cNvPr id="3" name="Subtitle 2"/>
          <p:cNvSpPr>
            <a:spLocks noGrp="1"/>
          </p:cNvSpPr>
          <p:nvPr>
            <p:ph type="subTitle" idx="1"/>
          </p:nvPr>
        </p:nvSpPr>
        <p:spPr>
          <a:xfrm>
            <a:off x="395536" y="1995686"/>
            <a:ext cx="4752528" cy="1008112"/>
          </a:xfrm>
        </p:spPr>
        <p:txBody>
          <a:bodyPr/>
          <a:lstStyle>
            <a:lvl1pPr marL="0" indent="0" algn="l">
              <a:buNone/>
              <a:defRPr sz="24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AU" dirty="0"/>
          </a:p>
        </p:txBody>
      </p:sp>
    </p:spTree>
    <p:extLst>
      <p:ext uri="{BB962C8B-B14F-4D97-AF65-F5344CB8AC3E}">
        <p14:creationId xmlns:p14="http://schemas.microsoft.com/office/powerpoint/2010/main" val="33245689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im">
    <p:bg>
      <p:bgPr>
        <a:solidFill>
          <a:srgbClr val="003D58"/>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EE8AEE-C1C4-B442-BD55-B1D4B638E6CF}"/>
              </a:ext>
            </a:extLst>
          </p:cNvPr>
          <p:cNvSpPr>
            <a:spLocks noGrp="1"/>
          </p:cNvSpPr>
          <p:nvPr>
            <p:ph type="title" hasCustomPrompt="1"/>
          </p:nvPr>
        </p:nvSpPr>
        <p:spPr>
          <a:xfrm>
            <a:off x="179512" y="1635646"/>
            <a:ext cx="8784976" cy="432048"/>
          </a:xfrm>
        </p:spPr>
        <p:txBody>
          <a:bodyPr/>
          <a:lstStyle>
            <a:lvl1pPr>
              <a:defRPr sz="2800" b="1">
                <a:solidFill>
                  <a:schemeClr val="bg1"/>
                </a:solidFill>
              </a:defRPr>
            </a:lvl1pPr>
          </a:lstStyle>
          <a:p>
            <a:r>
              <a:rPr lang="en-GB" dirty="0"/>
              <a:t>Interim slide title</a:t>
            </a:r>
            <a:endParaRPr lang="en-US" dirty="0"/>
          </a:p>
        </p:txBody>
      </p:sp>
      <p:sp>
        <p:nvSpPr>
          <p:cNvPr id="9" name="Content Placeholder 8">
            <a:extLst>
              <a:ext uri="{FF2B5EF4-FFF2-40B4-BE49-F238E27FC236}">
                <a16:creationId xmlns:a16="http://schemas.microsoft.com/office/drawing/2014/main" id="{243ECD6D-C028-B14C-A178-C12E401024D7}"/>
              </a:ext>
            </a:extLst>
          </p:cNvPr>
          <p:cNvSpPr>
            <a:spLocks noGrp="1"/>
          </p:cNvSpPr>
          <p:nvPr>
            <p:ph sz="quarter" idx="10" hasCustomPrompt="1"/>
          </p:nvPr>
        </p:nvSpPr>
        <p:spPr>
          <a:xfrm>
            <a:off x="179388" y="2211388"/>
            <a:ext cx="5688012" cy="360362"/>
          </a:xfrm>
        </p:spPr>
        <p:txBody>
          <a:bodyPr/>
          <a:lstStyle>
            <a:lvl1pPr marL="0" indent="0">
              <a:buNone/>
              <a:defRPr sz="1400" b="0">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Sub title text</a:t>
            </a:r>
          </a:p>
        </p:txBody>
      </p:sp>
    </p:spTree>
    <p:extLst>
      <p:ext uri="{BB962C8B-B14F-4D97-AF65-F5344CB8AC3E}">
        <p14:creationId xmlns:p14="http://schemas.microsoft.com/office/powerpoint/2010/main" val="585723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E56C-1B8E-3E47-B03E-320907A65B6B}"/>
              </a:ext>
            </a:extLst>
          </p:cNvPr>
          <p:cNvSpPr>
            <a:spLocks noGrp="1"/>
          </p:cNvSpPr>
          <p:nvPr>
            <p:ph type="title" hasCustomPrompt="1"/>
          </p:nvPr>
        </p:nvSpPr>
        <p:spPr>
          <a:xfrm>
            <a:off x="179512" y="457200"/>
            <a:ext cx="5040560" cy="2042542"/>
          </a:xfrm>
        </p:spPr>
        <p:txBody>
          <a:bodyPr/>
          <a:lstStyle>
            <a:lvl1pPr>
              <a:defRPr>
                <a:solidFill>
                  <a:schemeClr val="bg1"/>
                </a:solidFill>
              </a:defRPr>
            </a:lvl1pPr>
          </a:lstStyle>
          <a:p>
            <a:r>
              <a:rPr lang="en-GB" dirty="0"/>
              <a:t>Thank you…</a:t>
            </a:r>
            <a:endParaRPr lang="en-US" dirty="0"/>
          </a:p>
        </p:txBody>
      </p:sp>
    </p:spTree>
    <p:extLst>
      <p:ext uri="{BB962C8B-B14F-4D97-AF65-F5344CB8AC3E}">
        <p14:creationId xmlns:p14="http://schemas.microsoft.com/office/powerpoint/2010/main" val="20842093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8712968" cy="857250"/>
          </a:xfrm>
        </p:spPr>
        <p:txBody>
          <a:bodyPr/>
          <a:lstStyle>
            <a:lvl1pPr algn="l">
              <a:defRPr sz="3600"/>
            </a:lvl1pPr>
          </a:lstStyle>
          <a:p>
            <a:r>
              <a:rPr lang="en-GB"/>
              <a:t>Click to edit Master title style</a:t>
            </a:r>
            <a:endParaRPr lang="en-AU" dirty="0"/>
          </a:p>
        </p:txBody>
      </p:sp>
      <p:sp>
        <p:nvSpPr>
          <p:cNvPr id="3" name="Content Placeholder 2"/>
          <p:cNvSpPr>
            <a:spLocks noGrp="1"/>
          </p:cNvSpPr>
          <p:nvPr>
            <p:ph idx="1"/>
          </p:nvPr>
        </p:nvSpPr>
        <p:spPr>
          <a:xfrm>
            <a:off x="179512" y="1485900"/>
            <a:ext cx="8712968" cy="2971800"/>
          </a:xfrm>
        </p:spPr>
        <p:txBody>
          <a:bodyPr/>
          <a:lstStyle>
            <a:lvl1pPr>
              <a:defRPr sz="1800"/>
            </a:lvl1pPr>
            <a:lvl2pPr>
              <a:defRPr sz="16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404228537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1520" y="457200"/>
            <a:ext cx="8640960" cy="857250"/>
          </a:xfrm>
        </p:spPr>
        <p:txBody>
          <a:bodyPr/>
          <a:lstStyle>
            <a:lvl1pPr algn="l">
              <a:defRPr sz="3600"/>
            </a:lvl1pPr>
          </a:lstStyle>
          <a:p>
            <a:r>
              <a:rPr lang="en-GB"/>
              <a:t>Click to edit Master title style</a:t>
            </a:r>
            <a:endParaRPr lang="en-AU" dirty="0"/>
          </a:p>
        </p:txBody>
      </p:sp>
      <p:sp>
        <p:nvSpPr>
          <p:cNvPr id="3" name="Content Placeholder 2"/>
          <p:cNvSpPr>
            <a:spLocks noGrp="1"/>
          </p:cNvSpPr>
          <p:nvPr>
            <p:ph sz="half" idx="1"/>
          </p:nvPr>
        </p:nvSpPr>
        <p:spPr>
          <a:xfrm>
            <a:off x="251520" y="1485900"/>
            <a:ext cx="4320480" cy="2971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Content Placeholder 3"/>
          <p:cNvSpPr>
            <a:spLocks noGrp="1"/>
          </p:cNvSpPr>
          <p:nvPr>
            <p:ph sz="half" idx="2"/>
          </p:nvPr>
        </p:nvSpPr>
        <p:spPr>
          <a:xfrm>
            <a:off x="4788024" y="1485900"/>
            <a:ext cx="4104456" cy="29718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32050836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512" y="411510"/>
            <a:ext cx="8784976" cy="651719"/>
          </a:xfrm>
        </p:spPr>
        <p:txBody>
          <a:bodyPr/>
          <a:lstStyle>
            <a:lvl1pPr algn="l">
              <a:defRPr sz="3600"/>
            </a:lvl1pPr>
          </a:lstStyle>
          <a:p>
            <a:r>
              <a:rPr lang="en-GB"/>
              <a:t>Click to edit Master title style</a:t>
            </a:r>
            <a:endParaRPr lang="en-AU" dirty="0"/>
          </a:p>
        </p:txBody>
      </p:sp>
      <p:sp>
        <p:nvSpPr>
          <p:cNvPr id="3" name="Text Placeholder 2"/>
          <p:cNvSpPr>
            <a:spLocks noGrp="1"/>
          </p:cNvSpPr>
          <p:nvPr>
            <p:ph type="body" idx="1"/>
          </p:nvPr>
        </p:nvSpPr>
        <p:spPr>
          <a:xfrm>
            <a:off x="179512" y="1151335"/>
            <a:ext cx="4320480" cy="479822"/>
          </a:xfrm>
        </p:spPr>
        <p:txBody>
          <a:bodyPr anchor="b"/>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79512" y="1631156"/>
            <a:ext cx="4320480" cy="281280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9" name="Text Placeholder 2">
            <a:extLst>
              <a:ext uri="{FF2B5EF4-FFF2-40B4-BE49-F238E27FC236}">
                <a16:creationId xmlns:a16="http://schemas.microsoft.com/office/drawing/2014/main" id="{53030868-EB89-BB45-9333-4265F84D3D9E}"/>
              </a:ext>
            </a:extLst>
          </p:cNvPr>
          <p:cNvSpPr>
            <a:spLocks noGrp="1"/>
          </p:cNvSpPr>
          <p:nvPr>
            <p:ph type="body" idx="10"/>
          </p:nvPr>
        </p:nvSpPr>
        <p:spPr>
          <a:xfrm>
            <a:off x="4644008" y="1174205"/>
            <a:ext cx="4320480" cy="479822"/>
          </a:xfrm>
        </p:spPr>
        <p:txBody>
          <a:bodyPr anchor="b"/>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Content Placeholder 3">
            <a:extLst>
              <a:ext uri="{FF2B5EF4-FFF2-40B4-BE49-F238E27FC236}">
                <a16:creationId xmlns:a16="http://schemas.microsoft.com/office/drawing/2014/main" id="{936ACB6C-847D-DD42-BAFD-A7F5B7D2AB2D}"/>
              </a:ext>
            </a:extLst>
          </p:cNvPr>
          <p:cNvSpPr>
            <a:spLocks noGrp="1"/>
          </p:cNvSpPr>
          <p:nvPr>
            <p:ph sz="half" idx="11"/>
          </p:nvPr>
        </p:nvSpPr>
        <p:spPr>
          <a:xfrm>
            <a:off x="4644008" y="1654026"/>
            <a:ext cx="4320480" cy="2789932"/>
          </a:xfrm>
        </p:spPr>
        <p:txBody>
          <a:bodyPr/>
          <a:lstStyle>
            <a:lvl1pPr>
              <a:defRPr sz="18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410584153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9512" y="457200"/>
            <a:ext cx="8784976" cy="857250"/>
          </a:xfrm>
        </p:spPr>
        <p:txBody>
          <a:bodyPr/>
          <a:lstStyle>
            <a:lvl1pPr algn="l">
              <a:defRPr sz="3600"/>
            </a:lvl1pPr>
          </a:lstStyle>
          <a:p>
            <a:r>
              <a:rPr lang="en-GB"/>
              <a:t>Click to edit Master title style</a:t>
            </a:r>
            <a:endParaRPr lang="en-AU" dirty="0"/>
          </a:p>
        </p:txBody>
      </p:sp>
    </p:spTree>
    <p:extLst>
      <p:ext uri="{BB962C8B-B14F-4D97-AF65-F5344CB8AC3E}">
        <p14:creationId xmlns:p14="http://schemas.microsoft.com/office/powerpoint/2010/main" val="31329441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411510"/>
            <a:ext cx="3008313" cy="664815"/>
          </a:xfrm>
        </p:spPr>
        <p:txBody>
          <a:bodyPr anchor="b"/>
          <a:lstStyle>
            <a:lvl1pPr algn="l">
              <a:defRPr sz="2000" b="1"/>
            </a:lvl1pPr>
          </a:lstStyle>
          <a:p>
            <a:r>
              <a:rPr lang="en-GB"/>
              <a:t>Click to edit Master title style</a:t>
            </a:r>
            <a:endParaRPr lang="en-AU" dirty="0"/>
          </a:p>
        </p:txBody>
      </p:sp>
      <p:sp>
        <p:nvSpPr>
          <p:cNvPr id="3" name="Content Placeholder 2"/>
          <p:cNvSpPr>
            <a:spLocks noGrp="1"/>
          </p:cNvSpPr>
          <p:nvPr>
            <p:ph idx="1"/>
          </p:nvPr>
        </p:nvSpPr>
        <p:spPr>
          <a:xfrm>
            <a:off x="3575050" y="411511"/>
            <a:ext cx="5111750" cy="4183112"/>
          </a:xfrm>
        </p:spPr>
        <p:txBody>
          <a:bodyPr/>
          <a:lstStyle>
            <a:lvl1pPr>
              <a:defRPr sz="1800"/>
            </a:lvl1pPr>
            <a:lvl2pPr>
              <a:defRPr sz="16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456164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AU"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AU" dirty="0"/>
          </a:p>
        </p:txBody>
      </p:sp>
      <p:sp>
        <p:nvSpPr>
          <p:cNvPr id="4" name="Text Placeholder 3"/>
          <p:cNvSpPr>
            <a:spLocks noGrp="1"/>
          </p:cNvSpPr>
          <p:nvPr>
            <p:ph type="body" sz="half" idx="2"/>
          </p:nvPr>
        </p:nvSpPr>
        <p:spPr>
          <a:xfrm>
            <a:off x="1792288" y="4025503"/>
            <a:ext cx="5486400" cy="4904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27686814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AU"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6554801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000500"/>
          </a:xfrm>
        </p:spPr>
        <p:txBody>
          <a:bodyPr vert="eaVert"/>
          <a:lstStyle/>
          <a:p>
            <a:r>
              <a:rPr lang="en-GB"/>
              <a:t>Click to edit Master title style</a:t>
            </a:r>
            <a:endParaRPr lang="en-AU" dirty="0"/>
          </a:p>
        </p:txBody>
      </p:sp>
      <p:sp>
        <p:nvSpPr>
          <p:cNvPr id="3" name="Vertical Text Placeholder 2"/>
          <p:cNvSpPr>
            <a:spLocks noGrp="1"/>
          </p:cNvSpPr>
          <p:nvPr>
            <p:ph type="body" orient="vert" idx="1"/>
          </p:nvPr>
        </p:nvSpPr>
        <p:spPr>
          <a:xfrm>
            <a:off x="685800" y="457200"/>
            <a:ext cx="5676900" cy="40005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66198384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512" y="457200"/>
            <a:ext cx="8784976"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endParaRPr lang="en-AU" dirty="0"/>
          </a:p>
        </p:txBody>
      </p:sp>
      <p:sp>
        <p:nvSpPr>
          <p:cNvPr id="1027" name="Rectangle 3"/>
          <p:cNvSpPr>
            <a:spLocks noGrp="1" noChangeArrowheads="1"/>
          </p:cNvSpPr>
          <p:nvPr>
            <p:ph type="body" idx="1"/>
          </p:nvPr>
        </p:nvSpPr>
        <p:spPr bwMode="auto">
          <a:xfrm>
            <a:off x="179512" y="1485900"/>
            <a:ext cx="878497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dirty="0"/>
              <a:t> 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86" r:id="rId10"/>
    <p:sldLayoutId id="2147483660" r:id="rId11"/>
  </p:sldLayoutIdLst>
  <p:transition/>
  <p:txStyles>
    <p:titleStyle>
      <a:lvl1pPr algn="l" rtl="0" eaLnBrk="1" fontAlgn="base" hangingPunct="1">
        <a:spcBef>
          <a:spcPct val="0"/>
        </a:spcBef>
        <a:spcAft>
          <a:spcPct val="0"/>
        </a:spcAft>
        <a:defRPr sz="3600" b="1">
          <a:solidFill>
            <a:srgbClr val="0099E3"/>
          </a:solidFill>
          <a:latin typeface="+mj-lt"/>
          <a:ea typeface="+mj-ea"/>
          <a:cs typeface="+mj-cs"/>
        </a:defRPr>
      </a:lvl1pPr>
      <a:lvl2pPr algn="ctr" rtl="0" eaLnBrk="1" fontAlgn="base" hangingPunct="1">
        <a:spcBef>
          <a:spcPct val="0"/>
        </a:spcBef>
        <a:spcAft>
          <a:spcPct val="0"/>
        </a:spcAft>
        <a:defRPr sz="4400" b="1">
          <a:solidFill>
            <a:srgbClr val="2A5686"/>
          </a:solidFill>
          <a:latin typeface="Verdana" pitchFamily="34" charset="0"/>
        </a:defRPr>
      </a:lvl2pPr>
      <a:lvl3pPr algn="ctr" rtl="0" eaLnBrk="1" fontAlgn="base" hangingPunct="1">
        <a:spcBef>
          <a:spcPct val="0"/>
        </a:spcBef>
        <a:spcAft>
          <a:spcPct val="0"/>
        </a:spcAft>
        <a:defRPr sz="4400" b="1">
          <a:solidFill>
            <a:srgbClr val="2A5686"/>
          </a:solidFill>
          <a:latin typeface="Verdana" pitchFamily="34" charset="0"/>
        </a:defRPr>
      </a:lvl3pPr>
      <a:lvl4pPr algn="ctr" rtl="0" eaLnBrk="1" fontAlgn="base" hangingPunct="1">
        <a:spcBef>
          <a:spcPct val="0"/>
        </a:spcBef>
        <a:spcAft>
          <a:spcPct val="0"/>
        </a:spcAft>
        <a:defRPr sz="4400" b="1">
          <a:solidFill>
            <a:srgbClr val="2A5686"/>
          </a:solidFill>
          <a:latin typeface="Verdana" pitchFamily="34" charset="0"/>
        </a:defRPr>
      </a:lvl4pPr>
      <a:lvl5pPr algn="ctr" rtl="0" eaLnBrk="1" fontAlgn="base" hangingPunct="1">
        <a:spcBef>
          <a:spcPct val="0"/>
        </a:spcBef>
        <a:spcAft>
          <a:spcPct val="0"/>
        </a:spcAft>
        <a:defRPr sz="4400" b="1">
          <a:solidFill>
            <a:srgbClr val="2A5686"/>
          </a:solidFill>
          <a:latin typeface="Verdana" pitchFamily="34" charset="0"/>
        </a:defRPr>
      </a:lvl5pPr>
      <a:lvl6pPr marL="457200" algn="ctr" rtl="0" eaLnBrk="1" fontAlgn="base" hangingPunct="1">
        <a:spcBef>
          <a:spcPct val="0"/>
        </a:spcBef>
        <a:spcAft>
          <a:spcPct val="0"/>
        </a:spcAft>
        <a:defRPr sz="4400" b="1">
          <a:solidFill>
            <a:srgbClr val="2A5686"/>
          </a:solidFill>
          <a:latin typeface="Verdana" pitchFamily="34" charset="0"/>
        </a:defRPr>
      </a:lvl6pPr>
      <a:lvl7pPr marL="914400" algn="ctr" rtl="0" eaLnBrk="1" fontAlgn="base" hangingPunct="1">
        <a:spcBef>
          <a:spcPct val="0"/>
        </a:spcBef>
        <a:spcAft>
          <a:spcPct val="0"/>
        </a:spcAft>
        <a:defRPr sz="4400" b="1">
          <a:solidFill>
            <a:srgbClr val="2A5686"/>
          </a:solidFill>
          <a:latin typeface="Verdana" pitchFamily="34" charset="0"/>
        </a:defRPr>
      </a:lvl7pPr>
      <a:lvl8pPr marL="1371600" algn="ctr" rtl="0" eaLnBrk="1" fontAlgn="base" hangingPunct="1">
        <a:spcBef>
          <a:spcPct val="0"/>
        </a:spcBef>
        <a:spcAft>
          <a:spcPct val="0"/>
        </a:spcAft>
        <a:defRPr sz="4400" b="1">
          <a:solidFill>
            <a:srgbClr val="2A5686"/>
          </a:solidFill>
          <a:latin typeface="Verdana" pitchFamily="34" charset="0"/>
        </a:defRPr>
      </a:lvl8pPr>
      <a:lvl9pPr marL="1828800" algn="ctr" rtl="0" eaLnBrk="1" fontAlgn="base" hangingPunct="1">
        <a:spcBef>
          <a:spcPct val="0"/>
        </a:spcBef>
        <a:spcAft>
          <a:spcPct val="0"/>
        </a:spcAft>
        <a:defRPr sz="4400" b="1">
          <a:solidFill>
            <a:srgbClr val="2A5686"/>
          </a:solidFill>
          <a:latin typeface="Verdana" pitchFamily="34" charset="0"/>
        </a:defRPr>
      </a:lvl9pPr>
    </p:titleStyle>
    <p:bodyStyle>
      <a:lvl1pPr marL="266700" indent="-266700" algn="l" rtl="0" eaLnBrk="1" fontAlgn="base" hangingPunct="1">
        <a:spcBef>
          <a:spcPct val="20000"/>
        </a:spcBef>
        <a:spcAft>
          <a:spcPct val="0"/>
        </a:spcAft>
        <a:buFont typeface="Arial" pitchFamily="34" charset="0"/>
        <a:buChar char="•"/>
        <a:defRPr sz="1800" b="0">
          <a:solidFill>
            <a:srgbClr val="303132"/>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a:solidFill>
            <a:srgbClr val="303132"/>
          </a:solidFill>
          <a:latin typeface="+mn-lt"/>
        </a:defRPr>
      </a:lvl2pPr>
      <a:lvl3pPr marL="1143000" indent="-228600" algn="l" rtl="0" eaLnBrk="1" fontAlgn="base" hangingPunct="1">
        <a:spcBef>
          <a:spcPct val="20000"/>
        </a:spcBef>
        <a:spcAft>
          <a:spcPct val="0"/>
        </a:spcAft>
        <a:buChar char="–"/>
        <a:defRPr sz="1600">
          <a:solidFill>
            <a:srgbClr val="303132"/>
          </a:solidFill>
          <a:latin typeface="+mn-lt"/>
        </a:defRPr>
      </a:lvl3pPr>
      <a:lvl4pPr marL="1600200" indent="-228600" algn="l" rtl="0" eaLnBrk="1" fontAlgn="base" hangingPunct="1">
        <a:spcBef>
          <a:spcPct val="20000"/>
        </a:spcBef>
        <a:spcAft>
          <a:spcPct val="0"/>
        </a:spcAft>
        <a:buChar char="–"/>
        <a:defRPr sz="1400">
          <a:solidFill>
            <a:srgbClr val="303132"/>
          </a:solidFill>
          <a:latin typeface="+mn-lt"/>
        </a:defRPr>
      </a:lvl4pPr>
      <a:lvl5pPr marL="2057400" indent="-228600" algn="l" rtl="0" eaLnBrk="1" fontAlgn="base" hangingPunct="1">
        <a:spcBef>
          <a:spcPct val="20000"/>
        </a:spcBef>
        <a:spcAft>
          <a:spcPct val="0"/>
        </a:spcAft>
        <a:buChar char="–"/>
        <a:defRPr sz="1400">
          <a:solidFill>
            <a:srgbClr val="303132"/>
          </a:solidFill>
          <a:latin typeface="+mn-lt"/>
        </a:defRPr>
      </a:lvl5pPr>
      <a:lvl6pPr marL="2514600" indent="-228600" algn="l" rtl="0" eaLnBrk="1" fontAlgn="base" hangingPunct="1">
        <a:spcBef>
          <a:spcPct val="20000"/>
        </a:spcBef>
        <a:spcAft>
          <a:spcPct val="0"/>
        </a:spcAft>
        <a:buChar char="–"/>
        <a:defRPr sz="2000">
          <a:solidFill>
            <a:srgbClr val="303132"/>
          </a:solidFill>
          <a:latin typeface="+mn-lt"/>
        </a:defRPr>
      </a:lvl6pPr>
      <a:lvl7pPr marL="2971800" indent="-228600" algn="l" rtl="0" eaLnBrk="1" fontAlgn="base" hangingPunct="1">
        <a:spcBef>
          <a:spcPct val="20000"/>
        </a:spcBef>
        <a:spcAft>
          <a:spcPct val="0"/>
        </a:spcAft>
        <a:buChar char="–"/>
        <a:defRPr sz="2000">
          <a:solidFill>
            <a:srgbClr val="303132"/>
          </a:solidFill>
          <a:latin typeface="+mn-lt"/>
        </a:defRPr>
      </a:lvl7pPr>
      <a:lvl8pPr marL="3429000" indent="-228600" algn="l" rtl="0" eaLnBrk="1" fontAlgn="base" hangingPunct="1">
        <a:spcBef>
          <a:spcPct val="20000"/>
        </a:spcBef>
        <a:spcAft>
          <a:spcPct val="0"/>
        </a:spcAft>
        <a:buChar char="–"/>
        <a:defRPr sz="2000">
          <a:solidFill>
            <a:srgbClr val="303132"/>
          </a:solidFill>
          <a:latin typeface="+mn-lt"/>
        </a:defRPr>
      </a:lvl8pPr>
      <a:lvl9pPr marL="3886200" indent="-228600" algn="l" rtl="0" eaLnBrk="1" fontAlgn="base" hangingPunct="1">
        <a:spcBef>
          <a:spcPct val="20000"/>
        </a:spcBef>
        <a:spcAft>
          <a:spcPct val="0"/>
        </a:spcAft>
        <a:buChar char="–"/>
        <a:defRPr sz="2000">
          <a:solidFill>
            <a:srgbClr val="30313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Annelise.Balsamo@education.vic.gov.au"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VCE English and EAL Study Design adjustments</a:t>
            </a:r>
            <a:endParaRPr lang="en-AU" dirty="0"/>
          </a:p>
        </p:txBody>
      </p:sp>
    </p:spTree>
    <p:extLst>
      <p:ext uri="{BB962C8B-B14F-4D97-AF65-F5344CB8AC3E}">
        <p14:creationId xmlns:p14="http://schemas.microsoft.com/office/powerpoint/2010/main" val="15139306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F882-1268-9372-0C42-3CC680F3C6BA}"/>
              </a:ext>
            </a:extLst>
          </p:cNvPr>
          <p:cNvSpPr>
            <a:spLocks noGrp="1"/>
          </p:cNvSpPr>
          <p:nvPr>
            <p:ph type="title"/>
          </p:nvPr>
        </p:nvSpPr>
        <p:spPr/>
        <p:txBody>
          <a:bodyPr/>
          <a:lstStyle/>
          <a:p>
            <a:r>
              <a:rPr lang="en-US" dirty="0"/>
              <a:t>Further support</a:t>
            </a:r>
          </a:p>
        </p:txBody>
      </p:sp>
      <p:sp>
        <p:nvSpPr>
          <p:cNvPr id="3" name="Content Placeholder 2">
            <a:extLst>
              <a:ext uri="{FF2B5EF4-FFF2-40B4-BE49-F238E27FC236}">
                <a16:creationId xmlns:a16="http://schemas.microsoft.com/office/drawing/2014/main" id="{D1670766-0E8C-632D-DAEC-EC53FC6767B6}"/>
              </a:ext>
            </a:extLst>
          </p:cNvPr>
          <p:cNvSpPr>
            <a:spLocks noGrp="1"/>
          </p:cNvSpPr>
          <p:nvPr>
            <p:ph idx="1"/>
          </p:nvPr>
        </p:nvSpPr>
        <p:spPr/>
        <p:txBody>
          <a:bodyPr/>
          <a:lstStyle/>
          <a:p>
            <a:r>
              <a:rPr lang="en-US" dirty="0"/>
              <a:t>In response to the experiences of teachers over 2024, we will provide ongoing professional learning and support to successfully implement the study design</a:t>
            </a:r>
          </a:p>
          <a:p>
            <a:r>
              <a:rPr lang="en-US" dirty="0"/>
              <a:t>Specifically, we will provide support for</a:t>
            </a:r>
          </a:p>
          <a:p>
            <a:pPr lvl="1"/>
            <a:r>
              <a:rPr lang="en-US" dirty="0"/>
              <a:t>Benchmarking assessment tasks</a:t>
            </a:r>
          </a:p>
          <a:p>
            <a:pPr lvl="1"/>
            <a:r>
              <a:rPr lang="en-US" dirty="0"/>
              <a:t>Moderation of assessment tasks </a:t>
            </a:r>
          </a:p>
          <a:p>
            <a:pPr lvl="1"/>
            <a:r>
              <a:rPr lang="en-US" dirty="0"/>
              <a:t>The role of feedback in internal assessment tasks</a:t>
            </a:r>
          </a:p>
          <a:p>
            <a:pPr lvl="1"/>
            <a:r>
              <a:rPr lang="en-US" dirty="0"/>
              <a:t>Assessment tasks, including examples of assessment tasks</a:t>
            </a:r>
          </a:p>
          <a:p>
            <a:r>
              <a:rPr lang="en-US" dirty="0"/>
              <a:t>Ongoing professional learning will begin as soon as possible and continue through the life of the study design</a:t>
            </a:r>
          </a:p>
          <a:p>
            <a:pPr marL="0" indent="0">
              <a:buNone/>
            </a:pPr>
            <a:endParaRPr lang="en-US" dirty="0"/>
          </a:p>
        </p:txBody>
      </p:sp>
    </p:spTree>
    <p:extLst>
      <p:ext uri="{BB962C8B-B14F-4D97-AF65-F5344CB8AC3E}">
        <p14:creationId xmlns:p14="http://schemas.microsoft.com/office/powerpoint/2010/main" val="251043838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CDB-D7B5-BA42-44C8-C9CDB631CBC1}"/>
              </a:ext>
            </a:extLst>
          </p:cNvPr>
          <p:cNvSpPr>
            <a:spLocks noGrp="1"/>
          </p:cNvSpPr>
          <p:nvPr>
            <p:ph type="title"/>
          </p:nvPr>
        </p:nvSpPr>
        <p:spPr>
          <a:xfrm>
            <a:off x="251520" y="555526"/>
            <a:ext cx="8640960" cy="864096"/>
          </a:xfrm>
        </p:spPr>
        <p:txBody>
          <a:bodyPr/>
          <a:lstStyle/>
          <a:p>
            <a:r>
              <a:rPr lang="en-US" dirty="0"/>
              <a:t>Thank you</a:t>
            </a:r>
          </a:p>
        </p:txBody>
      </p:sp>
      <p:sp>
        <p:nvSpPr>
          <p:cNvPr id="3" name="Content Placeholder 2">
            <a:extLst>
              <a:ext uri="{FF2B5EF4-FFF2-40B4-BE49-F238E27FC236}">
                <a16:creationId xmlns:a16="http://schemas.microsoft.com/office/drawing/2014/main" id="{0A2E414D-FFC4-E8E9-E5E3-ECF3406A565B}"/>
              </a:ext>
            </a:extLst>
          </p:cNvPr>
          <p:cNvSpPr>
            <a:spLocks noGrp="1"/>
          </p:cNvSpPr>
          <p:nvPr>
            <p:ph sz="half" idx="1"/>
          </p:nvPr>
        </p:nvSpPr>
        <p:spPr>
          <a:xfrm>
            <a:off x="251520" y="987574"/>
            <a:ext cx="8640960" cy="3470126"/>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Thank you so much for all the work you have done and will do for the students of Victoria</a:t>
            </a:r>
          </a:p>
          <a:p>
            <a:endParaRPr lang="en-US" dirty="0"/>
          </a:p>
        </p:txBody>
      </p:sp>
    </p:spTree>
    <p:extLst>
      <p:ext uri="{BB962C8B-B14F-4D97-AF65-F5344CB8AC3E}">
        <p14:creationId xmlns:p14="http://schemas.microsoft.com/office/powerpoint/2010/main" val="2791249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A460F-AF10-BD80-C6D5-B399B9EC18EE}"/>
              </a:ext>
            </a:extLst>
          </p:cNvPr>
          <p:cNvSpPr>
            <a:spLocks noGrp="1"/>
          </p:cNvSpPr>
          <p:nvPr>
            <p:ph type="title"/>
          </p:nvPr>
        </p:nvSpPr>
        <p:spPr/>
        <p:txBody>
          <a:bodyPr/>
          <a:lstStyle/>
          <a:p>
            <a:r>
              <a:rPr lang="en-US" dirty="0"/>
              <a:t>Contacts</a:t>
            </a:r>
          </a:p>
        </p:txBody>
      </p:sp>
      <p:sp>
        <p:nvSpPr>
          <p:cNvPr id="3" name="Content Placeholder 2">
            <a:extLst>
              <a:ext uri="{FF2B5EF4-FFF2-40B4-BE49-F238E27FC236}">
                <a16:creationId xmlns:a16="http://schemas.microsoft.com/office/drawing/2014/main" id="{3F025825-4146-B9E9-7AE8-80337FFB87C4}"/>
              </a:ext>
            </a:extLst>
          </p:cNvPr>
          <p:cNvSpPr>
            <a:spLocks noGrp="1"/>
          </p:cNvSpPr>
          <p:nvPr>
            <p:ph sz="half" idx="1"/>
          </p:nvPr>
        </p:nvSpPr>
        <p:spPr>
          <a:xfrm>
            <a:off x="251520" y="1485900"/>
            <a:ext cx="7704856" cy="2971800"/>
          </a:xfrm>
        </p:spPr>
        <p:txBody>
          <a:bodyPr/>
          <a:lstStyle/>
          <a:p>
            <a:pPr marL="0" indent="0">
              <a:buNone/>
            </a:pPr>
            <a:r>
              <a:rPr lang="en-US" dirty="0"/>
              <a:t>Annelise Balsamo – Curriculum Manager: English</a:t>
            </a:r>
          </a:p>
          <a:p>
            <a:pPr marL="0" indent="0">
              <a:buNone/>
            </a:pPr>
            <a:r>
              <a:rPr lang="en-US" dirty="0">
                <a:hlinkClick r:id="rId3"/>
              </a:rPr>
              <a:t>Annelise.Balsamo@education.vic.gov.au</a:t>
            </a:r>
            <a:endParaRPr lang="en-US" dirty="0"/>
          </a:p>
          <a:p>
            <a:pPr marL="0" indent="0">
              <a:buNone/>
            </a:pPr>
            <a:r>
              <a:rPr lang="en-US" dirty="0"/>
              <a:t>0429 924 972</a:t>
            </a:r>
          </a:p>
          <a:p>
            <a:pPr marL="0" indent="0">
              <a:buNone/>
            </a:pPr>
            <a:endParaRPr lang="en-US" dirty="0"/>
          </a:p>
          <a:p>
            <a:endParaRPr lang="en-US" dirty="0"/>
          </a:p>
        </p:txBody>
      </p:sp>
    </p:spTree>
    <p:extLst>
      <p:ext uri="{BB962C8B-B14F-4D97-AF65-F5344CB8AC3E}">
        <p14:creationId xmlns:p14="http://schemas.microsoft.com/office/powerpoint/2010/main" val="32661487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B949-CAEB-EE4F-8902-89135E97B71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5014126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50CD-CBD5-9F18-034B-9DF376314740}"/>
              </a:ext>
            </a:extLst>
          </p:cNvPr>
          <p:cNvSpPr>
            <a:spLocks noGrp="1"/>
          </p:cNvSpPr>
          <p:nvPr>
            <p:ph type="title"/>
          </p:nvPr>
        </p:nvSpPr>
        <p:spPr>
          <a:xfrm>
            <a:off x="0" y="411510"/>
            <a:ext cx="9252520" cy="857250"/>
          </a:xfrm>
        </p:spPr>
        <p:txBody>
          <a:bodyPr/>
          <a:lstStyle/>
          <a:p>
            <a:r>
              <a:rPr lang="en-US" dirty="0"/>
              <a:t>Reflections on a year of implementation</a:t>
            </a:r>
          </a:p>
        </p:txBody>
      </p:sp>
      <p:sp>
        <p:nvSpPr>
          <p:cNvPr id="3" name="Content Placeholder 2">
            <a:extLst>
              <a:ext uri="{FF2B5EF4-FFF2-40B4-BE49-F238E27FC236}">
                <a16:creationId xmlns:a16="http://schemas.microsoft.com/office/drawing/2014/main" id="{93DD8637-FF04-ABB9-014F-0A85646EF50B}"/>
              </a:ext>
            </a:extLst>
          </p:cNvPr>
          <p:cNvSpPr>
            <a:spLocks noGrp="1"/>
          </p:cNvSpPr>
          <p:nvPr>
            <p:ph idx="1"/>
          </p:nvPr>
        </p:nvSpPr>
        <p:spPr/>
        <p:txBody>
          <a:bodyPr/>
          <a:lstStyle/>
          <a:p>
            <a:pPr marL="0" indent="0">
              <a:buNone/>
            </a:pPr>
            <a:r>
              <a:rPr lang="en-US" dirty="0"/>
              <a:t>The first year of implementing Unit 3 and 4 of the revised VCE English and EAL Study Design has demonstrated that</a:t>
            </a:r>
          </a:p>
          <a:p>
            <a:r>
              <a:rPr lang="en-US" dirty="0"/>
              <a:t>there is a significant range of experiences in implementing this study design in Year 12 classrooms</a:t>
            </a:r>
          </a:p>
          <a:p>
            <a:r>
              <a:rPr lang="en-US" dirty="0"/>
              <a:t>curriculum and implementation have important connections and, in some senses, are dynamic</a:t>
            </a:r>
          </a:p>
          <a:p>
            <a:r>
              <a:rPr lang="en-US" dirty="0"/>
              <a:t>it has been vital to respond to the lived experiences of many English teachers and to adjust the Study Design to address workload to create flexibility where necessary.</a:t>
            </a:r>
          </a:p>
          <a:p>
            <a:pPr marL="0" indent="0">
              <a:buNone/>
            </a:pPr>
            <a:endParaRPr lang="en-US" dirty="0"/>
          </a:p>
        </p:txBody>
      </p:sp>
    </p:spTree>
    <p:extLst>
      <p:ext uri="{BB962C8B-B14F-4D97-AF65-F5344CB8AC3E}">
        <p14:creationId xmlns:p14="http://schemas.microsoft.com/office/powerpoint/2010/main" val="15158368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0C1F-6F1E-EBC8-1FFF-E2E152E028CD}"/>
              </a:ext>
            </a:extLst>
          </p:cNvPr>
          <p:cNvSpPr>
            <a:spLocks noGrp="1"/>
          </p:cNvSpPr>
          <p:nvPr>
            <p:ph type="title"/>
          </p:nvPr>
        </p:nvSpPr>
        <p:spPr/>
        <p:txBody>
          <a:bodyPr/>
          <a:lstStyle/>
          <a:p>
            <a:r>
              <a:rPr lang="en-US" dirty="0"/>
              <a:t>Feedback and consultation</a:t>
            </a:r>
          </a:p>
        </p:txBody>
      </p:sp>
      <p:sp>
        <p:nvSpPr>
          <p:cNvPr id="3" name="Content Placeholder 2">
            <a:extLst>
              <a:ext uri="{FF2B5EF4-FFF2-40B4-BE49-F238E27FC236}">
                <a16:creationId xmlns:a16="http://schemas.microsoft.com/office/drawing/2014/main" id="{E526F90B-2B9C-7A43-E723-331A4A0D2EB6}"/>
              </a:ext>
            </a:extLst>
          </p:cNvPr>
          <p:cNvSpPr>
            <a:spLocks noGrp="1"/>
          </p:cNvSpPr>
          <p:nvPr>
            <p:ph idx="1"/>
          </p:nvPr>
        </p:nvSpPr>
        <p:spPr>
          <a:xfrm>
            <a:off x="179512" y="1347614"/>
            <a:ext cx="8712968" cy="3110086"/>
          </a:xfrm>
        </p:spPr>
        <p:txBody>
          <a:bodyPr/>
          <a:lstStyle/>
          <a:p>
            <a:r>
              <a:rPr lang="en-US" dirty="0"/>
              <a:t>The VCAA received feedback from many stakeholders including</a:t>
            </a:r>
          </a:p>
          <a:p>
            <a:pPr lvl="1"/>
            <a:r>
              <a:rPr lang="en-US" dirty="0"/>
              <a:t>individual teachers</a:t>
            </a:r>
          </a:p>
          <a:p>
            <a:pPr lvl="1"/>
            <a:r>
              <a:rPr lang="en-US" dirty="0"/>
              <a:t>school leaders</a:t>
            </a:r>
          </a:p>
          <a:p>
            <a:pPr lvl="1"/>
            <a:r>
              <a:rPr lang="en-US" dirty="0"/>
              <a:t>the Victorian Association for the Teaching of English (VATE)</a:t>
            </a:r>
          </a:p>
          <a:p>
            <a:pPr lvl="1"/>
            <a:r>
              <a:rPr lang="en-US" dirty="0"/>
              <a:t>education unions</a:t>
            </a:r>
          </a:p>
          <a:p>
            <a:r>
              <a:rPr lang="en-US" dirty="0"/>
              <a:t>In addition, we collated and </a:t>
            </a:r>
            <a:r>
              <a:rPr lang="en-US" dirty="0" err="1"/>
              <a:t>analysed</a:t>
            </a:r>
            <a:r>
              <a:rPr lang="en-US" dirty="0"/>
              <a:t> data from the 2024 VCE English and EAL audits</a:t>
            </a:r>
          </a:p>
          <a:p>
            <a:r>
              <a:rPr lang="en-US" dirty="0"/>
              <a:t>Based on the feedback, data and further consultation with key stakeholders, mandated assessment in Unit 3, Outcome 2 and Unit 4, Outcome 2 has been adjusted for </a:t>
            </a:r>
            <a:r>
              <a:rPr lang="en-US" b="1" dirty="0"/>
              <a:t>2025 and beyond</a:t>
            </a:r>
            <a:endParaRPr lang="en-US" dirty="0"/>
          </a:p>
          <a:p>
            <a:pPr marL="0" indent="0">
              <a:buNone/>
            </a:pPr>
            <a:endParaRPr lang="en-US" dirty="0"/>
          </a:p>
        </p:txBody>
      </p:sp>
    </p:spTree>
    <p:extLst>
      <p:ext uri="{BB962C8B-B14F-4D97-AF65-F5344CB8AC3E}">
        <p14:creationId xmlns:p14="http://schemas.microsoft.com/office/powerpoint/2010/main" val="32290292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E051-4847-4BA1-36C6-2C5D29DFFF39}"/>
              </a:ext>
            </a:extLst>
          </p:cNvPr>
          <p:cNvSpPr>
            <a:spLocks noGrp="1"/>
          </p:cNvSpPr>
          <p:nvPr>
            <p:ph type="title"/>
          </p:nvPr>
        </p:nvSpPr>
        <p:spPr/>
        <p:txBody>
          <a:bodyPr/>
          <a:lstStyle/>
          <a:p>
            <a:r>
              <a:rPr lang="en-US" dirty="0"/>
              <a:t>Adjustments to assessment (English)</a:t>
            </a:r>
          </a:p>
        </p:txBody>
      </p:sp>
      <p:sp>
        <p:nvSpPr>
          <p:cNvPr id="3" name="Content Placeholder 2">
            <a:extLst>
              <a:ext uri="{FF2B5EF4-FFF2-40B4-BE49-F238E27FC236}">
                <a16:creationId xmlns:a16="http://schemas.microsoft.com/office/drawing/2014/main" id="{E8CF589B-E56B-290E-7F16-70BCCA90B590}"/>
              </a:ext>
            </a:extLst>
          </p:cNvPr>
          <p:cNvSpPr>
            <a:spLocks noGrp="1"/>
          </p:cNvSpPr>
          <p:nvPr>
            <p:ph idx="1"/>
          </p:nvPr>
        </p:nvSpPr>
        <p:spPr>
          <a:xfrm>
            <a:off x="179512" y="1268760"/>
            <a:ext cx="8712968" cy="3188940"/>
          </a:xfrm>
        </p:spPr>
        <p:txBody>
          <a:bodyPr/>
          <a:lstStyle/>
          <a:p>
            <a:pPr marL="0" indent="0">
              <a:buNone/>
            </a:pPr>
            <a:r>
              <a:rPr lang="en-US" sz="1600" b="1" dirty="0"/>
              <a:t>Unit 3, Outcome 2</a:t>
            </a:r>
          </a:p>
          <a:p>
            <a:r>
              <a:rPr lang="en-US" sz="1600" dirty="0"/>
              <a:t>The mandated tasks have been reduced from </a:t>
            </a:r>
            <a:r>
              <a:rPr lang="en-US" sz="1600" b="1" dirty="0"/>
              <a:t>three to two</a:t>
            </a:r>
          </a:p>
          <a:p>
            <a:r>
              <a:rPr lang="en-US" sz="1600" b="1" dirty="0"/>
              <a:t>Task 1</a:t>
            </a:r>
            <a:r>
              <a:rPr lang="en-US" sz="1600" dirty="0"/>
              <a:t> </a:t>
            </a:r>
          </a:p>
          <a:p>
            <a:pPr lvl="1"/>
            <a:r>
              <a:rPr lang="en-US" dirty="0"/>
              <a:t>Written text constructed in consideration of audience, purpose and context</a:t>
            </a:r>
          </a:p>
          <a:p>
            <a:pPr lvl="1"/>
            <a:r>
              <a:rPr lang="en-US" dirty="0"/>
              <a:t>40 marks</a:t>
            </a:r>
          </a:p>
          <a:p>
            <a:pPr lvl="1"/>
            <a:r>
              <a:rPr lang="en-US" dirty="0"/>
              <a:t>Suggested length is 700 to 900 words</a:t>
            </a:r>
          </a:p>
          <a:p>
            <a:r>
              <a:rPr lang="en-US" sz="1600" b="1" dirty="0"/>
              <a:t>Task 2</a:t>
            </a:r>
            <a:r>
              <a:rPr lang="en-US" sz="1600" dirty="0"/>
              <a:t> </a:t>
            </a:r>
          </a:p>
          <a:p>
            <a:pPr lvl="1"/>
            <a:r>
              <a:rPr lang="en-US" dirty="0"/>
              <a:t>Commentary reflecting on writing processes in relation to the written text</a:t>
            </a:r>
          </a:p>
          <a:p>
            <a:pPr lvl="1"/>
            <a:r>
              <a:rPr lang="en-US" dirty="0"/>
              <a:t>20 marks</a:t>
            </a:r>
          </a:p>
          <a:p>
            <a:pPr lvl="1"/>
            <a:r>
              <a:rPr lang="en-US" dirty="0"/>
              <a:t>Suggested length is 400-450 words</a:t>
            </a:r>
          </a:p>
          <a:p>
            <a:pPr marL="0" indent="0">
              <a:buNone/>
            </a:pPr>
            <a:endParaRPr lang="en-US" dirty="0"/>
          </a:p>
        </p:txBody>
      </p:sp>
    </p:spTree>
    <p:extLst>
      <p:ext uri="{BB962C8B-B14F-4D97-AF65-F5344CB8AC3E}">
        <p14:creationId xmlns:p14="http://schemas.microsoft.com/office/powerpoint/2010/main" val="27951991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91E6-E98B-25FC-0803-0F6517AC7499}"/>
              </a:ext>
            </a:extLst>
          </p:cNvPr>
          <p:cNvSpPr>
            <a:spLocks noGrp="1"/>
          </p:cNvSpPr>
          <p:nvPr>
            <p:ph type="title"/>
          </p:nvPr>
        </p:nvSpPr>
        <p:spPr/>
        <p:txBody>
          <a:bodyPr/>
          <a:lstStyle/>
          <a:p>
            <a:r>
              <a:rPr lang="en-US" dirty="0"/>
              <a:t>Adjustments to assessment (EAL)</a:t>
            </a:r>
          </a:p>
        </p:txBody>
      </p:sp>
      <p:sp>
        <p:nvSpPr>
          <p:cNvPr id="3" name="Content Placeholder 2">
            <a:extLst>
              <a:ext uri="{FF2B5EF4-FFF2-40B4-BE49-F238E27FC236}">
                <a16:creationId xmlns:a16="http://schemas.microsoft.com/office/drawing/2014/main" id="{97F69029-08AC-BC47-D82D-3C168473FA80}"/>
              </a:ext>
            </a:extLst>
          </p:cNvPr>
          <p:cNvSpPr>
            <a:spLocks noGrp="1"/>
          </p:cNvSpPr>
          <p:nvPr>
            <p:ph idx="1"/>
          </p:nvPr>
        </p:nvSpPr>
        <p:spPr>
          <a:xfrm>
            <a:off x="179512" y="1419622"/>
            <a:ext cx="8712968" cy="3038078"/>
          </a:xfrm>
        </p:spPr>
        <p:txBody>
          <a:bodyPr/>
          <a:lstStyle/>
          <a:p>
            <a:pPr marL="0" indent="0">
              <a:buNone/>
            </a:pPr>
            <a:r>
              <a:rPr lang="en-US" sz="1600" b="1" dirty="0"/>
              <a:t>Unit 3, Outcome 2</a:t>
            </a:r>
          </a:p>
          <a:p>
            <a:r>
              <a:rPr lang="en-US" sz="1600" dirty="0"/>
              <a:t>The mandated tasks have been reduced from </a:t>
            </a:r>
            <a:r>
              <a:rPr lang="en-US" sz="1600" b="1" dirty="0"/>
              <a:t>three to two</a:t>
            </a:r>
          </a:p>
          <a:p>
            <a:r>
              <a:rPr lang="en-US" sz="1600" b="1" dirty="0"/>
              <a:t>Task 1</a:t>
            </a:r>
            <a:endParaRPr lang="en-US" sz="1600" dirty="0"/>
          </a:p>
          <a:p>
            <a:pPr lvl="1"/>
            <a:r>
              <a:rPr lang="en-US" dirty="0"/>
              <a:t>Written text constructed in consideration of audience, purpose and context</a:t>
            </a:r>
          </a:p>
          <a:p>
            <a:pPr lvl="1"/>
            <a:r>
              <a:rPr lang="en-US" dirty="0"/>
              <a:t>40 marks</a:t>
            </a:r>
          </a:p>
          <a:p>
            <a:pPr lvl="1"/>
            <a:r>
              <a:rPr lang="en-US" dirty="0"/>
              <a:t>Suggested length is 700 to 900 words</a:t>
            </a:r>
            <a:endParaRPr lang="en-US" sz="1200" dirty="0"/>
          </a:p>
          <a:p>
            <a:r>
              <a:rPr lang="en-US" sz="1600" b="1" dirty="0"/>
              <a:t>Task 2</a:t>
            </a:r>
          </a:p>
          <a:p>
            <a:pPr lvl="1"/>
            <a:r>
              <a:rPr lang="en-US" dirty="0"/>
              <a:t>Set of annotations reflecting on writing processes in relation to the written text</a:t>
            </a:r>
          </a:p>
          <a:p>
            <a:pPr lvl="1"/>
            <a:r>
              <a:rPr lang="en-US" dirty="0"/>
              <a:t>10 marks</a:t>
            </a:r>
          </a:p>
          <a:p>
            <a:pPr lvl="1"/>
            <a:r>
              <a:rPr lang="en-US" dirty="0"/>
              <a:t>Suggested length is 250 words</a:t>
            </a:r>
          </a:p>
          <a:p>
            <a:endParaRPr lang="en-US" dirty="0"/>
          </a:p>
        </p:txBody>
      </p:sp>
    </p:spTree>
    <p:extLst>
      <p:ext uri="{BB962C8B-B14F-4D97-AF65-F5344CB8AC3E}">
        <p14:creationId xmlns:p14="http://schemas.microsoft.com/office/powerpoint/2010/main" val="14802430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225B-FE83-89C1-BE74-D29EFB73CCCC}"/>
              </a:ext>
            </a:extLst>
          </p:cNvPr>
          <p:cNvSpPr>
            <a:spLocks noGrp="1"/>
          </p:cNvSpPr>
          <p:nvPr>
            <p:ph type="title"/>
          </p:nvPr>
        </p:nvSpPr>
        <p:spPr>
          <a:xfrm>
            <a:off x="179512" y="123478"/>
            <a:ext cx="8712968" cy="864096"/>
          </a:xfrm>
        </p:spPr>
        <p:txBody>
          <a:bodyPr/>
          <a:lstStyle/>
          <a:p>
            <a:r>
              <a:rPr lang="en-US" dirty="0"/>
              <a:t>Adjustments to assessment (all students)</a:t>
            </a:r>
          </a:p>
        </p:txBody>
      </p:sp>
      <p:sp>
        <p:nvSpPr>
          <p:cNvPr id="3" name="Content Placeholder 2">
            <a:extLst>
              <a:ext uri="{FF2B5EF4-FFF2-40B4-BE49-F238E27FC236}">
                <a16:creationId xmlns:a16="http://schemas.microsoft.com/office/drawing/2014/main" id="{D665EFB6-85DC-6B12-A39F-5F7CEBCB45BB}"/>
              </a:ext>
            </a:extLst>
          </p:cNvPr>
          <p:cNvSpPr>
            <a:spLocks noGrp="1"/>
          </p:cNvSpPr>
          <p:nvPr>
            <p:ph idx="1"/>
          </p:nvPr>
        </p:nvSpPr>
        <p:spPr>
          <a:xfrm>
            <a:off x="179512" y="1131590"/>
            <a:ext cx="8712968" cy="3326110"/>
          </a:xfrm>
        </p:spPr>
        <p:txBody>
          <a:bodyPr/>
          <a:lstStyle/>
          <a:p>
            <a:pPr marL="0" indent="0">
              <a:buNone/>
            </a:pPr>
            <a:r>
              <a:rPr lang="en-US" b="1" dirty="0"/>
              <a:t>Unit 4, Outcome 2</a:t>
            </a:r>
          </a:p>
          <a:p>
            <a:r>
              <a:rPr lang="en-US" dirty="0"/>
              <a:t>The mandated text set for students to </a:t>
            </a:r>
            <a:r>
              <a:rPr lang="en-US" dirty="0" err="1"/>
              <a:t>analyse</a:t>
            </a:r>
            <a:r>
              <a:rPr lang="en-US" dirty="0"/>
              <a:t> is reduced from </a:t>
            </a:r>
            <a:r>
              <a:rPr lang="en-US" b="1" dirty="0"/>
              <a:t>two texts to one text</a:t>
            </a:r>
            <a:endParaRPr lang="en-US" dirty="0"/>
          </a:p>
          <a:p>
            <a:pPr marL="0" indent="0">
              <a:buNone/>
            </a:pPr>
            <a:r>
              <a:rPr lang="en-US" b="1" dirty="0"/>
              <a:t>The mandated assessment is</a:t>
            </a:r>
          </a:p>
          <a:p>
            <a:pPr lvl="1"/>
            <a:r>
              <a:rPr lang="en-US" dirty="0"/>
              <a:t>An analytical response to argument and language in one persuasive written text, which must include a different mode (visual, audio or audio visual)</a:t>
            </a:r>
          </a:p>
          <a:p>
            <a:pPr lvl="1"/>
            <a:r>
              <a:rPr lang="en-US" dirty="0"/>
              <a:t>The suggest length of the </a:t>
            </a:r>
            <a:r>
              <a:rPr lang="en-US" b="1" dirty="0"/>
              <a:t>text set for analysis </a:t>
            </a:r>
            <a:r>
              <a:rPr lang="en-US" dirty="0"/>
              <a:t>is 800 words</a:t>
            </a:r>
          </a:p>
          <a:p>
            <a:pPr marL="0" indent="0">
              <a:buNone/>
            </a:pPr>
            <a:r>
              <a:rPr lang="en-US" b="1" dirty="0"/>
              <a:t>The outcome statement has been reworded</a:t>
            </a:r>
          </a:p>
          <a:p>
            <a:pPr lvl="1"/>
            <a:r>
              <a:rPr lang="en-US" dirty="0"/>
              <a:t>On completion of this unit the student should be able to </a:t>
            </a:r>
            <a:r>
              <a:rPr lang="en-US" dirty="0" err="1"/>
              <a:t>analyse</a:t>
            </a:r>
            <a:r>
              <a:rPr lang="en-US" dirty="0"/>
              <a:t> the use of argument and language in persuasive texts, including written text (print or digital) and text in another mode (visual, audio and/or audio visual); and present a point of view text.</a:t>
            </a:r>
          </a:p>
          <a:p>
            <a:pPr marL="0" indent="0">
              <a:buNone/>
            </a:pPr>
            <a:endParaRPr lang="en-US" dirty="0"/>
          </a:p>
        </p:txBody>
      </p:sp>
    </p:spTree>
    <p:extLst>
      <p:ext uri="{BB962C8B-B14F-4D97-AF65-F5344CB8AC3E}">
        <p14:creationId xmlns:p14="http://schemas.microsoft.com/office/powerpoint/2010/main" val="42823701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4E9E-C03A-0513-D691-9EC5AB25B7DF}"/>
              </a:ext>
            </a:extLst>
          </p:cNvPr>
          <p:cNvSpPr>
            <a:spLocks noGrp="1"/>
          </p:cNvSpPr>
          <p:nvPr>
            <p:ph type="title"/>
          </p:nvPr>
        </p:nvSpPr>
        <p:spPr/>
        <p:txBody>
          <a:bodyPr/>
          <a:lstStyle/>
          <a:p>
            <a:r>
              <a:rPr lang="en-US" dirty="0"/>
              <a:t>For noting</a:t>
            </a:r>
          </a:p>
        </p:txBody>
      </p:sp>
      <p:sp>
        <p:nvSpPr>
          <p:cNvPr id="3" name="Content Placeholder 2">
            <a:extLst>
              <a:ext uri="{FF2B5EF4-FFF2-40B4-BE49-F238E27FC236}">
                <a16:creationId xmlns:a16="http://schemas.microsoft.com/office/drawing/2014/main" id="{6D62E820-D78C-821A-856F-3A956C25B69F}"/>
              </a:ext>
            </a:extLst>
          </p:cNvPr>
          <p:cNvSpPr>
            <a:spLocks noGrp="1"/>
          </p:cNvSpPr>
          <p:nvPr>
            <p:ph idx="1"/>
          </p:nvPr>
        </p:nvSpPr>
        <p:spPr/>
        <p:txBody>
          <a:bodyPr/>
          <a:lstStyle/>
          <a:p>
            <a:r>
              <a:rPr lang="en-US" dirty="0"/>
              <a:t>Schools for whom the assessing of two written texts in Unit 3, Outcome 2 was effective and comfortable, and who would like to continue this model, can split Task 1 between two written texts</a:t>
            </a:r>
          </a:p>
          <a:p>
            <a:r>
              <a:rPr lang="en-US" dirty="0"/>
              <a:t>The Study Design provides advice on this which reads</a:t>
            </a:r>
          </a:p>
          <a:p>
            <a:pPr lvl="1"/>
            <a:r>
              <a:rPr lang="en-US" dirty="0"/>
              <a:t>Written text can refer to two shorter texts (400 to 450 words for each text). Teachers can choose to assess students on two shorter texts and to split the weighting of the task (20 marks for each shorter text). </a:t>
            </a:r>
          </a:p>
          <a:p>
            <a:r>
              <a:rPr lang="en-US" dirty="0"/>
              <a:t>Teachers and schools can determine the best assessment model for their cohort and context</a:t>
            </a:r>
          </a:p>
          <a:p>
            <a:endParaRPr lang="en-US" dirty="0"/>
          </a:p>
        </p:txBody>
      </p:sp>
    </p:spTree>
    <p:extLst>
      <p:ext uri="{BB962C8B-B14F-4D97-AF65-F5344CB8AC3E}">
        <p14:creationId xmlns:p14="http://schemas.microsoft.com/office/powerpoint/2010/main" val="18665763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3472-5530-6816-2837-2F87D32A54A7}"/>
              </a:ext>
            </a:extLst>
          </p:cNvPr>
          <p:cNvSpPr>
            <a:spLocks noGrp="1"/>
          </p:cNvSpPr>
          <p:nvPr>
            <p:ph type="title"/>
          </p:nvPr>
        </p:nvSpPr>
        <p:spPr>
          <a:xfrm>
            <a:off x="251520" y="195486"/>
            <a:ext cx="8640960" cy="1073274"/>
          </a:xfrm>
        </p:spPr>
        <p:txBody>
          <a:bodyPr/>
          <a:lstStyle/>
          <a:p>
            <a:r>
              <a:rPr lang="en-US" dirty="0"/>
              <a:t>Considerations</a:t>
            </a:r>
          </a:p>
        </p:txBody>
      </p:sp>
      <p:sp>
        <p:nvSpPr>
          <p:cNvPr id="3" name="Content Placeholder 2">
            <a:extLst>
              <a:ext uri="{FF2B5EF4-FFF2-40B4-BE49-F238E27FC236}">
                <a16:creationId xmlns:a16="http://schemas.microsoft.com/office/drawing/2014/main" id="{92C00DA8-CD79-1D8E-0F8A-B1EED70CDDDC}"/>
              </a:ext>
            </a:extLst>
          </p:cNvPr>
          <p:cNvSpPr>
            <a:spLocks noGrp="1"/>
          </p:cNvSpPr>
          <p:nvPr>
            <p:ph idx="1"/>
          </p:nvPr>
        </p:nvSpPr>
        <p:spPr>
          <a:xfrm>
            <a:off x="179512" y="1131590"/>
            <a:ext cx="8712968" cy="3326110"/>
          </a:xfrm>
        </p:spPr>
        <p:txBody>
          <a:bodyPr/>
          <a:lstStyle/>
          <a:p>
            <a:r>
              <a:rPr lang="en-US" dirty="0"/>
              <a:t>The commentary is maintained to </a:t>
            </a:r>
            <a:r>
              <a:rPr lang="en-US" dirty="0" err="1"/>
              <a:t>recognise</a:t>
            </a:r>
            <a:r>
              <a:rPr lang="en-US" dirty="0"/>
              <a:t> the importance of metacognition in writing (process and product)</a:t>
            </a:r>
          </a:p>
          <a:p>
            <a:r>
              <a:rPr lang="en-US" dirty="0"/>
              <a:t>The adjustment continues to provides two distinct tasks for ranking purposes</a:t>
            </a:r>
          </a:p>
          <a:p>
            <a:r>
              <a:rPr lang="en-US" dirty="0"/>
              <a:t>The study design provides for important interconnections so students can consider effective and cohesive writing when developing their POV oral in Unit 4, Outcome 2</a:t>
            </a:r>
          </a:p>
          <a:p>
            <a:r>
              <a:rPr lang="en-US" dirty="0"/>
              <a:t>Schools that incorporated audio or audio visual can continue to do so</a:t>
            </a:r>
          </a:p>
          <a:p>
            <a:r>
              <a:rPr lang="en-US" dirty="0"/>
              <a:t>The adjustment continues to encourage the transfer of the skills of analysis from language to another mode – acknowledging our students are less like to consume their media through traditional print</a:t>
            </a:r>
          </a:p>
          <a:p>
            <a:pPr marL="0" indent="0">
              <a:buNone/>
            </a:pPr>
            <a:endParaRPr lang="en-US" dirty="0"/>
          </a:p>
        </p:txBody>
      </p:sp>
    </p:spTree>
    <p:extLst>
      <p:ext uri="{BB962C8B-B14F-4D97-AF65-F5344CB8AC3E}">
        <p14:creationId xmlns:p14="http://schemas.microsoft.com/office/powerpoint/2010/main" val="14170483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C9D9-ED38-63F4-7001-3BAD4F3B9FA5}"/>
              </a:ext>
            </a:extLst>
          </p:cNvPr>
          <p:cNvSpPr>
            <a:spLocks noGrp="1"/>
          </p:cNvSpPr>
          <p:nvPr>
            <p:ph type="title"/>
          </p:nvPr>
        </p:nvSpPr>
        <p:spPr/>
        <p:txBody>
          <a:bodyPr/>
          <a:lstStyle/>
          <a:p>
            <a:r>
              <a:rPr lang="en-US" dirty="0"/>
              <a:t>What stays the same</a:t>
            </a:r>
          </a:p>
        </p:txBody>
      </p:sp>
      <p:sp>
        <p:nvSpPr>
          <p:cNvPr id="3" name="Content Placeholder 2">
            <a:extLst>
              <a:ext uri="{FF2B5EF4-FFF2-40B4-BE49-F238E27FC236}">
                <a16:creationId xmlns:a16="http://schemas.microsoft.com/office/drawing/2014/main" id="{0246327C-1AD4-774C-AAE6-441B41ADE2AC}"/>
              </a:ext>
            </a:extLst>
          </p:cNvPr>
          <p:cNvSpPr>
            <a:spLocks noGrp="1"/>
          </p:cNvSpPr>
          <p:nvPr>
            <p:ph idx="1"/>
          </p:nvPr>
        </p:nvSpPr>
        <p:spPr/>
        <p:txBody>
          <a:bodyPr/>
          <a:lstStyle/>
          <a:p>
            <a:r>
              <a:rPr lang="en-US" dirty="0"/>
              <a:t>While there have been adjustments, what doesn’t change is the rich connection between key knowledge and key skills</a:t>
            </a:r>
          </a:p>
          <a:p>
            <a:pPr marL="0" indent="0">
              <a:buNone/>
            </a:pPr>
            <a:r>
              <a:rPr lang="en-US" dirty="0"/>
              <a:t>Importantly key knowledge and skills stay the same:</a:t>
            </a:r>
          </a:p>
          <a:p>
            <a:r>
              <a:rPr lang="en-US" dirty="0"/>
              <a:t>Teaching and learning and the planning completed in 2024 remains crucial to teaching and learning in 2025 and beyond. </a:t>
            </a:r>
          </a:p>
          <a:p>
            <a:r>
              <a:rPr lang="en-US" dirty="0"/>
              <a:t>Assessment criteria remain the same (though the performance descriptors will be updated to the adjusted weighting and language). </a:t>
            </a:r>
          </a:p>
          <a:p>
            <a:r>
              <a:rPr lang="en-US" dirty="0"/>
              <a:t>With the exception of Unit 4, Outcome 2, Outcome statements remain the same.</a:t>
            </a:r>
          </a:p>
          <a:p>
            <a:pPr marL="0" indent="0">
              <a:buNone/>
            </a:pPr>
            <a:endParaRPr lang="en-US" dirty="0"/>
          </a:p>
        </p:txBody>
      </p:sp>
    </p:spTree>
    <p:extLst>
      <p:ext uri="{BB962C8B-B14F-4D97-AF65-F5344CB8AC3E}">
        <p14:creationId xmlns:p14="http://schemas.microsoft.com/office/powerpoint/2010/main" val="1313643284"/>
      </p:ext>
    </p:extLst>
  </p:cSld>
  <p:clrMapOvr>
    <a:masterClrMapping/>
  </p:clrMapOvr>
  <p:transition/>
</p:sld>
</file>

<file path=ppt/theme/theme1.xml><?xml version="1.0" encoding="utf-8"?>
<a:theme xmlns:a="http://schemas.openxmlformats.org/drawingml/2006/main" name="VCAA Powerpoint Template">
  <a:themeElements>
    <a:clrScheme name="Custom 2">
      <a:dk1>
        <a:srgbClr val="000000"/>
      </a:dk1>
      <a:lt1>
        <a:srgbClr val="FFFFFF"/>
      </a:lt1>
      <a:dk2>
        <a:srgbClr val="000000"/>
      </a:dk2>
      <a:lt2>
        <a:srgbClr val="808080"/>
      </a:lt2>
      <a:accent1>
        <a:srgbClr val="0099CC"/>
      </a:accent1>
      <a:accent2>
        <a:srgbClr val="0096DF"/>
      </a:accent2>
      <a:accent3>
        <a:srgbClr val="FFFFFF"/>
      </a:accent3>
      <a:accent4>
        <a:srgbClr val="000000"/>
      </a:accent4>
      <a:accent5>
        <a:srgbClr val="5179B8"/>
      </a:accent5>
      <a:accent6>
        <a:srgbClr val="0099CC"/>
      </a:accent6>
      <a:hlink>
        <a:srgbClr val="0075FF"/>
      </a:hlink>
      <a:folHlink>
        <a:srgbClr val="9437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CAAPowerPointWidescreen" id="{9A521A7F-9D08-D944-8A40-81398AB25BBE}" vid="{92186753-9632-5C47-BA00-7CE00922265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WebCM Documents" ma:contentTypeID="0x0101008840106FE30D4F50BC61A726A7CA6E3800C6AB3851F4F88F40B98871D148B8EC2C" ma:contentTypeVersion="4" ma:contentTypeDescription="WebCM Documents Content Type" ma:contentTypeScope="" ma:versionID="201aefb3d423ab3496ecf505ba6700f1">
  <xsd:schema xmlns:xsd="http://www.w3.org/2001/XMLSchema" xmlns:xs="http://www.w3.org/2001/XMLSchema" xmlns:p="http://schemas.microsoft.com/office/2006/metadata/properties" xmlns:ns1="http://schemas.microsoft.com/sharepoint/v3" xmlns:ns2="1aab662d-a6b2-42d6-996b-a574723d1ad8" targetNamespace="http://schemas.microsoft.com/office/2006/metadata/properties" ma:root="true" ma:fieldsID="aced064e7767211f932e8066716e15cd" ns1:_="" ns2:_="">
    <xsd:import namespace="http://schemas.microsoft.com/sharepoint/v3"/>
    <xsd:import namespace="1aab662d-a6b2-42d6-996b-a574723d1ad8"/>
    <xsd:element name="properties">
      <xsd:complexType>
        <xsd:sequence>
          <xsd:element name="documentManagement">
            <xsd:complexType>
              <xsd:all>
                <xsd:element ref="ns1:DEECD_Description" minOccurs="0"/>
                <xsd:element ref="ns1:DEECD_Publisher" minOccurs="0"/>
                <xsd:element ref="ns1:DEECD_Keywords" minOccurs="0"/>
                <xsd:element ref="ns1:PublishingStartDate" minOccurs="0"/>
                <xsd:element ref="ns1:PublishingExpirationDate" minOccurs="0"/>
                <xsd:element ref="ns2:TaxCatchAll" minOccurs="0"/>
                <xsd:element ref="ns2:pfad5814e62747ed9f131defefc62dac" minOccurs="0"/>
                <xsd:element ref="ns2:a319977fc8504e09982f090ae1d7c602" minOccurs="0"/>
                <xsd:element ref="ns2:ofbb8b9a280a423a91cf717fb81349cd" minOccurs="0"/>
                <xsd:element ref="ns2:b1688cb4a3a940449dc8286705012a4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ECD_Description" ma:index="8" nillable="true" ma:displayName="Description" ma:internalName="DEECD_Description">
      <xsd:simpleType>
        <xsd:restriction base="dms:Note">
          <xsd:maxLength value="255"/>
        </xsd:restriction>
      </xsd:simpleType>
    </xsd:element>
    <xsd:element name="DEECD_Publisher" ma:index="9" nillable="true" ma:displayName="Publisher" ma:default="Department of Education and early Childhood Development" ma:internalName="DEECD_Publisher">
      <xsd:simpleType>
        <xsd:restriction base="dms:Text"/>
      </xsd:simpleType>
    </xsd:element>
    <xsd:element name="DEECD_Keywords" ma:index="14" nillable="true" ma:displayName="Keywords" ma:internalName="DEECD_Keywords">
      <xsd:simpleType>
        <xsd:restriction base="dms:Note">
          <xsd:maxLength value="255"/>
        </xsd:restriction>
      </xsd:simpleType>
    </xsd:element>
    <xsd:element name="PublishingStartDate" ma:index="15"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6"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aab662d-a6b2-42d6-996b-a574723d1ad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0074adc-11cd-43a7-822e-3f870fae400d}" ma:internalName="TaxCatchAll" ma:showField="CatchAllData" ma:web="1aab662d-a6b2-42d6-996b-a574723d1ad8">
      <xsd:complexType>
        <xsd:complexContent>
          <xsd:extension base="dms:MultiChoiceLookup">
            <xsd:sequence>
              <xsd:element name="Value" type="dms:Lookup" maxOccurs="unbounded" minOccurs="0" nillable="true"/>
            </xsd:sequence>
          </xsd:extension>
        </xsd:complexContent>
      </xsd:complexType>
    </xsd:element>
    <xsd:element name="pfad5814e62747ed9f131defefc62dac" ma:index="18" nillable="true" ma:taxonomy="true" ma:internalName="pfad5814e62747ed9f131defefc62dac" ma:taxonomyFieldName="DEECD_SubjectCategory" ma:displayName="Subject Category" ma:fieldId="{9fad5814-e627-47ed-9f13-1defefc62dac}" ma:sspId="272df97b-2740-40bb-9c0d-572a441144cd" ma:termSetId="cc6468fc-15c3-4209-9517-a733b6c80435" ma:anchorId="00000000-0000-0000-0000-000000000000" ma:open="false" ma:isKeyword="false">
      <xsd:complexType>
        <xsd:sequence>
          <xsd:element ref="pc:Terms" minOccurs="0" maxOccurs="1"/>
        </xsd:sequence>
      </xsd:complexType>
    </xsd:element>
    <xsd:element name="a319977fc8504e09982f090ae1d7c602" ma:index="19" nillable="true" ma:taxonomy="true" ma:internalName="a319977fc8504e09982f090ae1d7c602" ma:taxonomyFieldName="DEECD_ItemType" ma:displayName="Item Type" ma:fieldId="{a319977f-c850-4e09-982f-090ae1d7c602}" ma:sspId="272df97b-2740-40bb-9c0d-572a441144cd" ma:termSetId="87a54e1a-a086-4056-9430-e3def70b5bc0" ma:anchorId="00000000-0000-0000-0000-000000000000" ma:open="false" ma:isKeyword="false">
      <xsd:complexType>
        <xsd:sequence>
          <xsd:element ref="pc:Terms" minOccurs="0" maxOccurs="1"/>
        </xsd:sequence>
      </xsd:complexType>
    </xsd:element>
    <xsd:element name="ofbb8b9a280a423a91cf717fb81349cd" ma:index="20" nillable="true" ma:taxonomy="true" ma:internalName="ofbb8b9a280a423a91cf717fb81349cd" ma:taxonomyFieldName="DEECD_Author" ma:displayName="Author" ma:fieldId="{8fbb8b9a-280a-423a-91cf-717fb81349cd}" ma:sspId="272df97b-2740-40bb-9c0d-572a441144cd" ma:termSetId="f9681774-4169-418a-ae49-9bc331f72a4f" ma:anchorId="00000000-0000-0000-0000-000000000000" ma:open="false" ma:isKeyword="false">
      <xsd:complexType>
        <xsd:sequence>
          <xsd:element ref="pc:Terms" minOccurs="0" maxOccurs="1"/>
        </xsd:sequence>
      </xsd:complexType>
    </xsd:element>
    <xsd:element name="b1688cb4a3a940449dc8286705012a42" ma:index="21" nillable="true" ma:taxonomy="true" ma:internalName="b1688cb4a3a940449dc8286705012a42" ma:taxonomyFieldName="DEECD_Audience" ma:displayName="Audience" ma:fieldId="{b1688cb4-a3a9-4044-9dc8-286705012a42}" ma:taxonomyMulti="true" ma:sspId="272df97b-2740-40bb-9c0d-572a441144cd" ma:termSetId="af0be819-ce00-4865-904d-8408c82c2300"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1688cb4a3a940449dc8286705012a42 xmlns="1aab662d-a6b2-42d6-996b-a574723d1ad8">
      <Terms xmlns="http://schemas.microsoft.com/office/infopath/2007/PartnerControls"/>
    </b1688cb4a3a940449dc8286705012a42>
    <DEECD_Publisher xmlns="http://schemas.microsoft.com/sharepoint/v3">Department of Education and early Childhood Development</DEECD_Publisher>
    <pfad5814e62747ed9f131defefc62dac xmlns="1aab662d-a6b2-42d6-996b-a574723d1ad8">
      <Terms xmlns="http://schemas.microsoft.com/office/infopath/2007/PartnerControls"/>
    </pfad5814e62747ed9f131defefc62dac>
    <a319977fc8504e09982f090ae1d7c602 xmlns="1aab662d-a6b2-42d6-996b-a574723d1ad8">
      <Terms xmlns="http://schemas.microsoft.com/office/infopath/2007/PartnerControls"/>
    </a319977fc8504e09982f090ae1d7c602>
    <DEECD_Keywords xmlns="http://schemas.microsoft.com/sharepoint/v3" xsi:nil="true"/>
    <PublishingExpirationDate xmlns="http://schemas.microsoft.com/sharepoint/v3" xsi:nil="true"/>
    <DEECD_Description xmlns="http://schemas.microsoft.com/sharepoint/v3" xsi:nil="true"/>
    <PublishingStartDate xmlns="http://schemas.microsoft.com/sharepoint/v3" xsi:nil="true"/>
    <TaxCatchAll xmlns="1aab662d-a6b2-42d6-996b-a574723d1ad8"/>
    <ofbb8b9a280a423a91cf717fb81349cd xmlns="1aab662d-a6b2-42d6-996b-a574723d1ad8">
      <Terms xmlns="http://schemas.microsoft.com/office/infopath/2007/PartnerControls"/>
    </ofbb8b9a280a423a91cf717fb81349cd>
  </documentManagement>
</p:properties>
</file>

<file path=customXml/itemProps1.xml><?xml version="1.0" encoding="utf-8"?>
<ds:datastoreItem xmlns:ds="http://schemas.openxmlformats.org/officeDocument/2006/customXml" ds:itemID="{CE3D8C52-5238-41B0-88A0-6A566756C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aab662d-a6b2-42d6-996b-a574723d1a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4705D7-D60A-46E3-BA2C-8B57085D324B}">
  <ds:schemaRefs>
    <ds:schemaRef ds:uri="http://schemas.microsoft.com/sharepoint/v3/contenttype/forms"/>
  </ds:schemaRefs>
</ds:datastoreItem>
</file>

<file path=customXml/itemProps3.xml><?xml version="1.0" encoding="utf-8"?>
<ds:datastoreItem xmlns:ds="http://schemas.openxmlformats.org/officeDocument/2006/customXml" ds:itemID="{93785FAB-D59D-4751-82BC-6FA63AED1921}">
  <ds:schemaRefs>
    <ds:schemaRef ds:uri="http://schemas.microsoft.com/office/2006/metadata/properties"/>
    <ds:schemaRef ds:uri="http://purl.org/dc/dcmitype/"/>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1aab662d-a6b2-42d6-996b-a574723d1ad8"/>
    <ds:schemaRef ds:uri="http://schemas.microsoft.com/sharepoint/v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VCAA Powerpoint Template</Template>
  <TotalTime>337</TotalTime>
  <Words>991</Words>
  <Application>Microsoft Office PowerPoint</Application>
  <PresentationFormat>On-screen Show (16:9)</PresentationFormat>
  <Paragraphs>90</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Verdana</vt:lpstr>
      <vt:lpstr>VCAA Powerpoint Template</vt:lpstr>
      <vt:lpstr>VCE English and EAL Study Design adjustments</vt:lpstr>
      <vt:lpstr>Reflections on a year of implementation</vt:lpstr>
      <vt:lpstr>Feedback and consultation</vt:lpstr>
      <vt:lpstr>Adjustments to assessment (English)</vt:lpstr>
      <vt:lpstr>Adjustments to assessment (EAL)</vt:lpstr>
      <vt:lpstr>Adjustments to assessment (all students)</vt:lpstr>
      <vt:lpstr>For noting</vt:lpstr>
      <vt:lpstr>Considerations</vt:lpstr>
      <vt:lpstr>What stays the same</vt:lpstr>
      <vt:lpstr>Further support</vt:lpstr>
      <vt:lpstr>Thank you</vt:lpstr>
      <vt:lpstr>Contacts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we have learned</dc:title>
  <dc:creator>Therese David</dc:creator>
  <cp:lastModifiedBy>Vanessa Flores</cp:lastModifiedBy>
  <cp:revision>11</cp:revision>
  <dcterms:created xsi:type="dcterms:W3CDTF">2024-06-04T06:11:57Z</dcterms:created>
  <dcterms:modified xsi:type="dcterms:W3CDTF">2024-11-13T22:46:39Z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0x0101008840106FE30D4F50BC61A726A7CA6E3800C6AB3851F4F88F40B98871D148B8EC2C</vt:lpwstr>
  </property>
  <property fmtid="{D5CDD505-2E9C-101B-9397-08002B2CF9AE}" pid="3" name="DEECD_Author">
    <vt:lpwstr/>
  </property>
  <property fmtid="{D5CDD505-2E9C-101B-9397-08002B2CF9AE}" pid="4" name="DEECD_SubjectCategory">
    <vt:lpwstr/>
  </property>
  <property fmtid="{D5CDD505-2E9C-101B-9397-08002B2CF9AE}" pid="5" name="DEECD_ItemType">
    <vt:lpwstr/>
  </property>
  <property fmtid="{D5CDD505-2E9C-101B-9397-08002B2CF9AE}" pid="6" name="DEECD_Audience">
    <vt:lpwstr/>
  </property>
</Properties>
</file>