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Bricolage Grotesque" panose="020B0604020202020204" charset="0"/>
      <p:regular r:id="rId16"/>
    </p:embeddedFont>
    <p:embeddedFont>
      <p:font typeface="Bricolage Grotesque Medium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sv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976746"/>
            <a:ext cx="333507" cy="333507"/>
          </a:xfrm>
          <a:custGeom>
            <a:avLst/>
            <a:gdLst/>
            <a:ahLst/>
            <a:cxnLst/>
            <a:rect l="l" t="t" r="r" b="b"/>
            <a:pathLst>
              <a:path w="333507" h="333507">
                <a:moveTo>
                  <a:pt x="0" y="0"/>
                </a:moveTo>
                <a:lnTo>
                  <a:pt x="333507" y="0"/>
                </a:lnTo>
                <a:lnTo>
                  <a:pt x="333507" y="333508"/>
                </a:lnTo>
                <a:lnTo>
                  <a:pt x="0" y="333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16922784" y="4976746"/>
            <a:ext cx="333507" cy="333507"/>
          </a:xfrm>
          <a:custGeom>
            <a:avLst/>
            <a:gdLst/>
            <a:ahLst/>
            <a:cxnLst/>
            <a:rect l="l" t="t" r="r" b="b"/>
            <a:pathLst>
              <a:path w="333507" h="333507">
                <a:moveTo>
                  <a:pt x="0" y="0"/>
                </a:moveTo>
                <a:lnTo>
                  <a:pt x="333507" y="0"/>
                </a:lnTo>
                <a:lnTo>
                  <a:pt x="333507" y="333508"/>
                </a:lnTo>
                <a:lnTo>
                  <a:pt x="0" y="333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TextBox 4"/>
          <p:cNvSpPr txBox="1"/>
          <p:nvPr/>
        </p:nvSpPr>
        <p:spPr>
          <a:xfrm>
            <a:off x="7757747" y="1095375"/>
            <a:ext cx="2772506" cy="26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83"/>
              </a:lnSpc>
            </a:pPr>
            <a:r>
              <a:rPr lang="en-US" sz="2215" b="1" spc="-117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DUOC, INC.</a:t>
            </a:r>
          </a:p>
        </p:txBody>
      </p:sp>
      <p:sp>
        <p:nvSpPr>
          <p:cNvPr id="5" name="Freeform 5"/>
          <p:cNvSpPr/>
          <p:nvPr/>
        </p:nvSpPr>
        <p:spPr>
          <a:xfrm rot="5400000">
            <a:off x="1028700" y="1028700"/>
            <a:ext cx="2975823" cy="2975823"/>
          </a:xfrm>
          <a:custGeom>
            <a:avLst/>
            <a:gdLst/>
            <a:ahLst/>
            <a:cxnLst/>
            <a:rect l="l" t="t" r="r" b="b"/>
            <a:pathLst>
              <a:path w="2975823" h="2975823">
                <a:moveTo>
                  <a:pt x="0" y="0"/>
                </a:moveTo>
                <a:lnTo>
                  <a:pt x="2975823" y="0"/>
                </a:lnTo>
                <a:lnTo>
                  <a:pt x="2975823" y="2975823"/>
                </a:lnTo>
                <a:lnTo>
                  <a:pt x="0" y="2975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1028700" y="6282477"/>
            <a:ext cx="2975823" cy="2975823"/>
          </a:xfrm>
          <a:custGeom>
            <a:avLst/>
            <a:gdLst/>
            <a:ahLst/>
            <a:cxnLst/>
            <a:rect l="l" t="t" r="r" b="b"/>
            <a:pathLst>
              <a:path w="2975823" h="2975823">
                <a:moveTo>
                  <a:pt x="0" y="0"/>
                </a:moveTo>
                <a:lnTo>
                  <a:pt x="2975823" y="0"/>
                </a:lnTo>
                <a:lnTo>
                  <a:pt x="2975823" y="2975823"/>
                </a:lnTo>
                <a:lnTo>
                  <a:pt x="0" y="2975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 rot="-5400000">
            <a:off x="14280469" y="6161192"/>
            <a:ext cx="2975823" cy="2975823"/>
          </a:xfrm>
          <a:custGeom>
            <a:avLst/>
            <a:gdLst/>
            <a:ahLst/>
            <a:cxnLst/>
            <a:rect l="l" t="t" r="r" b="b"/>
            <a:pathLst>
              <a:path w="2975823" h="2975823">
                <a:moveTo>
                  <a:pt x="0" y="0"/>
                </a:moveTo>
                <a:lnTo>
                  <a:pt x="2975822" y="0"/>
                </a:lnTo>
                <a:lnTo>
                  <a:pt x="2975822" y="2975823"/>
                </a:lnTo>
                <a:lnTo>
                  <a:pt x="0" y="2975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8" name="Freeform 8"/>
          <p:cNvSpPr/>
          <p:nvPr/>
        </p:nvSpPr>
        <p:spPr>
          <a:xfrm rot="-10800000">
            <a:off x="14283477" y="786107"/>
            <a:ext cx="2975823" cy="2975823"/>
          </a:xfrm>
          <a:custGeom>
            <a:avLst/>
            <a:gdLst/>
            <a:ahLst/>
            <a:cxnLst/>
            <a:rect l="l" t="t" r="r" b="b"/>
            <a:pathLst>
              <a:path w="2975823" h="2975823">
                <a:moveTo>
                  <a:pt x="0" y="0"/>
                </a:moveTo>
                <a:lnTo>
                  <a:pt x="2975823" y="0"/>
                </a:lnTo>
                <a:lnTo>
                  <a:pt x="2975823" y="2975823"/>
                </a:lnTo>
                <a:lnTo>
                  <a:pt x="0" y="2975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9" name="Freeform 9"/>
          <p:cNvSpPr/>
          <p:nvPr/>
        </p:nvSpPr>
        <p:spPr>
          <a:xfrm>
            <a:off x="0" y="0"/>
            <a:ext cx="3197723" cy="786107"/>
          </a:xfrm>
          <a:custGeom>
            <a:avLst/>
            <a:gdLst/>
            <a:ahLst/>
            <a:cxnLst/>
            <a:rect l="l" t="t" r="r" b="b"/>
            <a:pathLst>
              <a:path w="3197723" h="786107">
                <a:moveTo>
                  <a:pt x="0" y="0"/>
                </a:moveTo>
                <a:lnTo>
                  <a:pt x="3197723" y="0"/>
                </a:lnTo>
                <a:lnTo>
                  <a:pt x="3197723" y="786107"/>
                </a:lnTo>
                <a:lnTo>
                  <a:pt x="0" y="7861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0" name="AutoShape 10"/>
          <p:cNvSpPr/>
          <p:nvPr/>
        </p:nvSpPr>
        <p:spPr>
          <a:xfrm>
            <a:off x="3272915" y="6982098"/>
            <a:ext cx="12046970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11" name="AutoShape 11"/>
          <p:cNvSpPr/>
          <p:nvPr/>
        </p:nvSpPr>
        <p:spPr>
          <a:xfrm>
            <a:off x="3272915" y="3609702"/>
            <a:ext cx="12046970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12" name="TextBox 12"/>
          <p:cNvSpPr txBox="1"/>
          <p:nvPr/>
        </p:nvSpPr>
        <p:spPr>
          <a:xfrm>
            <a:off x="3272915" y="4020893"/>
            <a:ext cx="12046970" cy="1366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5"/>
              </a:lnSpc>
            </a:pPr>
            <a:r>
              <a:rPr lang="en-US" sz="11465" b="1" spc="-607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CAPSTONE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665070" y="7282136"/>
            <a:ext cx="5259650" cy="3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85"/>
              </a:lnSpc>
            </a:pPr>
            <a:r>
              <a:rPr lang="en-US" sz="2689" b="1" spc="-142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FASE 12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596082" y="8118481"/>
            <a:ext cx="5397628" cy="1988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3"/>
              </a:lnSpc>
              <a:spcBef>
                <a:spcPct val="0"/>
              </a:spcBef>
            </a:pPr>
            <a:r>
              <a:rPr lang="en-US" sz="2316" b="1" spc="-122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INTEGRANTES:</a:t>
            </a:r>
          </a:p>
          <a:p>
            <a:pPr algn="ctr">
              <a:lnSpc>
                <a:spcPts val="3243"/>
              </a:lnSpc>
              <a:spcBef>
                <a:spcPct val="0"/>
              </a:spcBef>
            </a:pPr>
            <a:r>
              <a:rPr lang="en-US" sz="2316" b="1" spc="-122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 DIEGO ÁLVAREZ </a:t>
            </a:r>
          </a:p>
          <a:p>
            <a:pPr algn="ctr">
              <a:lnSpc>
                <a:spcPts val="3243"/>
              </a:lnSpc>
              <a:spcBef>
                <a:spcPct val="0"/>
              </a:spcBef>
            </a:pPr>
            <a:r>
              <a:rPr lang="en-US" sz="2316" b="1" spc="-122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LUIS DÍAZ </a:t>
            </a:r>
          </a:p>
          <a:p>
            <a:pPr algn="ctr">
              <a:lnSpc>
                <a:spcPts val="3243"/>
              </a:lnSpc>
              <a:spcBef>
                <a:spcPct val="0"/>
              </a:spcBef>
            </a:pPr>
            <a:endParaRPr lang="en-US" sz="2316" b="1" spc="-122">
              <a:solidFill>
                <a:srgbClr val="FFFFFF"/>
              </a:solidFill>
              <a:latin typeface="Bricolage Grotesque Medium"/>
              <a:ea typeface="Bricolage Grotesque Medium"/>
              <a:cs typeface="Bricolage Grotesque Medium"/>
              <a:sym typeface="Bricolage Grotesque Medium"/>
            </a:endParaRPr>
          </a:p>
          <a:p>
            <a:pPr algn="ctr">
              <a:lnSpc>
                <a:spcPts val="3243"/>
              </a:lnSpc>
              <a:spcBef>
                <a:spcPct val="0"/>
              </a:spcBef>
            </a:pPr>
            <a:r>
              <a:rPr lang="en-US" sz="2316" b="1" spc="-122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ASIGNARUTA:  CAPSTONE -  SECCIÓN: 002D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696871" y="5761150"/>
            <a:ext cx="7196049" cy="980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0"/>
              </a:lnSpc>
            </a:pPr>
            <a:r>
              <a:rPr lang="en-US" sz="2989" b="1" spc="-158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PROYECTO PLATAFORMA DE GESTIÓN </a:t>
            </a:r>
          </a:p>
          <a:p>
            <a:pPr algn="ctr">
              <a:lnSpc>
                <a:spcPts val="2540"/>
              </a:lnSpc>
            </a:pPr>
            <a:r>
              <a:rPr lang="en-US" sz="2989" b="1" spc="-158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 </a:t>
            </a:r>
          </a:p>
          <a:p>
            <a:pPr algn="ctr">
              <a:lnSpc>
                <a:spcPts val="2540"/>
              </a:lnSpc>
            </a:pPr>
            <a:r>
              <a:rPr lang="en-US" sz="2989" b="1" spc="-158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FLOTA PEPSICO CHILE.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98861" y="10069203"/>
            <a:ext cx="9437212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17606558" y="4976746"/>
            <a:ext cx="333507" cy="333507"/>
          </a:xfrm>
          <a:custGeom>
            <a:avLst/>
            <a:gdLst/>
            <a:ahLst/>
            <a:cxnLst/>
            <a:rect l="l" t="t" r="r" b="b"/>
            <a:pathLst>
              <a:path w="333507" h="333507">
                <a:moveTo>
                  <a:pt x="0" y="0"/>
                </a:moveTo>
                <a:lnTo>
                  <a:pt x="333507" y="0"/>
                </a:lnTo>
                <a:lnTo>
                  <a:pt x="333507" y="333508"/>
                </a:lnTo>
                <a:lnTo>
                  <a:pt x="0" y="333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3197723" cy="786107"/>
          </a:xfrm>
          <a:custGeom>
            <a:avLst/>
            <a:gdLst/>
            <a:ahLst/>
            <a:cxnLst/>
            <a:rect l="l" t="t" r="r" b="b"/>
            <a:pathLst>
              <a:path w="3197723" h="786107">
                <a:moveTo>
                  <a:pt x="0" y="0"/>
                </a:moveTo>
                <a:lnTo>
                  <a:pt x="3197723" y="0"/>
                </a:lnTo>
                <a:lnTo>
                  <a:pt x="3197723" y="786107"/>
                </a:lnTo>
                <a:lnTo>
                  <a:pt x="0" y="7861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>
            <a:off x="476773" y="967051"/>
            <a:ext cx="11301259" cy="3390378"/>
          </a:xfrm>
          <a:custGeom>
            <a:avLst/>
            <a:gdLst/>
            <a:ahLst/>
            <a:cxnLst/>
            <a:rect l="l" t="t" r="r" b="b"/>
            <a:pathLst>
              <a:path w="11301259" h="3390378">
                <a:moveTo>
                  <a:pt x="0" y="0"/>
                </a:moveTo>
                <a:lnTo>
                  <a:pt x="11301259" y="0"/>
                </a:lnTo>
                <a:lnTo>
                  <a:pt x="11301259" y="3390378"/>
                </a:lnTo>
                <a:lnTo>
                  <a:pt x="0" y="33903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476773" y="4521863"/>
            <a:ext cx="9102984" cy="5547340"/>
          </a:xfrm>
          <a:custGeom>
            <a:avLst/>
            <a:gdLst/>
            <a:ahLst/>
            <a:cxnLst/>
            <a:rect l="l" t="t" r="r" b="b"/>
            <a:pathLst>
              <a:path w="9102984" h="5547340">
                <a:moveTo>
                  <a:pt x="0" y="0"/>
                </a:moveTo>
                <a:lnTo>
                  <a:pt x="9102984" y="0"/>
                </a:lnTo>
                <a:lnTo>
                  <a:pt x="9102984" y="5547340"/>
                </a:lnTo>
                <a:lnTo>
                  <a:pt x="0" y="55473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>
            <a:off x="6638806" y="1350447"/>
            <a:ext cx="11301259" cy="6342832"/>
          </a:xfrm>
          <a:custGeom>
            <a:avLst/>
            <a:gdLst/>
            <a:ahLst/>
            <a:cxnLst/>
            <a:rect l="l" t="t" r="r" b="b"/>
            <a:pathLst>
              <a:path w="11301259" h="6342832">
                <a:moveTo>
                  <a:pt x="0" y="0"/>
                </a:moveTo>
                <a:lnTo>
                  <a:pt x="11301259" y="0"/>
                </a:lnTo>
                <a:lnTo>
                  <a:pt x="11301259" y="6342832"/>
                </a:lnTo>
                <a:lnTo>
                  <a:pt x="0" y="63428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8" name="Freeform 8"/>
          <p:cNvSpPr/>
          <p:nvPr/>
        </p:nvSpPr>
        <p:spPr>
          <a:xfrm>
            <a:off x="6933555" y="6273217"/>
            <a:ext cx="7778245" cy="3383537"/>
          </a:xfrm>
          <a:custGeom>
            <a:avLst/>
            <a:gdLst/>
            <a:ahLst/>
            <a:cxnLst/>
            <a:rect l="l" t="t" r="r" b="b"/>
            <a:pathLst>
              <a:path w="7778245" h="3383537">
                <a:moveTo>
                  <a:pt x="0" y="0"/>
                </a:moveTo>
                <a:lnTo>
                  <a:pt x="7778246" y="0"/>
                </a:lnTo>
                <a:lnTo>
                  <a:pt x="7778246" y="3383537"/>
                </a:lnTo>
                <a:lnTo>
                  <a:pt x="0" y="33835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9" name="TextBox 9"/>
          <p:cNvSpPr txBox="1"/>
          <p:nvPr/>
        </p:nvSpPr>
        <p:spPr>
          <a:xfrm>
            <a:off x="6812530" y="196612"/>
            <a:ext cx="4965502" cy="606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3"/>
              </a:lnSpc>
              <a:spcBef>
                <a:spcPct val="0"/>
              </a:spcBef>
            </a:pPr>
            <a:r>
              <a:rPr lang="en-US" sz="3516" b="1" u="sng" spc="-18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EVIDENCIAS DEL AVANCE 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748283" y="451990"/>
            <a:ext cx="4713759" cy="688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23"/>
              </a:lnSpc>
            </a:pPr>
            <a:r>
              <a:rPr lang="en-US" sz="4016" spc="-212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Levantamiento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3197723" cy="786107"/>
          </a:xfrm>
          <a:custGeom>
            <a:avLst/>
            <a:gdLst/>
            <a:ahLst/>
            <a:cxnLst/>
            <a:rect l="l" t="t" r="r" b="b"/>
            <a:pathLst>
              <a:path w="3197723" h="786107">
                <a:moveTo>
                  <a:pt x="0" y="0"/>
                </a:moveTo>
                <a:lnTo>
                  <a:pt x="3197723" y="0"/>
                </a:lnTo>
                <a:lnTo>
                  <a:pt x="3197723" y="786107"/>
                </a:lnTo>
                <a:lnTo>
                  <a:pt x="0" y="7861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 rot="-5400000">
            <a:off x="13686619" y="5714634"/>
            <a:ext cx="4434972" cy="4434972"/>
          </a:xfrm>
          <a:custGeom>
            <a:avLst/>
            <a:gdLst/>
            <a:ahLst/>
            <a:cxnLst/>
            <a:rect l="l" t="t" r="r" b="b"/>
            <a:pathLst>
              <a:path w="4434972" h="4434972">
                <a:moveTo>
                  <a:pt x="0" y="0"/>
                </a:moveTo>
                <a:lnTo>
                  <a:pt x="4434972" y="0"/>
                </a:lnTo>
                <a:lnTo>
                  <a:pt x="4434972" y="4434972"/>
                </a:lnTo>
                <a:lnTo>
                  <a:pt x="0" y="44349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76232" y="5714634"/>
            <a:ext cx="4434972" cy="4434972"/>
          </a:xfrm>
          <a:custGeom>
            <a:avLst/>
            <a:gdLst/>
            <a:ahLst/>
            <a:cxnLst/>
            <a:rect l="l" t="t" r="r" b="b"/>
            <a:pathLst>
              <a:path w="4434972" h="4434972">
                <a:moveTo>
                  <a:pt x="0" y="0"/>
                </a:moveTo>
                <a:lnTo>
                  <a:pt x="4434972" y="0"/>
                </a:lnTo>
                <a:lnTo>
                  <a:pt x="4434972" y="4434972"/>
                </a:lnTo>
                <a:lnTo>
                  <a:pt x="0" y="44349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>
            <a:off x="754651" y="6238760"/>
            <a:ext cx="4249606" cy="2836612"/>
          </a:xfrm>
          <a:custGeom>
            <a:avLst/>
            <a:gdLst/>
            <a:ahLst/>
            <a:cxnLst/>
            <a:rect l="l" t="t" r="r" b="b"/>
            <a:pathLst>
              <a:path w="4249606" h="2836612">
                <a:moveTo>
                  <a:pt x="0" y="0"/>
                </a:moveTo>
                <a:lnTo>
                  <a:pt x="4249606" y="0"/>
                </a:lnTo>
                <a:lnTo>
                  <a:pt x="4249606" y="2836612"/>
                </a:lnTo>
                <a:lnTo>
                  <a:pt x="0" y="28366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5004257" y="5973927"/>
            <a:ext cx="6583846" cy="3103813"/>
          </a:xfrm>
          <a:custGeom>
            <a:avLst/>
            <a:gdLst/>
            <a:ahLst/>
            <a:cxnLst/>
            <a:rect l="l" t="t" r="r" b="b"/>
            <a:pathLst>
              <a:path w="6583846" h="3103813">
                <a:moveTo>
                  <a:pt x="0" y="0"/>
                </a:moveTo>
                <a:lnTo>
                  <a:pt x="6583846" y="0"/>
                </a:lnTo>
                <a:lnTo>
                  <a:pt x="6583846" y="3103813"/>
                </a:lnTo>
                <a:lnTo>
                  <a:pt x="0" y="31038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>
            <a:off x="11515269" y="5973927"/>
            <a:ext cx="6606321" cy="3366278"/>
          </a:xfrm>
          <a:custGeom>
            <a:avLst/>
            <a:gdLst/>
            <a:ahLst/>
            <a:cxnLst/>
            <a:rect l="l" t="t" r="r" b="b"/>
            <a:pathLst>
              <a:path w="6606321" h="3366278">
                <a:moveTo>
                  <a:pt x="0" y="0"/>
                </a:moveTo>
                <a:lnTo>
                  <a:pt x="6606322" y="0"/>
                </a:lnTo>
                <a:lnTo>
                  <a:pt x="6606322" y="3366278"/>
                </a:lnTo>
                <a:lnTo>
                  <a:pt x="0" y="33662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8" name="TextBox 8"/>
          <p:cNvSpPr txBox="1"/>
          <p:nvPr/>
        </p:nvSpPr>
        <p:spPr>
          <a:xfrm>
            <a:off x="3197723" y="135442"/>
            <a:ext cx="12394591" cy="606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3"/>
              </a:lnSpc>
              <a:spcBef>
                <a:spcPct val="0"/>
              </a:spcBef>
            </a:pPr>
            <a:r>
              <a:rPr lang="en-US" sz="3516" b="1" u="sng" spc="-18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ISSUES, FACILITADORES Y AJUSTES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91079" y="1065912"/>
            <a:ext cx="16335573" cy="1780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83"/>
              </a:lnSpc>
            </a:pPr>
            <a:r>
              <a:rPr lang="en-US" sz="3416" b="1" spc="-181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Issues: </a:t>
            </a:r>
          </a:p>
          <a:p>
            <a:pPr algn="ctr">
              <a:lnSpc>
                <a:spcPts val="4783"/>
              </a:lnSpc>
            </a:pPr>
            <a:r>
              <a:rPr lang="en-US" sz="3416" b="1" spc="-181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Problemas técnicos relacionados al levantamiento de la api, al cambiar versiones se logró solucionar.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334440"/>
            <a:ext cx="16335573" cy="238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83"/>
              </a:lnSpc>
            </a:pPr>
            <a:r>
              <a:rPr lang="en-US" sz="3416" b="1" spc="-181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Facilitadores: </a:t>
            </a:r>
          </a:p>
          <a:p>
            <a:pPr algn="ctr">
              <a:lnSpc>
                <a:spcPts val="4783"/>
              </a:lnSpc>
            </a:pPr>
            <a:r>
              <a:rPr lang="en-US" sz="3416" b="1" spc="-181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Docker Desktop ofrece un entorno gráfico y herramientas para crear, ejecutar y gestionar aplicaciones en contenedores, permitiendo utilizar postgre y levantar el server dentro de la aplicacion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3197723" cy="786107"/>
          </a:xfrm>
          <a:custGeom>
            <a:avLst/>
            <a:gdLst/>
            <a:ahLst/>
            <a:cxnLst/>
            <a:rect l="l" t="t" r="r" b="b"/>
            <a:pathLst>
              <a:path w="3197723" h="786107">
                <a:moveTo>
                  <a:pt x="0" y="0"/>
                </a:moveTo>
                <a:lnTo>
                  <a:pt x="3197723" y="0"/>
                </a:lnTo>
                <a:lnTo>
                  <a:pt x="3197723" y="786107"/>
                </a:lnTo>
                <a:lnTo>
                  <a:pt x="0" y="7861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 rot="-5400000">
            <a:off x="13686619" y="5714634"/>
            <a:ext cx="4434972" cy="4434972"/>
          </a:xfrm>
          <a:custGeom>
            <a:avLst/>
            <a:gdLst/>
            <a:ahLst/>
            <a:cxnLst/>
            <a:rect l="l" t="t" r="r" b="b"/>
            <a:pathLst>
              <a:path w="4434972" h="4434972">
                <a:moveTo>
                  <a:pt x="0" y="0"/>
                </a:moveTo>
                <a:lnTo>
                  <a:pt x="4434972" y="0"/>
                </a:lnTo>
                <a:lnTo>
                  <a:pt x="4434972" y="4434972"/>
                </a:lnTo>
                <a:lnTo>
                  <a:pt x="0" y="44349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76232" y="5714634"/>
            <a:ext cx="4434972" cy="4434972"/>
          </a:xfrm>
          <a:custGeom>
            <a:avLst/>
            <a:gdLst/>
            <a:ahLst/>
            <a:cxnLst/>
            <a:rect l="l" t="t" r="r" b="b"/>
            <a:pathLst>
              <a:path w="4434972" h="4434972">
                <a:moveTo>
                  <a:pt x="0" y="0"/>
                </a:moveTo>
                <a:lnTo>
                  <a:pt x="4434972" y="0"/>
                </a:lnTo>
                <a:lnTo>
                  <a:pt x="4434972" y="4434972"/>
                </a:lnTo>
                <a:lnTo>
                  <a:pt x="0" y="44349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>
            <a:off x="9580848" y="3054174"/>
            <a:ext cx="8078979" cy="6921749"/>
          </a:xfrm>
          <a:custGeom>
            <a:avLst/>
            <a:gdLst/>
            <a:ahLst/>
            <a:cxnLst/>
            <a:rect l="l" t="t" r="r" b="b"/>
            <a:pathLst>
              <a:path w="8078979" h="6921749">
                <a:moveTo>
                  <a:pt x="0" y="0"/>
                </a:moveTo>
                <a:lnTo>
                  <a:pt x="8078979" y="0"/>
                </a:lnTo>
                <a:lnTo>
                  <a:pt x="8078979" y="6921750"/>
                </a:lnTo>
                <a:lnTo>
                  <a:pt x="0" y="69217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821068" y="3107197"/>
            <a:ext cx="8042129" cy="6815704"/>
          </a:xfrm>
          <a:custGeom>
            <a:avLst/>
            <a:gdLst/>
            <a:ahLst/>
            <a:cxnLst/>
            <a:rect l="l" t="t" r="r" b="b"/>
            <a:pathLst>
              <a:path w="8042129" h="6815704">
                <a:moveTo>
                  <a:pt x="0" y="0"/>
                </a:moveTo>
                <a:lnTo>
                  <a:pt x="8042128" y="0"/>
                </a:lnTo>
                <a:lnTo>
                  <a:pt x="8042128" y="6815704"/>
                </a:lnTo>
                <a:lnTo>
                  <a:pt x="0" y="68157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TextBox 7"/>
          <p:cNvSpPr txBox="1"/>
          <p:nvPr/>
        </p:nvSpPr>
        <p:spPr>
          <a:xfrm>
            <a:off x="3197723" y="51951"/>
            <a:ext cx="12394591" cy="606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3"/>
              </a:lnSpc>
              <a:spcBef>
                <a:spcPct val="0"/>
              </a:spcBef>
            </a:pPr>
            <a:r>
              <a:rPr lang="en-US" sz="3516" b="1" u="sng" spc="-18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ISSUES, FACILITADORES Y AJUSTES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3228" y="675544"/>
            <a:ext cx="17316599" cy="1735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3"/>
              </a:lnSpc>
            </a:pPr>
            <a:r>
              <a:rPr lang="en-US" sz="3316" b="1" spc="-175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Ajustes:</a:t>
            </a:r>
          </a:p>
          <a:p>
            <a:pPr algn="ctr">
              <a:lnSpc>
                <a:spcPts val="4643"/>
              </a:lnSpc>
              <a:spcBef>
                <a:spcPct val="0"/>
              </a:spcBef>
            </a:pPr>
            <a:r>
              <a:rPr lang="en-US" sz="3316" b="1" spc="-175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Se presentaron tareas en las que se requería más tiempo por lo que hubo que ajustar el cronograma planificado para su correcto desarrollo. Se arreglaron identificadores de tareas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30663" y="2428167"/>
            <a:ext cx="4713759" cy="572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3"/>
              </a:lnSpc>
            </a:pPr>
            <a:r>
              <a:rPr lang="en-US" sz="3316" spc="-175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Original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46068" y="2428167"/>
            <a:ext cx="4713759" cy="572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3"/>
              </a:lnSpc>
            </a:pPr>
            <a:r>
              <a:rPr lang="en-US" sz="3316" spc="-175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Ajustado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3197723" cy="786107"/>
          </a:xfrm>
          <a:custGeom>
            <a:avLst/>
            <a:gdLst/>
            <a:ahLst/>
            <a:cxnLst/>
            <a:rect l="l" t="t" r="r" b="b"/>
            <a:pathLst>
              <a:path w="3197723" h="786107">
                <a:moveTo>
                  <a:pt x="0" y="0"/>
                </a:moveTo>
                <a:lnTo>
                  <a:pt x="3197723" y="0"/>
                </a:lnTo>
                <a:lnTo>
                  <a:pt x="3197723" y="786107"/>
                </a:lnTo>
                <a:lnTo>
                  <a:pt x="0" y="7861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 rot="-5400000">
            <a:off x="13686619" y="5714634"/>
            <a:ext cx="4434972" cy="4434972"/>
          </a:xfrm>
          <a:custGeom>
            <a:avLst/>
            <a:gdLst/>
            <a:ahLst/>
            <a:cxnLst/>
            <a:rect l="l" t="t" r="r" b="b"/>
            <a:pathLst>
              <a:path w="4434972" h="4434972">
                <a:moveTo>
                  <a:pt x="0" y="0"/>
                </a:moveTo>
                <a:lnTo>
                  <a:pt x="4434972" y="0"/>
                </a:lnTo>
                <a:lnTo>
                  <a:pt x="4434972" y="4434972"/>
                </a:lnTo>
                <a:lnTo>
                  <a:pt x="0" y="44349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76232" y="5714634"/>
            <a:ext cx="4434972" cy="4434972"/>
          </a:xfrm>
          <a:custGeom>
            <a:avLst/>
            <a:gdLst/>
            <a:ahLst/>
            <a:cxnLst/>
            <a:rect l="l" t="t" r="r" b="b"/>
            <a:pathLst>
              <a:path w="4434972" h="4434972">
                <a:moveTo>
                  <a:pt x="0" y="0"/>
                </a:moveTo>
                <a:lnTo>
                  <a:pt x="4434972" y="0"/>
                </a:lnTo>
                <a:lnTo>
                  <a:pt x="4434972" y="4434972"/>
                </a:lnTo>
                <a:lnTo>
                  <a:pt x="0" y="44349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>
            <a:off x="1763755" y="1143237"/>
            <a:ext cx="5494898" cy="8336680"/>
          </a:xfrm>
          <a:custGeom>
            <a:avLst/>
            <a:gdLst/>
            <a:ahLst/>
            <a:cxnLst/>
            <a:rect l="l" t="t" r="r" b="b"/>
            <a:pathLst>
              <a:path w="5494898" h="8336680">
                <a:moveTo>
                  <a:pt x="0" y="0"/>
                </a:moveTo>
                <a:lnTo>
                  <a:pt x="5494898" y="0"/>
                </a:lnTo>
                <a:lnTo>
                  <a:pt x="5494898" y="8336680"/>
                </a:lnTo>
                <a:lnTo>
                  <a:pt x="0" y="83366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TextBox 6"/>
          <p:cNvSpPr txBox="1"/>
          <p:nvPr/>
        </p:nvSpPr>
        <p:spPr>
          <a:xfrm>
            <a:off x="2946704" y="51951"/>
            <a:ext cx="12394591" cy="606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3"/>
              </a:lnSpc>
              <a:spcBef>
                <a:spcPct val="0"/>
              </a:spcBef>
            </a:pPr>
            <a:r>
              <a:rPr lang="en-US" sz="3516" b="1" u="sng" spc="-18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PRÓXIMOS PASOS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461559" y="1219728"/>
            <a:ext cx="10602018" cy="7780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83"/>
              </a:lnSpc>
            </a:pPr>
            <a:r>
              <a:rPr lang="en-US" sz="3416" spc="-181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Completar mockups</a:t>
            </a:r>
          </a:p>
          <a:p>
            <a:pPr algn="ctr">
              <a:lnSpc>
                <a:spcPts val="4783"/>
              </a:lnSpc>
            </a:pPr>
            <a:endParaRPr lang="en-US" sz="3416" spc="-181">
              <a:solidFill>
                <a:srgbClr val="FFFFFF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algn="ctr">
              <a:lnSpc>
                <a:spcPts val="4783"/>
              </a:lnSpc>
            </a:pPr>
            <a:r>
              <a:rPr lang="en-US" sz="3416" spc="-181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Definicion final Backend</a:t>
            </a:r>
          </a:p>
          <a:p>
            <a:pPr algn="ctr">
              <a:lnSpc>
                <a:spcPts val="4783"/>
              </a:lnSpc>
            </a:pPr>
            <a:endParaRPr lang="en-US" sz="3416" spc="-181">
              <a:solidFill>
                <a:srgbClr val="FFFFFF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algn="ctr">
              <a:lnSpc>
                <a:spcPts val="4783"/>
              </a:lnSpc>
            </a:pPr>
            <a:r>
              <a:rPr lang="en-US" sz="3416" spc="-181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Definicion Frontend</a:t>
            </a:r>
          </a:p>
          <a:p>
            <a:pPr algn="ctr">
              <a:lnSpc>
                <a:spcPts val="4783"/>
              </a:lnSpc>
            </a:pPr>
            <a:endParaRPr lang="en-US" sz="3416" spc="-181">
              <a:solidFill>
                <a:srgbClr val="FFFFFF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algn="ctr">
              <a:lnSpc>
                <a:spcPts val="4783"/>
              </a:lnSpc>
            </a:pPr>
            <a:r>
              <a:rPr lang="en-US" sz="3416" spc="-181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Ejecutar Plan de Pruebas</a:t>
            </a:r>
          </a:p>
          <a:p>
            <a:pPr algn="ctr">
              <a:lnSpc>
                <a:spcPts val="4783"/>
              </a:lnSpc>
            </a:pPr>
            <a:endParaRPr lang="en-US" sz="3416" spc="-181">
              <a:solidFill>
                <a:srgbClr val="FFFFFF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algn="ctr">
              <a:lnSpc>
                <a:spcPts val="4783"/>
              </a:lnSpc>
            </a:pPr>
            <a:r>
              <a:rPr lang="en-US" sz="3416" spc="-181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Revisiones de defectos y ajustes</a:t>
            </a:r>
          </a:p>
          <a:p>
            <a:pPr algn="ctr">
              <a:lnSpc>
                <a:spcPts val="4783"/>
              </a:lnSpc>
            </a:pPr>
            <a:endParaRPr lang="en-US" sz="3416" spc="-181">
              <a:solidFill>
                <a:srgbClr val="FFFFFF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algn="ctr">
              <a:lnSpc>
                <a:spcPts val="4783"/>
              </a:lnSpc>
            </a:pPr>
            <a:r>
              <a:rPr lang="en-US" sz="3416" spc="-181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Definir Manuales</a:t>
            </a:r>
          </a:p>
          <a:p>
            <a:pPr algn="ctr">
              <a:lnSpc>
                <a:spcPts val="4783"/>
              </a:lnSpc>
            </a:pPr>
            <a:endParaRPr lang="en-US" sz="3416" spc="-181">
              <a:solidFill>
                <a:srgbClr val="FFFFFF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  <a:p>
            <a:pPr algn="ctr">
              <a:lnSpc>
                <a:spcPts val="4783"/>
              </a:lnSpc>
            </a:pPr>
            <a:r>
              <a:rPr lang="en-US" sz="3416" spc="-181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Cumplir con los Alcances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11700" y="5810700"/>
            <a:ext cx="3447600" cy="3447600"/>
          </a:xfrm>
          <a:custGeom>
            <a:avLst/>
            <a:gdLst/>
            <a:ahLst/>
            <a:cxnLst/>
            <a:rect l="l" t="t" r="r" b="b"/>
            <a:pathLst>
              <a:path w="3447600" h="3447600">
                <a:moveTo>
                  <a:pt x="0" y="0"/>
                </a:moveTo>
                <a:lnTo>
                  <a:pt x="3447600" y="0"/>
                </a:lnTo>
                <a:lnTo>
                  <a:pt x="3447600" y="3447600"/>
                </a:lnTo>
                <a:lnTo>
                  <a:pt x="0" y="344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3522816" y="3854390"/>
            <a:ext cx="11242367" cy="3025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64"/>
              </a:lnSpc>
            </a:pPr>
            <a:r>
              <a:rPr lang="en-US" sz="13370" b="1" spc="-708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GRACIAS POR SU ATENCION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997528" y="1076325"/>
            <a:ext cx="1037740" cy="194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9"/>
              </a:lnSpc>
            </a:pPr>
            <a:r>
              <a:rPr lang="en-US" sz="1599" b="1" spc="-84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HOME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301034" y="1076325"/>
            <a:ext cx="1345783" cy="194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9"/>
              </a:lnSpc>
            </a:pPr>
            <a:r>
              <a:rPr lang="en-US" sz="1599" b="1" spc="-84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ABOUT US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913517" y="1076325"/>
            <a:ext cx="1345783" cy="194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9"/>
              </a:lnSpc>
            </a:pPr>
            <a:r>
              <a:rPr lang="en-US" sz="1599" b="1" spc="-84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CONTACT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143562" y="9000363"/>
            <a:ext cx="4000875" cy="257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4"/>
              </a:lnSpc>
            </a:pPr>
            <a:r>
              <a:rPr lang="en-US" sz="1600" spc="-32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WWW.DUOCUC.CL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095375"/>
            <a:ext cx="2772506" cy="269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83"/>
              </a:lnSpc>
            </a:pPr>
            <a:r>
              <a:rPr lang="en-US" sz="2215" b="1" spc="-117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DUOC, INC.</a:t>
            </a:r>
          </a:p>
        </p:txBody>
      </p:sp>
      <p:sp>
        <p:nvSpPr>
          <p:cNvPr id="9" name="Freeform 9"/>
          <p:cNvSpPr/>
          <p:nvPr/>
        </p:nvSpPr>
        <p:spPr>
          <a:xfrm flipH="1">
            <a:off x="1028700" y="5810700"/>
            <a:ext cx="3447600" cy="3447600"/>
          </a:xfrm>
          <a:custGeom>
            <a:avLst/>
            <a:gdLst/>
            <a:ahLst/>
            <a:cxnLst/>
            <a:rect l="l" t="t" r="r" b="b"/>
            <a:pathLst>
              <a:path w="3447600" h="3447600">
                <a:moveTo>
                  <a:pt x="3447600" y="0"/>
                </a:moveTo>
                <a:lnTo>
                  <a:pt x="0" y="0"/>
                </a:lnTo>
                <a:lnTo>
                  <a:pt x="0" y="3447600"/>
                </a:lnTo>
                <a:lnTo>
                  <a:pt x="3447600" y="3447600"/>
                </a:lnTo>
                <a:lnTo>
                  <a:pt x="34476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0" name="Freeform 10"/>
          <p:cNvSpPr/>
          <p:nvPr/>
        </p:nvSpPr>
        <p:spPr>
          <a:xfrm>
            <a:off x="0" y="0"/>
            <a:ext cx="3197723" cy="786107"/>
          </a:xfrm>
          <a:custGeom>
            <a:avLst/>
            <a:gdLst/>
            <a:ahLst/>
            <a:cxnLst/>
            <a:rect l="l" t="t" r="r" b="b"/>
            <a:pathLst>
              <a:path w="3197723" h="786107">
                <a:moveTo>
                  <a:pt x="0" y="0"/>
                </a:moveTo>
                <a:lnTo>
                  <a:pt x="3197723" y="0"/>
                </a:lnTo>
                <a:lnTo>
                  <a:pt x="3197723" y="786107"/>
                </a:lnTo>
                <a:lnTo>
                  <a:pt x="0" y="7861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787182" y="786107"/>
            <a:ext cx="333507" cy="333507"/>
          </a:xfrm>
          <a:custGeom>
            <a:avLst/>
            <a:gdLst/>
            <a:ahLst/>
            <a:cxnLst/>
            <a:rect l="l" t="t" r="r" b="b"/>
            <a:pathLst>
              <a:path w="333507" h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 rot="5400000">
            <a:off x="15202203" y="7575732"/>
            <a:ext cx="4246366" cy="2810322"/>
          </a:xfrm>
          <a:custGeom>
            <a:avLst/>
            <a:gdLst/>
            <a:ahLst/>
            <a:cxnLst/>
            <a:rect l="l" t="t" r="r" b="b"/>
            <a:pathLst>
              <a:path w="4246366" h="2810322">
                <a:moveTo>
                  <a:pt x="0" y="0"/>
                </a:moveTo>
                <a:lnTo>
                  <a:pt x="4246366" y="0"/>
                </a:lnTo>
                <a:lnTo>
                  <a:pt x="4246366" y="2810322"/>
                </a:lnTo>
                <a:lnTo>
                  <a:pt x="0" y="28103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1028700" y="1028700"/>
            <a:ext cx="333507" cy="333507"/>
          </a:xfrm>
          <a:custGeom>
            <a:avLst/>
            <a:gdLst/>
            <a:ahLst/>
            <a:cxnLst/>
            <a:rect l="l" t="t" r="r" b="b"/>
            <a:pathLst>
              <a:path w="333507" h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>
            <a:off x="0" y="0"/>
            <a:ext cx="3197723" cy="786107"/>
          </a:xfrm>
          <a:custGeom>
            <a:avLst/>
            <a:gdLst/>
            <a:ahLst/>
            <a:cxnLst/>
            <a:rect l="l" t="t" r="r" b="b"/>
            <a:pathLst>
              <a:path w="3197723" h="786107">
                <a:moveTo>
                  <a:pt x="0" y="0"/>
                </a:moveTo>
                <a:lnTo>
                  <a:pt x="3197723" y="0"/>
                </a:lnTo>
                <a:lnTo>
                  <a:pt x="3197723" y="786107"/>
                </a:lnTo>
                <a:lnTo>
                  <a:pt x="0" y="7861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333614" y="1815154"/>
            <a:ext cx="8934365" cy="7996257"/>
          </a:xfrm>
          <a:custGeom>
            <a:avLst/>
            <a:gdLst/>
            <a:ahLst/>
            <a:cxnLst/>
            <a:rect l="l" t="t" r="r" b="b"/>
            <a:pathLst>
              <a:path w="8934365" h="7996257">
                <a:moveTo>
                  <a:pt x="0" y="0"/>
                </a:moveTo>
                <a:lnTo>
                  <a:pt x="8934365" y="0"/>
                </a:lnTo>
                <a:lnTo>
                  <a:pt x="8934365" y="7996257"/>
                </a:lnTo>
                <a:lnTo>
                  <a:pt x="0" y="799625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>
            <a:off x="9267979" y="2275725"/>
            <a:ext cx="8852710" cy="6982575"/>
          </a:xfrm>
          <a:custGeom>
            <a:avLst/>
            <a:gdLst/>
            <a:ahLst/>
            <a:cxnLst/>
            <a:rect l="l" t="t" r="r" b="b"/>
            <a:pathLst>
              <a:path w="8852710" h="6982575">
                <a:moveTo>
                  <a:pt x="0" y="0"/>
                </a:moveTo>
                <a:lnTo>
                  <a:pt x="8852710" y="0"/>
                </a:lnTo>
                <a:lnTo>
                  <a:pt x="8852710" y="6982575"/>
                </a:lnTo>
                <a:lnTo>
                  <a:pt x="0" y="69825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8" name="TextBox 8"/>
          <p:cNvSpPr txBox="1"/>
          <p:nvPr/>
        </p:nvSpPr>
        <p:spPr>
          <a:xfrm>
            <a:off x="3969468" y="304792"/>
            <a:ext cx="10349063" cy="723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sz="6000" b="1" spc="-318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PLANIFICACION PROYECTO APT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08783" y="1033889"/>
            <a:ext cx="2918393" cy="688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23"/>
              </a:lnSpc>
            </a:pPr>
            <a:r>
              <a:rPr lang="en-US" sz="4016" spc="-212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Carta Gantt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787182" y="786107"/>
            <a:ext cx="333507" cy="333507"/>
          </a:xfrm>
          <a:custGeom>
            <a:avLst/>
            <a:gdLst/>
            <a:ahLst/>
            <a:cxnLst/>
            <a:rect l="l" t="t" r="r" b="b"/>
            <a:pathLst>
              <a:path w="333507" h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 rot="5400000">
            <a:off x="15202203" y="7575732"/>
            <a:ext cx="4246366" cy="2810322"/>
          </a:xfrm>
          <a:custGeom>
            <a:avLst/>
            <a:gdLst/>
            <a:ahLst/>
            <a:cxnLst/>
            <a:rect l="l" t="t" r="r" b="b"/>
            <a:pathLst>
              <a:path w="4246366" h="2810322">
                <a:moveTo>
                  <a:pt x="0" y="0"/>
                </a:moveTo>
                <a:lnTo>
                  <a:pt x="4246366" y="0"/>
                </a:lnTo>
                <a:lnTo>
                  <a:pt x="4246366" y="2810322"/>
                </a:lnTo>
                <a:lnTo>
                  <a:pt x="0" y="28103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1028700" y="1028700"/>
            <a:ext cx="333507" cy="333507"/>
          </a:xfrm>
          <a:custGeom>
            <a:avLst/>
            <a:gdLst/>
            <a:ahLst/>
            <a:cxnLst/>
            <a:rect l="l" t="t" r="r" b="b"/>
            <a:pathLst>
              <a:path w="333507" h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>
            <a:off x="0" y="0"/>
            <a:ext cx="3197723" cy="786107"/>
          </a:xfrm>
          <a:custGeom>
            <a:avLst/>
            <a:gdLst/>
            <a:ahLst/>
            <a:cxnLst/>
            <a:rect l="l" t="t" r="r" b="b"/>
            <a:pathLst>
              <a:path w="3197723" h="786107">
                <a:moveTo>
                  <a:pt x="0" y="0"/>
                </a:moveTo>
                <a:lnTo>
                  <a:pt x="3197723" y="0"/>
                </a:lnTo>
                <a:lnTo>
                  <a:pt x="3197723" y="786107"/>
                </a:lnTo>
                <a:lnTo>
                  <a:pt x="0" y="7861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10058409" y="2379763"/>
            <a:ext cx="7895527" cy="6036406"/>
          </a:xfrm>
          <a:custGeom>
            <a:avLst/>
            <a:gdLst/>
            <a:ahLst/>
            <a:cxnLst/>
            <a:rect l="l" t="t" r="r" b="b"/>
            <a:pathLst>
              <a:path w="7895527" h="6036406">
                <a:moveTo>
                  <a:pt x="0" y="0"/>
                </a:moveTo>
                <a:lnTo>
                  <a:pt x="7895527" y="0"/>
                </a:lnTo>
                <a:lnTo>
                  <a:pt x="7895527" y="6036405"/>
                </a:lnTo>
                <a:lnTo>
                  <a:pt x="0" y="603640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>
            <a:off x="130933" y="1692197"/>
            <a:ext cx="9721188" cy="7594678"/>
          </a:xfrm>
          <a:custGeom>
            <a:avLst/>
            <a:gdLst/>
            <a:ahLst/>
            <a:cxnLst/>
            <a:rect l="l" t="t" r="r" b="b"/>
            <a:pathLst>
              <a:path w="9721188" h="7594678">
                <a:moveTo>
                  <a:pt x="0" y="0"/>
                </a:moveTo>
                <a:lnTo>
                  <a:pt x="9721187" y="0"/>
                </a:lnTo>
                <a:lnTo>
                  <a:pt x="9721187" y="7594678"/>
                </a:lnTo>
                <a:lnTo>
                  <a:pt x="0" y="75946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8" name="TextBox 8"/>
          <p:cNvSpPr txBox="1"/>
          <p:nvPr/>
        </p:nvSpPr>
        <p:spPr>
          <a:xfrm>
            <a:off x="4170057" y="304792"/>
            <a:ext cx="10349063" cy="723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sz="6000" b="1" spc="-318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PLANIFICACION PROYECTO APT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85392" y="975067"/>
            <a:ext cx="2918393" cy="688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23"/>
              </a:lnSpc>
            </a:pPr>
            <a:r>
              <a:rPr lang="en-US" sz="4016" spc="-212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Carta Gantt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787182" y="786107"/>
            <a:ext cx="333507" cy="333507"/>
          </a:xfrm>
          <a:custGeom>
            <a:avLst/>
            <a:gdLst/>
            <a:ahLst/>
            <a:cxnLst/>
            <a:rect l="l" t="t" r="r" b="b"/>
            <a:pathLst>
              <a:path w="333507" h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 rot="5400000">
            <a:off x="15202203" y="7575732"/>
            <a:ext cx="4246366" cy="2810322"/>
          </a:xfrm>
          <a:custGeom>
            <a:avLst/>
            <a:gdLst/>
            <a:ahLst/>
            <a:cxnLst/>
            <a:rect l="l" t="t" r="r" b="b"/>
            <a:pathLst>
              <a:path w="4246366" h="2810322">
                <a:moveTo>
                  <a:pt x="0" y="0"/>
                </a:moveTo>
                <a:lnTo>
                  <a:pt x="4246366" y="0"/>
                </a:lnTo>
                <a:lnTo>
                  <a:pt x="4246366" y="2810322"/>
                </a:lnTo>
                <a:lnTo>
                  <a:pt x="0" y="28103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1028700" y="1028700"/>
            <a:ext cx="333507" cy="333507"/>
          </a:xfrm>
          <a:custGeom>
            <a:avLst/>
            <a:gdLst/>
            <a:ahLst/>
            <a:cxnLst/>
            <a:rect l="l" t="t" r="r" b="b"/>
            <a:pathLst>
              <a:path w="333507" h="333507">
                <a:moveTo>
                  <a:pt x="0" y="0"/>
                </a:moveTo>
                <a:lnTo>
                  <a:pt x="333507" y="0"/>
                </a:lnTo>
                <a:lnTo>
                  <a:pt x="333507" y="333507"/>
                </a:lnTo>
                <a:lnTo>
                  <a:pt x="0" y="333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>
            <a:off x="0" y="0"/>
            <a:ext cx="3197723" cy="786107"/>
          </a:xfrm>
          <a:custGeom>
            <a:avLst/>
            <a:gdLst/>
            <a:ahLst/>
            <a:cxnLst/>
            <a:rect l="l" t="t" r="r" b="b"/>
            <a:pathLst>
              <a:path w="3197723" h="786107">
                <a:moveTo>
                  <a:pt x="0" y="0"/>
                </a:moveTo>
                <a:lnTo>
                  <a:pt x="3197723" y="0"/>
                </a:lnTo>
                <a:lnTo>
                  <a:pt x="3197723" y="786107"/>
                </a:lnTo>
                <a:lnTo>
                  <a:pt x="0" y="7861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3693959" y="2650160"/>
            <a:ext cx="11301259" cy="4986681"/>
          </a:xfrm>
          <a:custGeom>
            <a:avLst/>
            <a:gdLst/>
            <a:ahLst/>
            <a:cxnLst/>
            <a:rect l="l" t="t" r="r" b="b"/>
            <a:pathLst>
              <a:path w="11301259" h="4986681">
                <a:moveTo>
                  <a:pt x="0" y="0"/>
                </a:moveTo>
                <a:lnTo>
                  <a:pt x="11301259" y="0"/>
                </a:lnTo>
                <a:lnTo>
                  <a:pt x="11301259" y="4986680"/>
                </a:lnTo>
                <a:lnTo>
                  <a:pt x="0" y="49866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TextBox 7"/>
          <p:cNvSpPr txBox="1"/>
          <p:nvPr/>
        </p:nvSpPr>
        <p:spPr>
          <a:xfrm>
            <a:off x="4170057" y="304792"/>
            <a:ext cx="10349063" cy="723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sz="6000" b="1" spc="-318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PLANIFICACION PROYECTO APT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885392" y="975067"/>
            <a:ext cx="2918393" cy="688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23"/>
              </a:lnSpc>
            </a:pPr>
            <a:r>
              <a:rPr lang="en-US" sz="4016" spc="-212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Carta Gantt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3197723" cy="786107"/>
          </a:xfrm>
          <a:custGeom>
            <a:avLst/>
            <a:gdLst/>
            <a:ahLst/>
            <a:cxnLst/>
            <a:rect l="l" t="t" r="r" b="b"/>
            <a:pathLst>
              <a:path w="3197723" h="786107">
                <a:moveTo>
                  <a:pt x="0" y="0"/>
                </a:moveTo>
                <a:lnTo>
                  <a:pt x="3197723" y="0"/>
                </a:lnTo>
                <a:lnTo>
                  <a:pt x="3197723" y="786107"/>
                </a:lnTo>
                <a:lnTo>
                  <a:pt x="0" y="7861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2088178" y="5824546"/>
            <a:ext cx="7449153" cy="4190148"/>
          </a:xfrm>
          <a:custGeom>
            <a:avLst/>
            <a:gdLst/>
            <a:ahLst/>
            <a:cxnLst/>
            <a:rect l="l" t="t" r="r" b="b"/>
            <a:pathLst>
              <a:path w="7449153" h="4190148">
                <a:moveTo>
                  <a:pt x="0" y="0"/>
                </a:moveTo>
                <a:lnTo>
                  <a:pt x="7449153" y="0"/>
                </a:lnTo>
                <a:lnTo>
                  <a:pt x="7449153" y="4190148"/>
                </a:lnTo>
                <a:lnTo>
                  <a:pt x="0" y="41901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TextBox 4"/>
          <p:cNvSpPr txBox="1"/>
          <p:nvPr/>
        </p:nvSpPr>
        <p:spPr>
          <a:xfrm>
            <a:off x="5619282" y="274893"/>
            <a:ext cx="7836098" cy="688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23"/>
              </a:lnSpc>
              <a:spcBef>
                <a:spcPct val="0"/>
              </a:spcBef>
            </a:pPr>
            <a:r>
              <a:rPr lang="en-US" sz="4016" u="sng" spc="-212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AVANCE ESPERADO Y AVANCE REAL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17401" y="1454867"/>
            <a:ext cx="15594388" cy="4780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69"/>
              </a:lnSpc>
              <a:spcBef>
                <a:spcPct val="0"/>
              </a:spcBef>
            </a:pPr>
            <a:r>
              <a:rPr lang="en-US" sz="3049" b="1" spc="-161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•  Se ha logrado un avance acorde a la planificacion con pequeños percances que fueron solucionados (debimos ajustar tareas o darles más tiempo para desarrollarlas correctamente)</a:t>
            </a:r>
          </a:p>
          <a:p>
            <a:pPr algn="l">
              <a:lnSpc>
                <a:spcPts val="4269"/>
              </a:lnSpc>
              <a:spcBef>
                <a:spcPct val="0"/>
              </a:spcBef>
            </a:pPr>
            <a:endParaRPr lang="en-US" sz="3049" b="1" spc="-161">
              <a:solidFill>
                <a:srgbClr val="FFFFFF"/>
              </a:solidFill>
              <a:latin typeface="Bricolage Grotesque Medium"/>
              <a:ea typeface="Bricolage Grotesque Medium"/>
              <a:cs typeface="Bricolage Grotesque Medium"/>
              <a:sym typeface="Bricolage Grotesque Medium"/>
            </a:endParaRPr>
          </a:p>
          <a:p>
            <a:pPr algn="l">
              <a:lnSpc>
                <a:spcPts val="4269"/>
              </a:lnSpc>
              <a:spcBef>
                <a:spcPct val="0"/>
              </a:spcBef>
            </a:pPr>
            <a:r>
              <a:rPr lang="en-US" sz="3049" b="1" spc="-161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•  Se presentan avances superiores a los esperado respecto del funcionamiento del backend pese a complicaciones con el levantamiento de la api</a:t>
            </a:r>
          </a:p>
          <a:p>
            <a:pPr algn="l">
              <a:lnSpc>
                <a:spcPts val="4269"/>
              </a:lnSpc>
              <a:spcBef>
                <a:spcPct val="0"/>
              </a:spcBef>
            </a:pPr>
            <a:endParaRPr lang="en-US" sz="3049" b="1" spc="-161">
              <a:solidFill>
                <a:srgbClr val="FFFFFF"/>
              </a:solidFill>
              <a:latin typeface="Bricolage Grotesque Medium"/>
              <a:ea typeface="Bricolage Grotesque Medium"/>
              <a:cs typeface="Bricolage Grotesque Medium"/>
              <a:sym typeface="Bricolage Grotesque Medium"/>
            </a:endParaRPr>
          </a:p>
          <a:p>
            <a:pPr algn="l">
              <a:lnSpc>
                <a:spcPts val="4269"/>
              </a:lnSpc>
              <a:spcBef>
                <a:spcPct val="0"/>
              </a:spcBef>
            </a:pPr>
            <a:r>
              <a:rPr lang="en-US" sz="3049" b="1" spc="-161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 • Se presentan atrasos en la preparacion de mockups</a:t>
            </a:r>
          </a:p>
          <a:p>
            <a:pPr algn="l">
              <a:lnSpc>
                <a:spcPts val="4269"/>
              </a:lnSpc>
              <a:spcBef>
                <a:spcPct val="0"/>
              </a:spcBef>
            </a:pPr>
            <a:endParaRPr lang="en-US" sz="3049" b="1" spc="-161">
              <a:solidFill>
                <a:srgbClr val="FFFFFF"/>
              </a:solidFill>
              <a:latin typeface="Bricolage Grotesque Medium"/>
              <a:ea typeface="Bricolage Grotesque Medium"/>
              <a:cs typeface="Bricolage Grotesque Medium"/>
              <a:sym typeface="Bricolage Grotesque Medium"/>
            </a:endParaRPr>
          </a:p>
          <a:p>
            <a:pPr algn="l">
              <a:lnSpc>
                <a:spcPts val="4269"/>
              </a:lnSpc>
              <a:spcBef>
                <a:spcPct val="0"/>
              </a:spcBef>
            </a:pPr>
            <a:endParaRPr lang="en-US" sz="3049" b="1" spc="-161">
              <a:solidFill>
                <a:srgbClr val="FFFFFF"/>
              </a:solidFill>
              <a:latin typeface="Bricolage Grotesque Medium"/>
              <a:ea typeface="Bricolage Grotesque Medium"/>
              <a:cs typeface="Bricolage Grotesque Medium"/>
              <a:sym typeface="Bricolage Grotesque Medium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732" y="3060003"/>
            <a:ext cx="7366378" cy="77946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98861" y="10069203"/>
            <a:ext cx="9437212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17606558" y="4976746"/>
            <a:ext cx="333507" cy="333507"/>
          </a:xfrm>
          <a:custGeom>
            <a:avLst/>
            <a:gdLst/>
            <a:ahLst/>
            <a:cxnLst/>
            <a:rect l="l" t="t" r="r" b="b"/>
            <a:pathLst>
              <a:path w="333507" h="333507">
                <a:moveTo>
                  <a:pt x="0" y="0"/>
                </a:moveTo>
                <a:lnTo>
                  <a:pt x="333507" y="0"/>
                </a:lnTo>
                <a:lnTo>
                  <a:pt x="333507" y="333508"/>
                </a:lnTo>
                <a:lnTo>
                  <a:pt x="0" y="333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3197723" cy="786107"/>
          </a:xfrm>
          <a:custGeom>
            <a:avLst/>
            <a:gdLst/>
            <a:ahLst/>
            <a:cxnLst/>
            <a:rect l="l" t="t" r="r" b="b"/>
            <a:pathLst>
              <a:path w="3197723" h="786107">
                <a:moveTo>
                  <a:pt x="0" y="0"/>
                </a:moveTo>
                <a:lnTo>
                  <a:pt x="3197723" y="0"/>
                </a:lnTo>
                <a:lnTo>
                  <a:pt x="3197723" y="786107"/>
                </a:lnTo>
                <a:lnTo>
                  <a:pt x="0" y="7861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>
            <a:off x="2443271" y="2054597"/>
            <a:ext cx="2348868" cy="2423785"/>
          </a:xfrm>
          <a:custGeom>
            <a:avLst/>
            <a:gdLst/>
            <a:ahLst/>
            <a:cxnLst/>
            <a:rect l="l" t="t" r="r" b="b"/>
            <a:pathLst>
              <a:path w="2348868" h="2423785">
                <a:moveTo>
                  <a:pt x="0" y="0"/>
                </a:moveTo>
                <a:lnTo>
                  <a:pt x="2348869" y="0"/>
                </a:lnTo>
                <a:lnTo>
                  <a:pt x="2348869" y="2423785"/>
                </a:lnTo>
                <a:lnTo>
                  <a:pt x="0" y="24237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6718856" y="786107"/>
            <a:ext cx="5515925" cy="4862558"/>
          </a:xfrm>
          <a:custGeom>
            <a:avLst/>
            <a:gdLst/>
            <a:ahLst/>
            <a:cxnLst/>
            <a:rect l="l" t="t" r="r" b="b"/>
            <a:pathLst>
              <a:path w="5515925" h="4862558">
                <a:moveTo>
                  <a:pt x="0" y="0"/>
                </a:moveTo>
                <a:lnTo>
                  <a:pt x="5515925" y="0"/>
                </a:lnTo>
                <a:lnTo>
                  <a:pt x="5515925" y="4862558"/>
                </a:lnTo>
                <a:lnTo>
                  <a:pt x="0" y="48625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>
            <a:off x="1028700" y="5529492"/>
            <a:ext cx="16433343" cy="4539711"/>
          </a:xfrm>
          <a:custGeom>
            <a:avLst/>
            <a:gdLst/>
            <a:ahLst/>
            <a:cxnLst/>
            <a:rect l="l" t="t" r="r" b="b"/>
            <a:pathLst>
              <a:path w="16433343" h="4539711">
                <a:moveTo>
                  <a:pt x="0" y="0"/>
                </a:moveTo>
                <a:lnTo>
                  <a:pt x="16433343" y="0"/>
                </a:lnTo>
                <a:lnTo>
                  <a:pt x="16433343" y="4539711"/>
                </a:lnTo>
                <a:lnTo>
                  <a:pt x="0" y="45397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8" name="TextBox 8"/>
          <p:cNvSpPr txBox="1"/>
          <p:nvPr/>
        </p:nvSpPr>
        <p:spPr>
          <a:xfrm>
            <a:off x="6812530" y="51951"/>
            <a:ext cx="4965502" cy="606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3"/>
              </a:lnSpc>
              <a:spcBef>
                <a:spcPct val="0"/>
              </a:spcBef>
            </a:pPr>
            <a:r>
              <a:rPr lang="en-US" sz="3516" b="1" u="sng" spc="-18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EVIDENCIAS DEL AVANCE 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748283" y="4756360"/>
            <a:ext cx="4713759" cy="688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23"/>
              </a:lnSpc>
            </a:pPr>
            <a:r>
              <a:rPr lang="en-US" sz="4016" spc="-212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Caso de Uso General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98861" y="10069203"/>
            <a:ext cx="9437212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17606558" y="4976746"/>
            <a:ext cx="333507" cy="333507"/>
          </a:xfrm>
          <a:custGeom>
            <a:avLst/>
            <a:gdLst/>
            <a:ahLst/>
            <a:cxnLst/>
            <a:rect l="l" t="t" r="r" b="b"/>
            <a:pathLst>
              <a:path w="333507" h="333507">
                <a:moveTo>
                  <a:pt x="0" y="0"/>
                </a:moveTo>
                <a:lnTo>
                  <a:pt x="333507" y="0"/>
                </a:lnTo>
                <a:lnTo>
                  <a:pt x="333507" y="333508"/>
                </a:lnTo>
                <a:lnTo>
                  <a:pt x="0" y="333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3197723" cy="786107"/>
          </a:xfrm>
          <a:custGeom>
            <a:avLst/>
            <a:gdLst/>
            <a:ahLst/>
            <a:cxnLst/>
            <a:rect l="l" t="t" r="r" b="b"/>
            <a:pathLst>
              <a:path w="3197723" h="786107">
                <a:moveTo>
                  <a:pt x="0" y="0"/>
                </a:moveTo>
                <a:lnTo>
                  <a:pt x="3197723" y="0"/>
                </a:lnTo>
                <a:lnTo>
                  <a:pt x="3197723" y="786107"/>
                </a:lnTo>
                <a:lnTo>
                  <a:pt x="0" y="7861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>
            <a:off x="122050" y="1617889"/>
            <a:ext cx="7778859" cy="7384730"/>
          </a:xfrm>
          <a:custGeom>
            <a:avLst/>
            <a:gdLst/>
            <a:ahLst/>
            <a:cxnLst/>
            <a:rect l="l" t="t" r="r" b="b"/>
            <a:pathLst>
              <a:path w="7778859" h="7384730">
                <a:moveTo>
                  <a:pt x="0" y="0"/>
                </a:moveTo>
                <a:lnTo>
                  <a:pt x="7778859" y="0"/>
                </a:lnTo>
                <a:lnTo>
                  <a:pt x="7778859" y="7384730"/>
                </a:lnTo>
                <a:lnTo>
                  <a:pt x="0" y="73847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TextBox 7"/>
          <p:cNvSpPr txBox="1"/>
          <p:nvPr/>
        </p:nvSpPr>
        <p:spPr>
          <a:xfrm>
            <a:off x="6812530" y="196612"/>
            <a:ext cx="4965502" cy="606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3"/>
              </a:lnSpc>
              <a:spcBef>
                <a:spcPct val="0"/>
              </a:spcBef>
            </a:pPr>
            <a:r>
              <a:rPr lang="en-US" sz="3516" b="1" u="sng" spc="-18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EVIDENCIAS DEL AVANCE 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40140" y="814858"/>
            <a:ext cx="2883258" cy="688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23"/>
              </a:lnSpc>
            </a:pPr>
            <a:r>
              <a:rPr lang="en-US" sz="4016" spc="-212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Caso de Uso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737575" y="1532164"/>
            <a:ext cx="4713759" cy="688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23"/>
              </a:lnSpc>
            </a:pPr>
            <a:r>
              <a:rPr lang="en-US" sz="4016" spc="-212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MER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3F2951D-253B-5825-3EF3-F0FC501703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6309" y="2617960"/>
            <a:ext cx="10730802" cy="54973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98861" y="10069203"/>
            <a:ext cx="9437212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17606558" y="4976746"/>
            <a:ext cx="333507" cy="333507"/>
          </a:xfrm>
          <a:custGeom>
            <a:avLst/>
            <a:gdLst/>
            <a:ahLst/>
            <a:cxnLst/>
            <a:rect l="l" t="t" r="r" b="b"/>
            <a:pathLst>
              <a:path w="333507" h="333507">
                <a:moveTo>
                  <a:pt x="0" y="0"/>
                </a:moveTo>
                <a:lnTo>
                  <a:pt x="333507" y="0"/>
                </a:lnTo>
                <a:lnTo>
                  <a:pt x="333507" y="333508"/>
                </a:lnTo>
                <a:lnTo>
                  <a:pt x="0" y="333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3197723" cy="786107"/>
          </a:xfrm>
          <a:custGeom>
            <a:avLst/>
            <a:gdLst/>
            <a:ahLst/>
            <a:cxnLst/>
            <a:rect l="l" t="t" r="r" b="b"/>
            <a:pathLst>
              <a:path w="3197723" h="786107">
                <a:moveTo>
                  <a:pt x="0" y="0"/>
                </a:moveTo>
                <a:lnTo>
                  <a:pt x="3197723" y="0"/>
                </a:lnTo>
                <a:lnTo>
                  <a:pt x="3197723" y="786107"/>
                </a:lnTo>
                <a:lnTo>
                  <a:pt x="0" y="7861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>
            <a:off x="1313295" y="856657"/>
            <a:ext cx="15515438" cy="4344323"/>
          </a:xfrm>
          <a:custGeom>
            <a:avLst/>
            <a:gdLst/>
            <a:ahLst/>
            <a:cxnLst/>
            <a:rect l="l" t="t" r="r" b="b"/>
            <a:pathLst>
              <a:path w="15515438" h="4344323">
                <a:moveTo>
                  <a:pt x="0" y="0"/>
                </a:moveTo>
                <a:lnTo>
                  <a:pt x="15515437" y="0"/>
                </a:lnTo>
                <a:lnTo>
                  <a:pt x="15515437" y="4344323"/>
                </a:lnTo>
                <a:lnTo>
                  <a:pt x="0" y="43443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646303" y="5894495"/>
            <a:ext cx="17127008" cy="4174708"/>
          </a:xfrm>
          <a:custGeom>
            <a:avLst/>
            <a:gdLst/>
            <a:ahLst/>
            <a:cxnLst/>
            <a:rect l="l" t="t" r="r" b="b"/>
            <a:pathLst>
              <a:path w="17127008" h="4174708">
                <a:moveTo>
                  <a:pt x="0" y="0"/>
                </a:moveTo>
                <a:lnTo>
                  <a:pt x="17127009" y="0"/>
                </a:lnTo>
                <a:lnTo>
                  <a:pt x="17127009" y="4174708"/>
                </a:lnTo>
                <a:lnTo>
                  <a:pt x="0" y="41747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TextBox 7"/>
          <p:cNvSpPr txBox="1"/>
          <p:nvPr/>
        </p:nvSpPr>
        <p:spPr>
          <a:xfrm>
            <a:off x="6903299" y="51951"/>
            <a:ext cx="4965502" cy="606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3"/>
              </a:lnSpc>
              <a:spcBef>
                <a:spcPct val="0"/>
              </a:spcBef>
            </a:pPr>
            <a:r>
              <a:rPr lang="en-US" sz="3516" b="1" u="sng" spc="-18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EVIDENCIAS DEL AVANCE 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978820" y="168102"/>
            <a:ext cx="4713759" cy="688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23"/>
              </a:lnSpc>
            </a:pPr>
            <a:r>
              <a:rPr lang="en-US" sz="4016" spc="-212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AS - 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29170" y="5205940"/>
            <a:ext cx="4713759" cy="688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23"/>
              </a:lnSpc>
            </a:pPr>
            <a:r>
              <a:rPr lang="en-US" sz="4016" spc="-212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TO - BE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98861" y="10069203"/>
            <a:ext cx="9437212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17606558" y="4976746"/>
            <a:ext cx="333507" cy="333507"/>
          </a:xfrm>
          <a:custGeom>
            <a:avLst/>
            <a:gdLst/>
            <a:ahLst/>
            <a:cxnLst/>
            <a:rect l="l" t="t" r="r" b="b"/>
            <a:pathLst>
              <a:path w="333507" h="333507">
                <a:moveTo>
                  <a:pt x="0" y="0"/>
                </a:moveTo>
                <a:lnTo>
                  <a:pt x="333507" y="0"/>
                </a:lnTo>
                <a:lnTo>
                  <a:pt x="333507" y="333508"/>
                </a:lnTo>
                <a:lnTo>
                  <a:pt x="0" y="333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3197723" cy="786107"/>
          </a:xfrm>
          <a:custGeom>
            <a:avLst/>
            <a:gdLst/>
            <a:ahLst/>
            <a:cxnLst/>
            <a:rect l="l" t="t" r="r" b="b"/>
            <a:pathLst>
              <a:path w="3197723" h="786107">
                <a:moveTo>
                  <a:pt x="0" y="0"/>
                </a:moveTo>
                <a:lnTo>
                  <a:pt x="3197723" y="0"/>
                </a:lnTo>
                <a:lnTo>
                  <a:pt x="3197723" y="786107"/>
                </a:lnTo>
                <a:lnTo>
                  <a:pt x="0" y="7861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5" name="Freeform 5"/>
          <p:cNvSpPr/>
          <p:nvPr/>
        </p:nvSpPr>
        <p:spPr>
          <a:xfrm>
            <a:off x="109002" y="786107"/>
            <a:ext cx="9186279" cy="5752907"/>
          </a:xfrm>
          <a:custGeom>
            <a:avLst/>
            <a:gdLst/>
            <a:ahLst/>
            <a:cxnLst/>
            <a:rect l="l" t="t" r="r" b="b"/>
            <a:pathLst>
              <a:path w="9186279" h="5752907">
                <a:moveTo>
                  <a:pt x="0" y="0"/>
                </a:moveTo>
                <a:lnTo>
                  <a:pt x="9186279" y="0"/>
                </a:lnTo>
                <a:lnTo>
                  <a:pt x="9186279" y="5752907"/>
                </a:lnTo>
                <a:lnTo>
                  <a:pt x="0" y="57529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6" name="Freeform 6"/>
          <p:cNvSpPr/>
          <p:nvPr/>
        </p:nvSpPr>
        <p:spPr>
          <a:xfrm>
            <a:off x="8840801" y="1821800"/>
            <a:ext cx="9099265" cy="5766659"/>
          </a:xfrm>
          <a:custGeom>
            <a:avLst/>
            <a:gdLst/>
            <a:ahLst/>
            <a:cxnLst/>
            <a:rect l="l" t="t" r="r" b="b"/>
            <a:pathLst>
              <a:path w="9099265" h="5766659">
                <a:moveTo>
                  <a:pt x="0" y="0"/>
                </a:moveTo>
                <a:lnTo>
                  <a:pt x="9099264" y="0"/>
                </a:lnTo>
                <a:lnTo>
                  <a:pt x="9099264" y="5766658"/>
                </a:lnTo>
                <a:lnTo>
                  <a:pt x="0" y="57666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7" name="Freeform 7"/>
          <p:cNvSpPr/>
          <p:nvPr/>
        </p:nvSpPr>
        <p:spPr>
          <a:xfrm>
            <a:off x="881476" y="5686057"/>
            <a:ext cx="8876969" cy="4948889"/>
          </a:xfrm>
          <a:custGeom>
            <a:avLst/>
            <a:gdLst/>
            <a:ahLst/>
            <a:cxnLst/>
            <a:rect l="l" t="t" r="r" b="b"/>
            <a:pathLst>
              <a:path w="8876969" h="4948889">
                <a:moveTo>
                  <a:pt x="0" y="0"/>
                </a:moveTo>
                <a:lnTo>
                  <a:pt x="8876969" y="0"/>
                </a:lnTo>
                <a:lnTo>
                  <a:pt x="8876969" y="4948890"/>
                </a:lnTo>
                <a:lnTo>
                  <a:pt x="0" y="49488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2991" b="-16385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8" name="TextBox 8"/>
          <p:cNvSpPr txBox="1"/>
          <p:nvPr/>
        </p:nvSpPr>
        <p:spPr>
          <a:xfrm>
            <a:off x="6812530" y="51951"/>
            <a:ext cx="4965502" cy="606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23"/>
              </a:lnSpc>
              <a:spcBef>
                <a:spcPct val="0"/>
              </a:spcBef>
            </a:pPr>
            <a:r>
              <a:rPr lang="en-US" sz="3516" b="1" u="sng" spc="-186">
                <a:solidFill>
                  <a:srgbClr val="FFFFFF"/>
                </a:solidFill>
                <a:latin typeface="Bricolage Grotesque Medium"/>
                <a:ea typeface="Bricolage Grotesque Medium"/>
                <a:cs typeface="Bricolage Grotesque Medium"/>
                <a:sym typeface="Bricolage Grotesque Medium"/>
              </a:rPr>
              <a:t>EVIDENCIAS DEL AVANCE 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280856" y="942975"/>
            <a:ext cx="4713759" cy="688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23"/>
              </a:lnSpc>
            </a:pPr>
            <a:r>
              <a:rPr lang="en-US" sz="4016" spc="-212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Mockup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274</Words>
  <Application>Microsoft Office PowerPoint</Application>
  <PresentationFormat>Personalizado</PresentationFormat>
  <Paragraphs>65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Calibri</vt:lpstr>
      <vt:lpstr>Bricolage Grotesque Medium</vt:lpstr>
      <vt:lpstr>Arial</vt:lpstr>
      <vt:lpstr>Bricolage Grotesque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Proyecto Capstone 2</dc:title>
  <cp:lastModifiedBy>DIEGO ROBERTO ALVAREZ MENDEZ</cp:lastModifiedBy>
  <cp:revision>2</cp:revision>
  <dcterms:created xsi:type="dcterms:W3CDTF">2006-08-16T00:00:00Z</dcterms:created>
  <dcterms:modified xsi:type="dcterms:W3CDTF">2025-10-16T17:44:57Z</dcterms:modified>
  <dc:identifier>DAG16YlFMB4</dc:identifier>
</cp:coreProperties>
</file>