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Canva Sans Bold" charset="1" panose="020B0803030501040103"/>
      <p:regular r:id="rId31"/>
    </p:embeddedFont>
    <p:embeddedFont>
      <p:font typeface="Canva Sans" charset="1" panose="020B0503030501040103"/>
      <p:regular r:id="rId32"/>
    </p:embeddedFont>
    <p:embeddedFont>
      <p:font typeface="Lato" charset="1" panose="020F0502020204030203"/>
      <p:regular r:id="rId33"/>
    </p:embeddedFont>
    <p:embeddedFont>
      <p:font typeface="Lato Bold" charset="1" panose="020F0502020204030203"/>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airtrain.ai/blog/the-comprehensive-guide-to-llm-evaluation" TargetMode="External" Type="http://schemas.openxmlformats.org/officeDocument/2006/relationships/hyperlink"/></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https://huggingface.co/datasets/Drashtip/preprocessed_squad"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772662" y="422828"/>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38100"/>
              <a:ext cx="1128752" cy="444500"/>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1476455" y="2318271"/>
            <a:ext cx="12981043" cy="2825229"/>
          </a:xfrm>
          <a:prstGeom prst="rect">
            <a:avLst/>
          </a:prstGeom>
        </p:spPr>
        <p:txBody>
          <a:bodyPr anchor="t" rtlCol="false" tIns="0" lIns="0" bIns="0" rIns="0">
            <a:spAutoFit/>
          </a:bodyPr>
          <a:lstStyle/>
          <a:p>
            <a:pPr algn="ctr" marL="0" indent="0" lvl="0">
              <a:lnSpc>
                <a:spcPts val="7553"/>
              </a:lnSpc>
            </a:pPr>
            <a:r>
              <a:rPr lang="en-US" b="true" sz="5395" spc="269">
                <a:solidFill>
                  <a:srgbClr val="000000"/>
                </a:solidFill>
                <a:latin typeface="Canva Sans Bold"/>
                <a:ea typeface="Canva Sans Bold"/>
                <a:cs typeface="Canva Sans Bold"/>
                <a:sym typeface="Canva Sans Bold"/>
              </a:rPr>
              <a:t>AUTOMATED QUESTIONAIRRE-ANSWER SYSTEMS FOR EDUCATIONAL TEXTS</a:t>
            </a:r>
          </a:p>
        </p:txBody>
      </p:sp>
      <p:sp>
        <p:nvSpPr>
          <p:cNvPr name="TextBox 6" id="6"/>
          <p:cNvSpPr txBox="true"/>
          <p:nvPr/>
        </p:nvSpPr>
        <p:spPr>
          <a:xfrm rot="0">
            <a:off x="-2225921" y="6309109"/>
            <a:ext cx="12371749" cy="389282"/>
          </a:xfrm>
          <a:prstGeom prst="rect">
            <a:avLst/>
          </a:prstGeom>
        </p:spPr>
        <p:txBody>
          <a:bodyPr anchor="t" rtlCol="false" tIns="0" lIns="0" bIns="0" rIns="0">
            <a:spAutoFit/>
          </a:bodyPr>
          <a:lstStyle/>
          <a:p>
            <a:pPr algn="ctr" marL="0" indent="0" lvl="0">
              <a:lnSpc>
                <a:spcPts val="3219"/>
              </a:lnSpc>
            </a:pPr>
            <a:r>
              <a:rPr lang="en-US" b="true" sz="2299" spc="229">
                <a:solidFill>
                  <a:srgbClr val="000000"/>
                </a:solidFill>
                <a:latin typeface="Canva Sans Bold"/>
                <a:ea typeface="Canva Sans Bold"/>
                <a:cs typeface="Canva Sans Bold"/>
                <a:sym typeface="Canva Sans Bold"/>
              </a:rPr>
              <a:t>BY: DRASHTI PATEL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74928"/>
            <a:ext cx="15529061" cy="1857929"/>
          </a:xfrm>
          <a:prstGeom prst="rect">
            <a:avLst/>
          </a:prstGeom>
        </p:spPr>
        <p:txBody>
          <a:bodyPr anchor="t" rtlCol="false" tIns="0" lIns="0" bIns="0" rIns="0">
            <a:spAutoFit/>
          </a:bodyPr>
          <a:lstStyle/>
          <a:p>
            <a:pPr algn="ctr">
              <a:lnSpc>
                <a:spcPts val="8400"/>
              </a:lnSpc>
            </a:pPr>
            <a:r>
              <a:rPr lang="en-US" b="true" sz="6000" spc="300">
                <a:solidFill>
                  <a:srgbClr val="000000"/>
                </a:solidFill>
                <a:latin typeface="Canva Sans Bold"/>
                <a:ea typeface="Canva Sans Bold"/>
                <a:cs typeface="Canva Sans Bold"/>
                <a:sym typeface="Canva Sans Bold"/>
              </a:rPr>
              <a:t>MODEL 1-T5 SMALL MODEL</a:t>
            </a:r>
          </a:p>
          <a:p>
            <a:pPr algn="ctr">
              <a:lnSpc>
                <a:spcPts val="3079"/>
              </a:lnSpc>
            </a:pPr>
            <a:r>
              <a:rPr lang="en-US" b="true" sz="2199" spc="109">
                <a:solidFill>
                  <a:srgbClr val="000000"/>
                </a:solidFill>
                <a:latin typeface="Canva Sans Bold"/>
                <a:ea typeface="Canva Sans Bold"/>
                <a:cs typeface="Canva Sans Bold"/>
                <a:sym typeface="Canva Sans Bold"/>
              </a:rPr>
              <a:t>(ENCODER-DECODER (SEQUENCE-TO-SEQUENCE))</a:t>
            </a:r>
          </a:p>
          <a:p>
            <a:pPr algn="ctr" marL="0" indent="0" lvl="0">
              <a:lnSpc>
                <a:spcPts val="3079"/>
              </a:lnSpc>
            </a:pPr>
          </a:p>
        </p:txBody>
      </p:sp>
      <p:sp>
        <p:nvSpPr>
          <p:cNvPr name="TextBox 3" id="3"/>
          <p:cNvSpPr txBox="true"/>
          <p:nvPr/>
        </p:nvSpPr>
        <p:spPr>
          <a:xfrm rot="0">
            <a:off x="13196888" y="6762899"/>
            <a:ext cx="9525" cy="514296"/>
          </a:xfrm>
          <a:prstGeom prst="rect">
            <a:avLst/>
          </a:prstGeom>
        </p:spPr>
        <p:txBody>
          <a:bodyPr anchor="t" rtlCol="false" tIns="0" lIns="0" bIns="0" rIns="0">
            <a:spAutoFit/>
          </a:bodyPr>
          <a:lstStyle/>
          <a:p>
            <a:pPr algn="ctr">
              <a:lnSpc>
                <a:spcPts val="4200"/>
              </a:lnSpc>
              <a:spcBef>
                <a:spcPct val="0"/>
              </a:spcBef>
            </a:pPr>
          </a:p>
        </p:txBody>
      </p:sp>
      <p:sp>
        <p:nvSpPr>
          <p:cNvPr name="TextBox 4" id="4"/>
          <p:cNvSpPr txBox="true"/>
          <p:nvPr/>
        </p:nvSpPr>
        <p:spPr>
          <a:xfrm rot="0">
            <a:off x="1534005" y="2401853"/>
            <a:ext cx="15219989" cy="6117467"/>
          </a:xfrm>
          <a:prstGeom prst="rect">
            <a:avLst/>
          </a:prstGeom>
        </p:spPr>
        <p:txBody>
          <a:bodyPr anchor="t" rtlCol="false" tIns="0" lIns="0" bIns="0" rIns="0">
            <a:spAutoFit/>
          </a:bodyPr>
          <a:lstStyle/>
          <a:p>
            <a:pPr algn="just">
              <a:lnSpc>
                <a:spcPts val="3499"/>
              </a:lnSpc>
            </a:pPr>
          </a:p>
          <a:p>
            <a:pPr algn="just">
              <a:lnSpc>
                <a:spcPts val="3499"/>
              </a:lnSpc>
            </a:pPr>
            <a:r>
              <a:rPr lang="en-US" sz="2499">
                <a:solidFill>
                  <a:srgbClr val="000000"/>
                </a:solidFill>
                <a:latin typeface="Canva Sans"/>
                <a:ea typeface="Canva Sans"/>
                <a:cs typeface="Canva Sans"/>
                <a:sym typeface="Canva Sans"/>
              </a:rPr>
              <a:t>1.Combine context and question into a formatted text input: "context: {context} question: {question}".</a:t>
            </a:r>
          </a:p>
          <a:p>
            <a:pPr algn="just">
              <a:lnSpc>
                <a:spcPts val="3499"/>
              </a:lnSpc>
            </a:pPr>
          </a:p>
          <a:p>
            <a:pPr algn="just">
              <a:lnSpc>
                <a:spcPts val="3499"/>
              </a:lnSpc>
            </a:pPr>
            <a:r>
              <a:rPr lang="en-US" sz="2499">
                <a:solidFill>
                  <a:srgbClr val="000000"/>
                </a:solidFill>
                <a:latin typeface="Canva Sans"/>
                <a:ea typeface="Canva Sans"/>
                <a:cs typeface="Canva Sans"/>
                <a:sym typeface="Canva Sans"/>
              </a:rPr>
              <a:t>2. Convert the input text into token IDs using the T5 tokenizer.</a:t>
            </a:r>
          </a:p>
          <a:p>
            <a:pPr algn="just">
              <a:lnSpc>
                <a:spcPts val="3499"/>
              </a:lnSpc>
            </a:pPr>
          </a:p>
          <a:p>
            <a:pPr algn="just">
              <a:lnSpc>
                <a:spcPts val="3499"/>
              </a:lnSpc>
            </a:pPr>
            <a:r>
              <a:rPr lang="en-US" sz="2499">
                <a:solidFill>
                  <a:srgbClr val="000000"/>
                </a:solidFill>
                <a:latin typeface="Canva Sans"/>
                <a:ea typeface="Canva Sans"/>
                <a:cs typeface="Canva Sans"/>
                <a:sym typeface="Canva Sans"/>
              </a:rPr>
              <a:t>3.Encoder: Process the input tokens with self-attention layers to generate contextualized embeddings capturing the semantic meaning of entire input.</a:t>
            </a:r>
          </a:p>
          <a:p>
            <a:pPr algn="just">
              <a:lnSpc>
                <a:spcPts val="3499"/>
              </a:lnSpc>
            </a:pPr>
          </a:p>
          <a:p>
            <a:pPr algn="just">
              <a:lnSpc>
                <a:spcPts val="3499"/>
              </a:lnSpc>
            </a:pPr>
            <a:r>
              <a:rPr lang="en-US" sz="2499">
                <a:solidFill>
                  <a:srgbClr val="000000"/>
                </a:solidFill>
                <a:latin typeface="Canva Sans"/>
                <a:ea typeface="Canva Sans"/>
                <a:cs typeface="Canva Sans"/>
                <a:sym typeface="Canva Sans"/>
              </a:rPr>
              <a:t>4.Decoder: Use cross-attention to focus on encoder outputs and autoregressively generate the answer token by token.</a:t>
            </a:r>
          </a:p>
          <a:p>
            <a:pPr algn="just">
              <a:lnSpc>
                <a:spcPts val="3499"/>
              </a:lnSpc>
            </a:pPr>
            <a:r>
              <a:rPr lang="en-US" sz="2499">
                <a:solidFill>
                  <a:srgbClr val="000000"/>
                </a:solidFill>
                <a:latin typeface="Canva Sans"/>
                <a:ea typeface="Canva Sans"/>
                <a:cs typeface="Canva Sans"/>
                <a:sym typeface="Canva Sans"/>
              </a:rPr>
              <a:t>Takes encoders output as input + previously generated tokens (for sequential token generation), and generates one token at a time leading to final generated text .</a:t>
            </a:r>
          </a:p>
          <a:p>
            <a:pPr algn="just">
              <a:lnSpc>
                <a:spcPts val="3499"/>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30239" y="233376"/>
            <a:ext cx="15529061" cy="2467083"/>
          </a:xfrm>
          <a:prstGeom prst="rect">
            <a:avLst/>
          </a:prstGeom>
        </p:spPr>
        <p:txBody>
          <a:bodyPr anchor="t" rtlCol="false" tIns="0" lIns="0" bIns="0" rIns="0">
            <a:spAutoFit/>
          </a:bodyPr>
          <a:lstStyle/>
          <a:p>
            <a:pPr algn="ctr">
              <a:lnSpc>
                <a:spcPts val="8400"/>
              </a:lnSpc>
            </a:pPr>
            <a:r>
              <a:rPr lang="en-US" b="true" sz="6000" spc="300">
                <a:solidFill>
                  <a:srgbClr val="000000"/>
                </a:solidFill>
                <a:latin typeface="Canva Sans Bold"/>
                <a:ea typeface="Canva Sans Bold"/>
                <a:cs typeface="Canva Sans Bold"/>
                <a:sym typeface="Canva Sans Bold"/>
              </a:rPr>
              <a:t>MODEL 2-BERT MODEL</a:t>
            </a:r>
          </a:p>
          <a:p>
            <a:pPr algn="ctr">
              <a:lnSpc>
                <a:spcPts val="2939"/>
              </a:lnSpc>
            </a:pPr>
            <a:r>
              <a:rPr lang="en-US" b="true" sz="2099" spc="104">
                <a:solidFill>
                  <a:srgbClr val="000000"/>
                </a:solidFill>
                <a:latin typeface="Canva Sans Bold"/>
                <a:ea typeface="Canva Sans Bold"/>
                <a:cs typeface="Canva Sans Bold"/>
                <a:sym typeface="Canva Sans Bold"/>
              </a:rPr>
              <a:t>(ENCODER-ONLY TRANSFORMER, FINE-TUNED FOR SEQUENCE TASKS)</a:t>
            </a:r>
          </a:p>
          <a:p>
            <a:pPr algn="ctr" marL="0" indent="0" lvl="0">
              <a:lnSpc>
                <a:spcPts val="8400"/>
              </a:lnSpc>
            </a:pPr>
          </a:p>
        </p:txBody>
      </p:sp>
      <p:sp>
        <p:nvSpPr>
          <p:cNvPr name="TextBox 3" id="3"/>
          <p:cNvSpPr txBox="true"/>
          <p:nvPr/>
        </p:nvSpPr>
        <p:spPr>
          <a:xfrm rot="0">
            <a:off x="1730239" y="2119503"/>
            <a:ext cx="15029335" cy="7521914"/>
          </a:xfrm>
          <a:prstGeom prst="rect">
            <a:avLst/>
          </a:prstGeom>
        </p:spPr>
        <p:txBody>
          <a:bodyPr anchor="t" rtlCol="false" tIns="0" lIns="0" bIns="0" rIns="0">
            <a:spAutoFit/>
          </a:bodyPr>
          <a:lstStyle/>
          <a:p>
            <a:pPr algn="just">
              <a:lnSpc>
                <a:spcPts val="3359"/>
              </a:lnSpc>
            </a:pPr>
            <a:r>
              <a:rPr lang="en-US" sz="2399" spc="239">
                <a:solidFill>
                  <a:srgbClr val="000000"/>
                </a:solidFill>
                <a:latin typeface="Canva Sans"/>
                <a:ea typeface="Canva Sans"/>
                <a:cs typeface="Canva Sans"/>
                <a:sym typeface="Canva Sans"/>
              </a:rPr>
              <a:t>1.Prepare the input as [CLS] question [SEP] context [SEP] and tokenize it using BERT tokenizer .</a:t>
            </a:r>
          </a:p>
          <a:p>
            <a:pPr algn="just">
              <a:lnSpc>
                <a:spcPts val="3359"/>
              </a:lnSpc>
            </a:pPr>
          </a:p>
          <a:p>
            <a:pPr algn="just">
              <a:lnSpc>
                <a:spcPts val="3359"/>
              </a:lnSpc>
            </a:pPr>
            <a:r>
              <a:rPr lang="en-US" sz="2399" spc="239">
                <a:solidFill>
                  <a:srgbClr val="000000"/>
                </a:solidFill>
                <a:latin typeface="Canva Sans"/>
                <a:ea typeface="Canva Sans"/>
                <a:cs typeface="Canva Sans"/>
                <a:sym typeface="Canva Sans"/>
              </a:rPr>
              <a:t>2.Pass the tokenized input through BERT to generate contextual embeddings ,capturing meanings.</a:t>
            </a:r>
          </a:p>
          <a:p>
            <a:pPr algn="just">
              <a:lnSpc>
                <a:spcPts val="3359"/>
              </a:lnSpc>
            </a:pPr>
          </a:p>
          <a:p>
            <a:pPr algn="just">
              <a:lnSpc>
                <a:spcPts val="3359"/>
              </a:lnSpc>
            </a:pPr>
            <a:r>
              <a:rPr lang="en-US" sz="2399" spc="239">
                <a:solidFill>
                  <a:srgbClr val="000000"/>
                </a:solidFill>
                <a:latin typeface="Canva Sans"/>
                <a:ea typeface="Canva Sans"/>
                <a:cs typeface="Canva Sans"/>
                <a:sym typeface="Canva Sans"/>
              </a:rPr>
              <a:t>3.BERT uses two output layers:</a:t>
            </a:r>
          </a:p>
          <a:p>
            <a:pPr algn="just" marL="518158" indent="-259079" lvl="1">
              <a:lnSpc>
                <a:spcPts val="3359"/>
              </a:lnSpc>
              <a:buFont typeface="Arial"/>
              <a:buChar char="•"/>
            </a:pPr>
            <a:r>
              <a:rPr lang="en-US" sz="2399" spc="239">
                <a:solidFill>
                  <a:srgbClr val="000000"/>
                </a:solidFill>
                <a:latin typeface="Canva Sans"/>
                <a:ea typeface="Canva Sans"/>
                <a:cs typeface="Canva Sans"/>
                <a:sym typeface="Canva Sans"/>
              </a:rPr>
              <a:t>Start Layer: Predicts the token where the answer starts.</a:t>
            </a:r>
          </a:p>
          <a:p>
            <a:pPr algn="just" marL="518158" indent="-259079" lvl="1">
              <a:lnSpc>
                <a:spcPts val="3359"/>
              </a:lnSpc>
              <a:buFont typeface="Arial"/>
              <a:buChar char="•"/>
            </a:pPr>
            <a:r>
              <a:rPr lang="en-US" sz="2399" spc="239">
                <a:solidFill>
                  <a:srgbClr val="000000"/>
                </a:solidFill>
                <a:latin typeface="Canva Sans"/>
                <a:ea typeface="Canva Sans"/>
                <a:cs typeface="Canva Sans"/>
                <a:sym typeface="Canva Sans"/>
              </a:rPr>
              <a:t>End Layer: Predicts the token where the answer ends.</a:t>
            </a:r>
          </a:p>
          <a:p>
            <a:pPr algn="just">
              <a:lnSpc>
                <a:spcPts val="3359"/>
              </a:lnSpc>
            </a:pPr>
            <a:r>
              <a:rPr lang="en-US" sz="2399" spc="239">
                <a:solidFill>
                  <a:srgbClr val="000000"/>
                </a:solidFill>
                <a:latin typeface="Canva Sans"/>
                <a:ea typeface="Canva Sans"/>
                <a:cs typeface="Canva Sans"/>
                <a:sym typeface="Canva Sans"/>
              </a:rPr>
              <a:t>Use the QA head to predict start and end positions of the answer within the context.</a:t>
            </a:r>
          </a:p>
          <a:p>
            <a:pPr algn="just">
              <a:lnSpc>
                <a:spcPts val="3359"/>
              </a:lnSpc>
            </a:pPr>
            <a:r>
              <a:rPr lang="en-US" sz="2399" spc="239">
                <a:solidFill>
                  <a:srgbClr val="000000"/>
                </a:solidFill>
                <a:latin typeface="Canva Sans"/>
                <a:ea typeface="Canva Sans"/>
                <a:cs typeface="Canva Sans"/>
                <a:sym typeface="Canva Sans"/>
              </a:rPr>
              <a:t>The span between these indices is the predicted answer.</a:t>
            </a:r>
          </a:p>
          <a:p>
            <a:pPr algn="just">
              <a:lnSpc>
                <a:spcPts val="3359"/>
              </a:lnSpc>
            </a:pPr>
          </a:p>
          <a:p>
            <a:pPr algn="just">
              <a:lnSpc>
                <a:spcPts val="3359"/>
              </a:lnSpc>
            </a:pPr>
            <a:r>
              <a:rPr lang="en-US" sz="2399" spc="239">
                <a:solidFill>
                  <a:srgbClr val="000000"/>
                </a:solidFill>
                <a:latin typeface="Canva Sans"/>
                <a:ea typeface="Canva Sans"/>
                <a:cs typeface="Canva Sans"/>
                <a:sym typeface="Canva Sans"/>
              </a:rPr>
              <a:t>4.During training, minimize cross-entropy loss for start and end positions.</a:t>
            </a:r>
          </a:p>
          <a:p>
            <a:pPr algn="just">
              <a:lnSpc>
                <a:spcPts val="3359"/>
              </a:lnSpc>
            </a:pPr>
          </a:p>
          <a:p>
            <a:pPr algn="just">
              <a:lnSpc>
                <a:spcPts val="3359"/>
              </a:lnSpc>
            </a:pPr>
            <a:r>
              <a:rPr lang="en-US" sz="2399" spc="239">
                <a:solidFill>
                  <a:srgbClr val="000000"/>
                </a:solidFill>
                <a:latin typeface="Canva Sans"/>
                <a:ea typeface="Canva Sans"/>
                <a:cs typeface="Canva Sans"/>
                <a:sym typeface="Canva Sans"/>
              </a:rPr>
              <a:t>5.During inference, select tokens with the highest start and end logits and decode them into the final answer</a:t>
            </a:r>
          </a:p>
          <a:p>
            <a:pPr algn="just">
              <a:lnSpc>
                <a:spcPts val="3359"/>
              </a:lnSpc>
            </a:pPr>
          </a:p>
          <a:p>
            <a:pPr algn="just">
              <a:lnSpc>
                <a:spcPts val="335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69194" y="237821"/>
            <a:ext cx="15529061" cy="1467458"/>
          </a:xfrm>
          <a:prstGeom prst="rect">
            <a:avLst/>
          </a:prstGeom>
        </p:spPr>
        <p:txBody>
          <a:bodyPr anchor="t" rtlCol="false" tIns="0" lIns="0" bIns="0" rIns="0">
            <a:spAutoFit/>
          </a:bodyPr>
          <a:lstStyle/>
          <a:p>
            <a:pPr algn="ctr">
              <a:lnSpc>
                <a:spcPts val="8400"/>
              </a:lnSpc>
            </a:pPr>
            <a:r>
              <a:rPr lang="en-US" b="true" sz="6000" spc="300">
                <a:solidFill>
                  <a:srgbClr val="000000"/>
                </a:solidFill>
                <a:latin typeface="Canva Sans Bold"/>
                <a:ea typeface="Canva Sans Bold"/>
                <a:cs typeface="Canva Sans Bold"/>
                <a:sym typeface="Canva Sans Bold"/>
              </a:rPr>
              <a:t>MODEL 3-LLAMA MODEL</a:t>
            </a:r>
          </a:p>
          <a:p>
            <a:pPr algn="ctr" marL="0" indent="0" lvl="0">
              <a:lnSpc>
                <a:spcPts val="3079"/>
              </a:lnSpc>
            </a:pPr>
            <a:r>
              <a:rPr lang="en-US" b="true" sz="2199" spc="109">
                <a:solidFill>
                  <a:srgbClr val="000000"/>
                </a:solidFill>
                <a:latin typeface="Canva Sans Bold"/>
                <a:ea typeface="Canva Sans Bold"/>
                <a:cs typeface="Canva Sans Bold"/>
                <a:sym typeface="Canva Sans Bold"/>
              </a:rPr>
              <a:t>(BEST PERFORMING MODEL-DECODER ONLY )</a:t>
            </a:r>
          </a:p>
        </p:txBody>
      </p:sp>
      <p:sp>
        <p:nvSpPr>
          <p:cNvPr name="TextBox 3" id="3"/>
          <p:cNvSpPr txBox="true"/>
          <p:nvPr/>
        </p:nvSpPr>
        <p:spPr>
          <a:xfrm rot="0">
            <a:off x="1028700" y="1926778"/>
            <a:ext cx="16787916" cy="8360222"/>
          </a:xfrm>
          <a:prstGeom prst="rect">
            <a:avLst/>
          </a:prstGeom>
        </p:spPr>
        <p:txBody>
          <a:bodyPr anchor="t" rtlCol="false" tIns="0" lIns="0" bIns="0" rIns="0">
            <a:spAutoFit/>
          </a:bodyPr>
          <a:lstStyle/>
          <a:p>
            <a:pPr algn="l">
              <a:lnSpc>
                <a:spcPts val="3359"/>
              </a:lnSpc>
              <a:spcBef>
                <a:spcPct val="0"/>
              </a:spcBef>
            </a:pPr>
            <a:r>
              <a:rPr lang="en-US" sz="2400" spc="240">
                <a:solidFill>
                  <a:srgbClr val="000000"/>
                </a:solidFill>
                <a:latin typeface="Canva Sans"/>
                <a:ea typeface="Canva Sans"/>
                <a:cs typeface="Canva Sans"/>
                <a:sym typeface="Canva Sans"/>
              </a:rPr>
              <a:t> Designed for instruction-based fine-tuning, making it ideal for generating question-answer pairs from context. </a:t>
            </a:r>
          </a:p>
          <a:p>
            <a:pPr algn="l">
              <a:lnSpc>
                <a:spcPts val="3359"/>
              </a:lnSpc>
              <a:spcBef>
                <a:spcPct val="0"/>
              </a:spcBef>
            </a:pPr>
          </a:p>
          <a:p>
            <a:pPr algn="l">
              <a:lnSpc>
                <a:spcPts val="3359"/>
              </a:lnSpc>
              <a:spcBef>
                <a:spcPct val="0"/>
              </a:spcBef>
            </a:pPr>
            <a:r>
              <a:rPr lang="en-US" sz="2400" spc="240">
                <a:solidFill>
                  <a:srgbClr val="000000"/>
                </a:solidFill>
                <a:latin typeface="Canva Sans"/>
                <a:ea typeface="Canva Sans"/>
                <a:cs typeface="Canva Sans"/>
                <a:sym typeface="Canva Sans"/>
              </a:rPr>
              <a:t>1.The input is formatted as a structured prompt, combining the task instruction and context.</a:t>
            </a:r>
          </a:p>
          <a:p>
            <a:pPr algn="l">
              <a:lnSpc>
                <a:spcPts val="3359"/>
              </a:lnSpc>
              <a:spcBef>
                <a:spcPct val="0"/>
              </a:spcBef>
            </a:pPr>
          </a:p>
          <a:p>
            <a:pPr algn="l">
              <a:lnSpc>
                <a:spcPts val="3359"/>
              </a:lnSpc>
              <a:spcBef>
                <a:spcPct val="0"/>
              </a:spcBef>
            </a:pPr>
            <a:r>
              <a:rPr lang="en-US" sz="2400" spc="240">
                <a:solidFill>
                  <a:srgbClr val="000000"/>
                </a:solidFill>
                <a:latin typeface="Canva Sans"/>
                <a:ea typeface="Canva Sans"/>
                <a:cs typeface="Canva Sans"/>
                <a:sym typeface="Canva Sans"/>
              </a:rPr>
              <a:t>2.Converts the input text into token IDs using the LLaMA tokenizer.</a:t>
            </a:r>
          </a:p>
          <a:p>
            <a:pPr algn="l">
              <a:lnSpc>
                <a:spcPts val="3359"/>
              </a:lnSpc>
              <a:spcBef>
                <a:spcPct val="0"/>
              </a:spcBef>
            </a:pPr>
          </a:p>
          <a:p>
            <a:pPr algn="l">
              <a:lnSpc>
                <a:spcPts val="3359"/>
              </a:lnSpc>
              <a:spcBef>
                <a:spcPct val="0"/>
              </a:spcBef>
            </a:pPr>
            <a:r>
              <a:rPr lang="en-US" sz="2400" spc="240">
                <a:solidFill>
                  <a:srgbClr val="000000"/>
                </a:solidFill>
                <a:latin typeface="Canva Sans"/>
                <a:ea typeface="Canva Sans"/>
                <a:cs typeface="Canva Sans"/>
                <a:sym typeface="Canva Sans"/>
              </a:rPr>
              <a:t>3.Decoding: </a:t>
            </a:r>
          </a:p>
          <a:p>
            <a:pPr algn="l">
              <a:lnSpc>
                <a:spcPts val="3359"/>
              </a:lnSpc>
              <a:spcBef>
                <a:spcPct val="0"/>
              </a:spcBef>
            </a:pPr>
            <a:r>
              <a:rPr lang="en-US" sz="2400" spc="240">
                <a:solidFill>
                  <a:srgbClr val="000000"/>
                </a:solidFill>
                <a:latin typeface="Canva Sans"/>
                <a:ea typeface="Canva Sans"/>
                <a:cs typeface="Canva Sans"/>
                <a:sym typeface="Canva Sans"/>
              </a:rPr>
              <a:t>The model processes the input prompt and generates the output token by token in an autoregressive manner:</a:t>
            </a:r>
          </a:p>
          <a:p>
            <a:pPr algn="l" marL="518160" indent="-259080" lvl="1">
              <a:lnSpc>
                <a:spcPts val="3359"/>
              </a:lnSpc>
              <a:spcBef>
                <a:spcPct val="0"/>
              </a:spcBef>
              <a:buFont typeface="Arial"/>
              <a:buChar char="•"/>
            </a:pPr>
            <a:r>
              <a:rPr lang="en-US" sz="2400" spc="240">
                <a:solidFill>
                  <a:srgbClr val="000000"/>
                </a:solidFill>
                <a:latin typeface="Canva Sans"/>
                <a:ea typeface="Canva Sans"/>
                <a:cs typeface="Canva Sans"/>
                <a:sym typeface="Canva Sans"/>
              </a:rPr>
              <a:t>The model predicts the first token of the output .</a:t>
            </a:r>
          </a:p>
          <a:p>
            <a:pPr algn="l" marL="518160" indent="-259080" lvl="1">
              <a:lnSpc>
                <a:spcPts val="3359"/>
              </a:lnSpc>
              <a:spcBef>
                <a:spcPct val="0"/>
              </a:spcBef>
              <a:buFont typeface="Arial"/>
              <a:buChar char="•"/>
            </a:pPr>
            <a:r>
              <a:rPr lang="en-US" sz="2400" spc="240">
                <a:solidFill>
                  <a:srgbClr val="000000"/>
                </a:solidFill>
                <a:latin typeface="Canva Sans"/>
                <a:ea typeface="Canva Sans"/>
                <a:cs typeface="Canva Sans"/>
                <a:sym typeface="Canva Sans"/>
              </a:rPr>
              <a:t>Using the input prompt and the first token. it predicts the next token.</a:t>
            </a:r>
          </a:p>
          <a:p>
            <a:pPr algn="l" marL="518160" indent="-259080" lvl="1">
              <a:lnSpc>
                <a:spcPts val="3359"/>
              </a:lnSpc>
              <a:spcBef>
                <a:spcPct val="0"/>
              </a:spcBef>
              <a:buFont typeface="Arial"/>
              <a:buChar char="•"/>
            </a:pPr>
            <a:r>
              <a:rPr lang="en-US" sz="2400" spc="240">
                <a:solidFill>
                  <a:srgbClr val="000000"/>
                </a:solidFill>
                <a:latin typeface="Canva Sans"/>
                <a:ea typeface="Canva Sans"/>
                <a:cs typeface="Canva Sans"/>
                <a:sym typeface="Canva Sans"/>
              </a:rPr>
              <a:t>This continues until the model generates a complete sequence or reaches a stop token.</a:t>
            </a:r>
          </a:p>
          <a:p>
            <a:pPr algn="l">
              <a:lnSpc>
                <a:spcPts val="3359"/>
              </a:lnSpc>
              <a:spcBef>
                <a:spcPct val="0"/>
              </a:spcBef>
            </a:pPr>
          </a:p>
          <a:p>
            <a:pPr algn="l">
              <a:lnSpc>
                <a:spcPts val="3359"/>
              </a:lnSpc>
              <a:spcBef>
                <a:spcPct val="0"/>
              </a:spcBef>
            </a:pPr>
            <a:r>
              <a:rPr lang="en-US" sz="2400" spc="240">
                <a:solidFill>
                  <a:srgbClr val="000000"/>
                </a:solidFill>
                <a:latin typeface="Canva Sans"/>
                <a:ea typeface="Canva Sans"/>
                <a:cs typeface="Canva Sans"/>
                <a:sym typeface="Canva Sans"/>
              </a:rPr>
              <a:t>4.Instruction Tuning:Parse the instruction +  input context , generate output to align with the task.</a:t>
            </a:r>
          </a:p>
          <a:p>
            <a:pPr algn="l">
              <a:lnSpc>
                <a:spcPts val="3359"/>
              </a:lnSpc>
              <a:spcBef>
                <a:spcPct val="0"/>
              </a:spcBef>
            </a:pPr>
          </a:p>
          <a:p>
            <a:pPr algn="l">
              <a:lnSpc>
                <a:spcPts val="3359"/>
              </a:lnSpc>
              <a:spcBef>
                <a:spcPct val="0"/>
              </a:spcBef>
            </a:pPr>
            <a:r>
              <a:rPr lang="en-US" sz="2400" spc="240">
                <a:solidFill>
                  <a:srgbClr val="000000"/>
                </a:solidFill>
                <a:latin typeface="Canva Sans"/>
                <a:ea typeface="Canva Sans"/>
                <a:cs typeface="Canva Sans"/>
                <a:sym typeface="Canva Sans"/>
              </a:rPr>
              <a:t>5.The model generates a complete question-answer pair in a coherent and contextually relevant format.</a:t>
            </a:r>
          </a:p>
          <a:p>
            <a:pPr algn="l">
              <a:lnSpc>
                <a:spcPts val="335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3787839" y="6865685"/>
            <a:ext cx="14964978" cy="4785229"/>
            <a:chOff x="0" y="0"/>
            <a:chExt cx="1128752" cy="360932"/>
          </a:xfrm>
        </p:grpSpPr>
        <p:sp>
          <p:nvSpPr>
            <p:cNvPr name="Freeform 3" id="3"/>
            <p:cNvSpPr/>
            <p:nvPr/>
          </p:nvSpPr>
          <p:spPr>
            <a:xfrm flipH="false" flipV="false" rot="0">
              <a:off x="0" y="0"/>
              <a:ext cx="1128752" cy="360932"/>
            </a:xfrm>
            <a:custGeom>
              <a:avLst/>
              <a:gdLst/>
              <a:ahLst/>
              <a:cxnLst/>
              <a:rect r="r" b="b" t="t" l="l"/>
              <a:pathLst>
                <a:path h="360932" w="1128752">
                  <a:moveTo>
                    <a:pt x="925552" y="0"/>
                  </a:moveTo>
                  <a:cubicBezTo>
                    <a:pt x="1037776" y="0"/>
                    <a:pt x="1128752" y="80797"/>
                    <a:pt x="1128752" y="180466"/>
                  </a:cubicBezTo>
                  <a:cubicBezTo>
                    <a:pt x="1128752" y="280135"/>
                    <a:pt x="1037776" y="360932"/>
                    <a:pt x="925552" y="360932"/>
                  </a:cubicBezTo>
                  <a:lnTo>
                    <a:pt x="203200" y="360932"/>
                  </a:lnTo>
                  <a:cubicBezTo>
                    <a:pt x="90976" y="360932"/>
                    <a:pt x="0" y="280135"/>
                    <a:pt x="0" y="180466"/>
                  </a:cubicBezTo>
                  <a:cubicBezTo>
                    <a:pt x="0" y="80797"/>
                    <a:pt x="90976" y="0"/>
                    <a:pt x="203200" y="0"/>
                  </a:cubicBezTo>
                  <a:close/>
                </a:path>
              </a:pathLst>
            </a:custGeom>
            <a:solidFill>
              <a:srgbClr val="F2F1F1">
                <a:alpha val="80000"/>
              </a:srgbClr>
            </a:solidFill>
          </p:spPr>
        </p:sp>
        <p:sp>
          <p:nvSpPr>
            <p:cNvPr name="TextBox 4" id="4"/>
            <p:cNvSpPr txBox="true"/>
            <p:nvPr/>
          </p:nvSpPr>
          <p:spPr>
            <a:xfrm>
              <a:off x="0" y="-38100"/>
              <a:ext cx="1128752" cy="399032"/>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5400000">
            <a:off x="1798179" y="6865685"/>
            <a:ext cx="14964978" cy="4785229"/>
            <a:chOff x="0" y="0"/>
            <a:chExt cx="1128752" cy="360932"/>
          </a:xfrm>
        </p:grpSpPr>
        <p:sp>
          <p:nvSpPr>
            <p:cNvPr name="Freeform 6" id="6"/>
            <p:cNvSpPr/>
            <p:nvPr/>
          </p:nvSpPr>
          <p:spPr>
            <a:xfrm flipH="false" flipV="false" rot="0">
              <a:off x="0" y="0"/>
              <a:ext cx="1128752" cy="360932"/>
            </a:xfrm>
            <a:custGeom>
              <a:avLst/>
              <a:gdLst/>
              <a:ahLst/>
              <a:cxnLst/>
              <a:rect r="r" b="b" t="t" l="l"/>
              <a:pathLst>
                <a:path h="360932" w="1128752">
                  <a:moveTo>
                    <a:pt x="925552" y="0"/>
                  </a:moveTo>
                  <a:cubicBezTo>
                    <a:pt x="1037776" y="0"/>
                    <a:pt x="1128752" y="80797"/>
                    <a:pt x="1128752" y="180466"/>
                  </a:cubicBezTo>
                  <a:cubicBezTo>
                    <a:pt x="1128752" y="280135"/>
                    <a:pt x="1037776" y="360932"/>
                    <a:pt x="925552" y="360932"/>
                  </a:cubicBezTo>
                  <a:lnTo>
                    <a:pt x="203200" y="360932"/>
                  </a:lnTo>
                  <a:cubicBezTo>
                    <a:pt x="90976" y="360932"/>
                    <a:pt x="0" y="280135"/>
                    <a:pt x="0" y="180466"/>
                  </a:cubicBezTo>
                  <a:cubicBezTo>
                    <a:pt x="0" y="80797"/>
                    <a:pt x="90976" y="0"/>
                    <a:pt x="203200" y="0"/>
                  </a:cubicBezTo>
                  <a:close/>
                </a:path>
              </a:pathLst>
            </a:custGeom>
            <a:solidFill>
              <a:srgbClr val="F2F1F1">
                <a:alpha val="80000"/>
              </a:srgbClr>
            </a:solidFill>
          </p:spPr>
        </p:sp>
        <p:sp>
          <p:nvSpPr>
            <p:cNvPr name="TextBox 7" id="7"/>
            <p:cNvSpPr txBox="true"/>
            <p:nvPr/>
          </p:nvSpPr>
          <p:spPr>
            <a:xfrm>
              <a:off x="0" y="-38100"/>
              <a:ext cx="1128752" cy="399032"/>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5400000">
            <a:off x="7384196" y="6989930"/>
            <a:ext cx="14964978" cy="4785229"/>
            <a:chOff x="0" y="0"/>
            <a:chExt cx="1128752" cy="360932"/>
          </a:xfrm>
        </p:grpSpPr>
        <p:sp>
          <p:nvSpPr>
            <p:cNvPr name="Freeform 9" id="9"/>
            <p:cNvSpPr/>
            <p:nvPr/>
          </p:nvSpPr>
          <p:spPr>
            <a:xfrm flipH="false" flipV="false" rot="0">
              <a:off x="0" y="0"/>
              <a:ext cx="1128752" cy="360932"/>
            </a:xfrm>
            <a:custGeom>
              <a:avLst/>
              <a:gdLst/>
              <a:ahLst/>
              <a:cxnLst/>
              <a:rect r="r" b="b" t="t" l="l"/>
              <a:pathLst>
                <a:path h="360932" w="1128752">
                  <a:moveTo>
                    <a:pt x="925552" y="0"/>
                  </a:moveTo>
                  <a:cubicBezTo>
                    <a:pt x="1037776" y="0"/>
                    <a:pt x="1128752" y="80797"/>
                    <a:pt x="1128752" y="180466"/>
                  </a:cubicBezTo>
                  <a:cubicBezTo>
                    <a:pt x="1128752" y="280135"/>
                    <a:pt x="1037776" y="360932"/>
                    <a:pt x="925552" y="360932"/>
                  </a:cubicBezTo>
                  <a:lnTo>
                    <a:pt x="203200" y="360932"/>
                  </a:lnTo>
                  <a:cubicBezTo>
                    <a:pt x="90976" y="360932"/>
                    <a:pt x="0" y="280135"/>
                    <a:pt x="0" y="180466"/>
                  </a:cubicBezTo>
                  <a:cubicBezTo>
                    <a:pt x="0" y="80797"/>
                    <a:pt x="90976" y="0"/>
                    <a:pt x="203200" y="0"/>
                  </a:cubicBezTo>
                  <a:close/>
                </a:path>
              </a:pathLst>
            </a:custGeom>
            <a:solidFill>
              <a:srgbClr val="F2F1F1">
                <a:alpha val="80000"/>
              </a:srgbClr>
            </a:solidFill>
          </p:spPr>
        </p:sp>
        <p:sp>
          <p:nvSpPr>
            <p:cNvPr name="TextBox 10" id="10"/>
            <p:cNvSpPr txBox="true"/>
            <p:nvPr/>
          </p:nvSpPr>
          <p:spPr>
            <a:xfrm>
              <a:off x="0" y="-38100"/>
              <a:ext cx="1128752" cy="399032"/>
            </a:xfrm>
            <a:prstGeom prst="rect">
              <a:avLst/>
            </a:prstGeom>
          </p:spPr>
          <p:txBody>
            <a:bodyPr anchor="ctr" rtlCol="false" tIns="50800" lIns="50800" bIns="50800" rIns="50800"/>
            <a:lstStyle/>
            <a:p>
              <a:pPr algn="ctr">
                <a:lnSpc>
                  <a:spcPts val="3359"/>
                </a:lnSpc>
              </a:pPr>
            </a:p>
          </p:txBody>
        </p:sp>
      </p:grpSp>
      <p:sp>
        <p:nvSpPr>
          <p:cNvPr name="TextBox 11" id="11"/>
          <p:cNvSpPr txBox="true"/>
          <p:nvPr/>
        </p:nvSpPr>
        <p:spPr>
          <a:xfrm rot="0">
            <a:off x="6994739" y="3214415"/>
            <a:ext cx="4572547" cy="5006990"/>
          </a:xfrm>
          <a:prstGeom prst="rect">
            <a:avLst/>
          </a:prstGeom>
        </p:spPr>
        <p:txBody>
          <a:bodyPr anchor="t" rtlCol="false" tIns="0" lIns="0" bIns="0" rIns="0">
            <a:spAutoFit/>
          </a:bodyPr>
          <a:lstStyle/>
          <a:p>
            <a:pPr algn="ctr">
              <a:lnSpc>
                <a:spcPts val="3359"/>
              </a:lnSpc>
              <a:spcBef>
                <a:spcPct val="0"/>
              </a:spcBef>
            </a:pPr>
            <a:r>
              <a:rPr lang="en-US" sz="2399" spc="239">
                <a:solidFill>
                  <a:srgbClr val="000000"/>
                </a:solidFill>
                <a:latin typeface="Canva Sans"/>
                <a:ea typeface="Canva Sans"/>
                <a:cs typeface="Canva Sans"/>
                <a:sym typeface="Canva Sans"/>
              </a:rPr>
              <a:t>BERT:</a:t>
            </a:r>
          </a:p>
          <a:p>
            <a:pPr algn="l">
              <a:lnSpc>
                <a:spcPts val="3359"/>
              </a:lnSpc>
              <a:spcBef>
                <a:spcPct val="0"/>
              </a:spcBef>
            </a:pPr>
          </a:p>
          <a:p>
            <a:pPr algn="l">
              <a:lnSpc>
                <a:spcPts val="3359"/>
              </a:lnSpc>
              <a:spcBef>
                <a:spcPct val="0"/>
              </a:spcBef>
            </a:pPr>
          </a:p>
          <a:p>
            <a:pPr algn="l">
              <a:lnSpc>
                <a:spcPts val="3359"/>
              </a:lnSpc>
              <a:spcBef>
                <a:spcPct val="0"/>
              </a:spcBef>
            </a:pPr>
          </a:p>
          <a:p>
            <a:pPr algn="l">
              <a:lnSpc>
                <a:spcPts val="3359"/>
              </a:lnSpc>
              <a:spcBef>
                <a:spcPct val="0"/>
              </a:spcBef>
            </a:pPr>
            <a:r>
              <a:rPr lang="en-US" sz="2399" spc="239">
                <a:solidFill>
                  <a:srgbClr val="000000"/>
                </a:solidFill>
                <a:latin typeface="Canva Sans"/>
                <a:ea typeface="Canva Sans"/>
                <a:cs typeface="Canva Sans"/>
                <a:sym typeface="Canva Sans"/>
              </a:rPr>
              <a:t>   Stronger at extracting accurate answers with high semantic precision.</a:t>
            </a:r>
          </a:p>
          <a:p>
            <a:pPr algn="l">
              <a:lnSpc>
                <a:spcPts val="3359"/>
              </a:lnSpc>
              <a:spcBef>
                <a:spcPct val="0"/>
              </a:spcBef>
            </a:pPr>
          </a:p>
          <a:p>
            <a:pPr algn="l">
              <a:lnSpc>
                <a:spcPts val="3359"/>
              </a:lnSpc>
              <a:spcBef>
                <a:spcPct val="0"/>
              </a:spcBef>
            </a:pPr>
            <a:r>
              <a:rPr lang="en-US" sz="2399" spc="239">
                <a:solidFill>
                  <a:srgbClr val="000000"/>
                </a:solidFill>
                <a:latin typeface="Canva Sans"/>
                <a:ea typeface="Canva Sans"/>
                <a:cs typeface="Canva Sans"/>
                <a:sym typeface="Canva Sans"/>
              </a:rPr>
              <a:t>   Limited ability for generating diverse and complex question-answer pairs.</a:t>
            </a:r>
          </a:p>
        </p:txBody>
      </p:sp>
      <p:sp>
        <p:nvSpPr>
          <p:cNvPr name="Freeform 12" id="12"/>
          <p:cNvSpPr/>
          <p:nvPr/>
        </p:nvSpPr>
        <p:spPr>
          <a:xfrm flipH="false" flipV="false" rot="0">
            <a:off x="6994739" y="4982040"/>
            <a:ext cx="263054" cy="263054"/>
          </a:xfrm>
          <a:custGeom>
            <a:avLst/>
            <a:gdLst/>
            <a:ahLst/>
            <a:cxnLst/>
            <a:rect r="r" b="b" t="t" l="l"/>
            <a:pathLst>
              <a:path h="263054" w="263054">
                <a:moveTo>
                  <a:pt x="0" y="0"/>
                </a:moveTo>
                <a:lnTo>
                  <a:pt x="263054" y="0"/>
                </a:lnTo>
                <a:lnTo>
                  <a:pt x="263054" y="263054"/>
                </a:lnTo>
                <a:lnTo>
                  <a:pt x="0" y="263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440193" y="3214415"/>
            <a:ext cx="4647760" cy="6264452"/>
          </a:xfrm>
          <a:prstGeom prst="rect">
            <a:avLst/>
          </a:prstGeom>
        </p:spPr>
        <p:txBody>
          <a:bodyPr anchor="t" rtlCol="false" tIns="0" lIns="0" bIns="0" rIns="0">
            <a:spAutoFit/>
          </a:bodyPr>
          <a:lstStyle/>
          <a:p>
            <a:pPr algn="ctr">
              <a:lnSpc>
                <a:spcPts val="3359"/>
              </a:lnSpc>
              <a:spcBef>
                <a:spcPct val="0"/>
              </a:spcBef>
            </a:pPr>
            <a:r>
              <a:rPr lang="en-US" sz="2399" spc="239">
                <a:solidFill>
                  <a:srgbClr val="000000"/>
                </a:solidFill>
                <a:latin typeface="Canva Sans"/>
                <a:ea typeface="Canva Sans"/>
                <a:cs typeface="Canva Sans"/>
                <a:sym typeface="Canva Sans"/>
              </a:rPr>
              <a:t>T5-Small:</a:t>
            </a:r>
          </a:p>
          <a:p>
            <a:pPr algn="l">
              <a:lnSpc>
                <a:spcPts val="3359"/>
              </a:lnSpc>
              <a:spcBef>
                <a:spcPct val="0"/>
              </a:spcBef>
            </a:pPr>
          </a:p>
          <a:p>
            <a:pPr algn="l">
              <a:lnSpc>
                <a:spcPts val="3359"/>
              </a:lnSpc>
              <a:spcBef>
                <a:spcPct val="0"/>
              </a:spcBef>
            </a:pPr>
          </a:p>
          <a:p>
            <a:pPr algn="l">
              <a:lnSpc>
                <a:spcPts val="3359"/>
              </a:lnSpc>
              <a:spcBef>
                <a:spcPct val="0"/>
              </a:spcBef>
            </a:pPr>
          </a:p>
          <a:p>
            <a:pPr algn="l">
              <a:lnSpc>
                <a:spcPts val="3359"/>
              </a:lnSpc>
              <a:spcBef>
                <a:spcPct val="0"/>
              </a:spcBef>
            </a:pPr>
            <a:r>
              <a:rPr lang="en-US" sz="2399" spc="239">
                <a:solidFill>
                  <a:srgbClr val="000000"/>
                </a:solidFill>
                <a:latin typeface="Canva Sans"/>
                <a:ea typeface="Canva Sans"/>
                <a:cs typeface="Canva Sans"/>
                <a:sym typeface="Canva Sans"/>
              </a:rPr>
              <a:t>   Performs well in generating fluent, simple questions. </a:t>
            </a:r>
          </a:p>
          <a:p>
            <a:pPr algn="l">
              <a:lnSpc>
                <a:spcPts val="3359"/>
              </a:lnSpc>
              <a:spcBef>
                <a:spcPct val="0"/>
              </a:spcBef>
            </a:pPr>
          </a:p>
          <a:p>
            <a:pPr algn="l">
              <a:lnSpc>
                <a:spcPts val="3359"/>
              </a:lnSpc>
              <a:spcBef>
                <a:spcPct val="0"/>
              </a:spcBef>
            </a:pPr>
            <a:r>
              <a:rPr lang="en-US" sz="2399" spc="239">
                <a:solidFill>
                  <a:srgbClr val="000000"/>
                </a:solidFill>
                <a:latin typeface="Canva Sans"/>
                <a:ea typeface="Canva Sans"/>
                <a:cs typeface="Canva Sans"/>
                <a:sym typeface="Canva Sans"/>
              </a:rPr>
              <a:t>  Lacks diversity in generated question formats.</a:t>
            </a:r>
          </a:p>
          <a:p>
            <a:pPr algn="l">
              <a:lnSpc>
                <a:spcPts val="3359"/>
              </a:lnSpc>
              <a:spcBef>
                <a:spcPct val="0"/>
              </a:spcBef>
            </a:pPr>
          </a:p>
          <a:p>
            <a:pPr algn="l">
              <a:lnSpc>
                <a:spcPts val="3359"/>
              </a:lnSpc>
              <a:spcBef>
                <a:spcPct val="0"/>
              </a:spcBef>
            </a:pPr>
            <a:r>
              <a:rPr lang="en-US" sz="2399" spc="239">
                <a:solidFill>
                  <a:srgbClr val="000000"/>
                </a:solidFill>
                <a:latin typeface="Canva Sans"/>
                <a:ea typeface="Canva Sans"/>
                <a:cs typeface="Canva Sans"/>
                <a:sym typeface="Canva Sans"/>
              </a:rPr>
              <a:t>  Suitable for smaller datasets and limited  computation tasks.</a:t>
            </a:r>
          </a:p>
        </p:txBody>
      </p:sp>
      <p:sp>
        <p:nvSpPr>
          <p:cNvPr name="TextBox 14" id="14"/>
          <p:cNvSpPr txBox="true"/>
          <p:nvPr/>
        </p:nvSpPr>
        <p:spPr>
          <a:xfrm rot="0">
            <a:off x="12580068" y="3214415"/>
            <a:ext cx="4679232" cy="6683606"/>
          </a:xfrm>
          <a:prstGeom prst="rect">
            <a:avLst/>
          </a:prstGeom>
        </p:spPr>
        <p:txBody>
          <a:bodyPr anchor="t" rtlCol="false" tIns="0" lIns="0" bIns="0" rIns="0">
            <a:spAutoFit/>
          </a:bodyPr>
          <a:lstStyle/>
          <a:p>
            <a:pPr algn="ctr">
              <a:lnSpc>
                <a:spcPts val="3359"/>
              </a:lnSpc>
              <a:spcBef>
                <a:spcPct val="0"/>
              </a:spcBef>
            </a:pPr>
            <a:r>
              <a:rPr lang="en-US" sz="2399" spc="239">
                <a:solidFill>
                  <a:srgbClr val="000000"/>
                </a:solidFill>
                <a:latin typeface="Canva Sans"/>
                <a:ea typeface="Canva Sans"/>
                <a:cs typeface="Canva Sans"/>
                <a:sym typeface="Canva Sans"/>
              </a:rPr>
              <a:t>LLaMA 3.2-3B:</a:t>
            </a:r>
          </a:p>
          <a:p>
            <a:pPr algn="ctr">
              <a:lnSpc>
                <a:spcPts val="3359"/>
              </a:lnSpc>
              <a:spcBef>
                <a:spcPct val="0"/>
              </a:spcBef>
            </a:pPr>
          </a:p>
          <a:p>
            <a:pPr algn="ctr">
              <a:lnSpc>
                <a:spcPts val="3359"/>
              </a:lnSpc>
              <a:spcBef>
                <a:spcPct val="0"/>
              </a:spcBef>
            </a:pPr>
          </a:p>
          <a:p>
            <a:pPr algn="ctr">
              <a:lnSpc>
                <a:spcPts val="3359"/>
              </a:lnSpc>
              <a:spcBef>
                <a:spcPct val="0"/>
              </a:spcBef>
            </a:pPr>
          </a:p>
          <a:p>
            <a:pPr algn="l">
              <a:lnSpc>
                <a:spcPts val="3359"/>
              </a:lnSpc>
              <a:spcBef>
                <a:spcPct val="0"/>
              </a:spcBef>
            </a:pPr>
            <a:r>
              <a:rPr lang="en-US" sz="2399" spc="239">
                <a:solidFill>
                  <a:srgbClr val="000000"/>
                </a:solidFill>
                <a:latin typeface="Canva Sans"/>
                <a:ea typeface="Canva Sans"/>
                <a:cs typeface="Canva Sans"/>
                <a:sym typeface="Canva Sans"/>
              </a:rPr>
              <a:t> </a:t>
            </a:r>
            <a:r>
              <a:rPr lang="en-US" sz="2399" spc="239">
                <a:solidFill>
                  <a:srgbClr val="000000"/>
                </a:solidFill>
                <a:latin typeface="Canva Sans"/>
                <a:ea typeface="Canva Sans"/>
                <a:cs typeface="Canva Sans"/>
                <a:sym typeface="Canva Sans"/>
              </a:rPr>
              <a:t>  Outperforms both models in semantic richness and contextual relevance. </a:t>
            </a:r>
          </a:p>
          <a:p>
            <a:pPr algn="l">
              <a:lnSpc>
                <a:spcPts val="3359"/>
              </a:lnSpc>
              <a:spcBef>
                <a:spcPct val="0"/>
              </a:spcBef>
            </a:pPr>
          </a:p>
          <a:p>
            <a:pPr algn="l">
              <a:lnSpc>
                <a:spcPts val="3359"/>
              </a:lnSpc>
              <a:spcBef>
                <a:spcPct val="0"/>
              </a:spcBef>
            </a:pPr>
            <a:r>
              <a:rPr lang="en-US" sz="2399" spc="239">
                <a:solidFill>
                  <a:srgbClr val="000000"/>
                </a:solidFill>
                <a:latin typeface="Canva Sans"/>
                <a:ea typeface="Canva Sans"/>
                <a:cs typeface="Canva Sans"/>
                <a:sym typeface="Canva Sans"/>
              </a:rPr>
              <a:t>    Best suited for combined question and answer generation tasks but demands higher computational resources. give this in visualisation form </a:t>
            </a:r>
          </a:p>
        </p:txBody>
      </p:sp>
      <p:sp>
        <p:nvSpPr>
          <p:cNvPr name="Freeform 15" id="15"/>
          <p:cNvSpPr/>
          <p:nvPr/>
        </p:nvSpPr>
        <p:spPr>
          <a:xfrm flipH="false" flipV="false" rot="0">
            <a:off x="6917232" y="6690388"/>
            <a:ext cx="340560" cy="272448"/>
          </a:xfrm>
          <a:custGeom>
            <a:avLst/>
            <a:gdLst/>
            <a:ahLst/>
            <a:cxnLst/>
            <a:rect r="r" b="b" t="t" l="l"/>
            <a:pathLst>
              <a:path h="272448" w="340560">
                <a:moveTo>
                  <a:pt x="0" y="0"/>
                </a:moveTo>
                <a:lnTo>
                  <a:pt x="340561" y="0"/>
                </a:lnTo>
                <a:lnTo>
                  <a:pt x="340561" y="272448"/>
                </a:lnTo>
                <a:lnTo>
                  <a:pt x="0" y="272448"/>
                </a:lnTo>
                <a:lnTo>
                  <a:pt x="0" y="0"/>
                </a:lnTo>
                <a:close/>
              </a:path>
            </a:pathLst>
          </a:custGeom>
          <a:blipFill>
            <a:blip r:embed="rId4"/>
            <a:stretch>
              <a:fillRect l="0" t="0" r="0" b="0"/>
            </a:stretch>
          </a:blipFill>
        </p:spPr>
      </p:sp>
      <p:sp>
        <p:nvSpPr>
          <p:cNvPr name="TextBox 16" id="16"/>
          <p:cNvSpPr txBox="true"/>
          <p:nvPr/>
        </p:nvSpPr>
        <p:spPr>
          <a:xfrm rot="0">
            <a:off x="4316115" y="457186"/>
            <a:ext cx="13375882"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MODEL COMPARISIONS </a:t>
            </a:r>
          </a:p>
        </p:txBody>
      </p:sp>
      <p:sp>
        <p:nvSpPr>
          <p:cNvPr name="Freeform 17" id="17"/>
          <p:cNvSpPr/>
          <p:nvPr/>
        </p:nvSpPr>
        <p:spPr>
          <a:xfrm flipH="false" flipV="false" rot="0">
            <a:off x="1405299" y="5011973"/>
            <a:ext cx="263054" cy="263054"/>
          </a:xfrm>
          <a:custGeom>
            <a:avLst/>
            <a:gdLst/>
            <a:ahLst/>
            <a:cxnLst/>
            <a:rect r="r" b="b" t="t" l="l"/>
            <a:pathLst>
              <a:path h="263054" w="263054">
                <a:moveTo>
                  <a:pt x="0" y="0"/>
                </a:moveTo>
                <a:lnTo>
                  <a:pt x="263054" y="0"/>
                </a:lnTo>
                <a:lnTo>
                  <a:pt x="263054" y="263054"/>
                </a:lnTo>
                <a:lnTo>
                  <a:pt x="0" y="263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327793" y="6690388"/>
            <a:ext cx="340560" cy="272448"/>
          </a:xfrm>
          <a:custGeom>
            <a:avLst/>
            <a:gdLst/>
            <a:ahLst/>
            <a:cxnLst/>
            <a:rect r="r" b="b" t="t" l="l"/>
            <a:pathLst>
              <a:path h="272448" w="340560">
                <a:moveTo>
                  <a:pt x="0" y="0"/>
                </a:moveTo>
                <a:lnTo>
                  <a:pt x="340560" y="0"/>
                </a:lnTo>
                <a:lnTo>
                  <a:pt x="340560" y="272448"/>
                </a:lnTo>
                <a:lnTo>
                  <a:pt x="0" y="272448"/>
                </a:lnTo>
                <a:lnTo>
                  <a:pt x="0" y="0"/>
                </a:lnTo>
                <a:close/>
              </a:path>
            </a:pathLst>
          </a:custGeom>
          <a:blipFill>
            <a:blip r:embed="rId4"/>
            <a:stretch>
              <a:fillRect l="0" t="0" r="0" b="0"/>
            </a:stretch>
          </a:blipFill>
        </p:spPr>
      </p:sp>
      <p:sp>
        <p:nvSpPr>
          <p:cNvPr name="Freeform 19" id="19"/>
          <p:cNvSpPr/>
          <p:nvPr/>
        </p:nvSpPr>
        <p:spPr>
          <a:xfrm flipH="false" flipV="false" rot="0">
            <a:off x="1366546" y="8382061"/>
            <a:ext cx="263054" cy="263054"/>
          </a:xfrm>
          <a:custGeom>
            <a:avLst/>
            <a:gdLst/>
            <a:ahLst/>
            <a:cxnLst/>
            <a:rect r="r" b="b" t="t" l="l"/>
            <a:pathLst>
              <a:path h="263054" w="263054">
                <a:moveTo>
                  <a:pt x="0" y="0"/>
                </a:moveTo>
                <a:lnTo>
                  <a:pt x="263054" y="0"/>
                </a:lnTo>
                <a:lnTo>
                  <a:pt x="263054" y="263054"/>
                </a:lnTo>
                <a:lnTo>
                  <a:pt x="0" y="263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2580068" y="7125802"/>
            <a:ext cx="263054" cy="263054"/>
          </a:xfrm>
          <a:custGeom>
            <a:avLst/>
            <a:gdLst/>
            <a:ahLst/>
            <a:cxnLst/>
            <a:rect r="r" b="b" t="t" l="l"/>
            <a:pathLst>
              <a:path h="263054" w="263054">
                <a:moveTo>
                  <a:pt x="0" y="0"/>
                </a:moveTo>
                <a:lnTo>
                  <a:pt x="263054" y="0"/>
                </a:lnTo>
                <a:lnTo>
                  <a:pt x="263054" y="263054"/>
                </a:lnTo>
                <a:lnTo>
                  <a:pt x="0" y="263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2578157" y="5011973"/>
            <a:ext cx="263054" cy="263054"/>
          </a:xfrm>
          <a:custGeom>
            <a:avLst/>
            <a:gdLst/>
            <a:ahLst/>
            <a:cxnLst/>
            <a:rect r="r" b="b" t="t" l="l"/>
            <a:pathLst>
              <a:path h="263054" w="263054">
                <a:moveTo>
                  <a:pt x="0" y="0"/>
                </a:moveTo>
                <a:lnTo>
                  <a:pt x="263054" y="0"/>
                </a:lnTo>
                <a:lnTo>
                  <a:pt x="263054" y="263054"/>
                </a:lnTo>
                <a:lnTo>
                  <a:pt x="0" y="263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31646" y="1618229"/>
            <a:ext cx="11301259" cy="3701162"/>
          </a:xfrm>
          <a:custGeom>
            <a:avLst/>
            <a:gdLst/>
            <a:ahLst/>
            <a:cxnLst/>
            <a:rect r="r" b="b" t="t" l="l"/>
            <a:pathLst>
              <a:path h="3701162" w="11301259">
                <a:moveTo>
                  <a:pt x="0" y="0"/>
                </a:moveTo>
                <a:lnTo>
                  <a:pt x="11301259" y="0"/>
                </a:lnTo>
                <a:lnTo>
                  <a:pt x="11301259" y="3701162"/>
                </a:lnTo>
                <a:lnTo>
                  <a:pt x="0" y="3701162"/>
                </a:lnTo>
                <a:lnTo>
                  <a:pt x="0" y="0"/>
                </a:lnTo>
                <a:close/>
              </a:path>
            </a:pathLst>
          </a:custGeom>
          <a:blipFill>
            <a:blip r:embed="rId2"/>
            <a:stretch>
              <a:fillRect l="0" t="0" r="0" b="0"/>
            </a:stretch>
          </a:blipFill>
        </p:spPr>
      </p:sp>
      <p:sp>
        <p:nvSpPr>
          <p:cNvPr name="TextBox 3" id="3"/>
          <p:cNvSpPr txBox="true"/>
          <p:nvPr/>
        </p:nvSpPr>
        <p:spPr>
          <a:xfrm rot="0">
            <a:off x="805567" y="432573"/>
            <a:ext cx="15529061"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EVALUATION METRICS: BERTSCORE</a:t>
            </a:r>
          </a:p>
        </p:txBody>
      </p:sp>
      <p:sp>
        <p:nvSpPr>
          <p:cNvPr name="TextBox 4" id="4"/>
          <p:cNvSpPr txBox="true"/>
          <p:nvPr/>
        </p:nvSpPr>
        <p:spPr>
          <a:xfrm rot="0">
            <a:off x="805567" y="5095875"/>
            <a:ext cx="16213530" cy="4598438"/>
          </a:xfrm>
          <a:prstGeom prst="rect">
            <a:avLst/>
          </a:prstGeom>
        </p:spPr>
        <p:txBody>
          <a:bodyPr anchor="t" rtlCol="false" tIns="0" lIns="0" bIns="0" rIns="0">
            <a:spAutoFit/>
          </a:bodyPr>
          <a:lstStyle/>
          <a:p>
            <a:pPr algn="just">
              <a:lnSpc>
                <a:spcPts val="3300"/>
              </a:lnSpc>
            </a:pPr>
          </a:p>
          <a:p>
            <a:pPr algn="just">
              <a:lnSpc>
                <a:spcPts val="3300"/>
              </a:lnSpc>
            </a:pPr>
            <a:r>
              <a:rPr lang="en-US" sz="2357">
                <a:solidFill>
                  <a:srgbClr val="000000"/>
                </a:solidFill>
                <a:latin typeface="Canva Sans"/>
                <a:ea typeface="Canva Sans"/>
                <a:cs typeface="Canva Sans"/>
                <a:sym typeface="Canva Sans"/>
              </a:rPr>
              <a:t>1.Both the generated and reference texts are tokenized and passe</a:t>
            </a:r>
            <a:r>
              <a:rPr lang="en-US" sz="2357">
                <a:solidFill>
                  <a:srgbClr val="000000"/>
                </a:solidFill>
                <a:latin typeface="Canva Sans"/>
                <a:ea typeface="Canva Sans"/>
                <a:cs typeface="Canva Sans"/>
                <a:sym typeface="Canva Sans"/>
              </a:rPr>
              <a:t>d through a pre-trained BERT model to generate contextual embeddings.</a:t>
            </a:r>
          </a:p>
          <a:p>
            <a:pPr algn="just">
              <a:lnSpc>
                <a:spcPts val="3300"/>
              </a:lnSpc>
            </a:pPr>
          </a:p>
          <a:p>
            <a:pPr algn="just">
              <a:lnSpc>
                <a:spcPts val="3300"/>
              </a:lnSpc>
            </a:pPr>
            <a:r>
              <a:rPr lang="en-US" sz="2357">
                <a:solidFill>
                  <a:srgbClr val="000000"/>
                </a:solidFill>
                <a:latin typeface="Canva Sans"/>
                <a:ea typeface="Canva Sans"/>
                <a:cs typeface="Canva Sans"/>
                <a:sym typeface="Canva Sans"/>
              </a:rPr>
              <a:t>2.For each token in the generated text, cosine similarity is computed with every token in the reference text to find the best match.</a:t>
            </a:r>
          </a:p>
          <a:p>
            <a:pPr algn="just">
              <a:lnSpc>
                <a:spcPts val="3300"/>
              </a:lnSpc>
            </a:pPr>
          </a:p>
          <a:p>
            <a:pPr algn="just" marL="508995" indent="-254498" lvl="1">
              <a:lnSpc>
                <a:spcPts val="3300"/>
              </a:lnSpc>
              <a:buFont typeface="Arial"/>
              <a:buChar char="•"/>
            </a:pPr>
            <a:r>
              <a:rPr lang="en-US" sz="2357">
                <a:solidFill>
                  <a:srgbClr val="000000"/>
                </a:solidFill>
                <a:latin typeface="Canva Sans"/>
                <a:ea typeface="Canva Sans"/>
                <a:cs typeface="Canva Sans"/>
                <a:sym typeface="Canva Sans"/>
              </a:rPr>
              <a:t>Precision: Measures how much of the generated text aligns with the reference.</a:t>
            </a:r>
          </a:p>
          <a:p>
            <a:pPr algn="just" marL="508995" indent="-254498" lvl="1">
              <a:lnSpc>
                <a:spcPts val="3300"/>
              </a:lnSpc>
              <a:buFont typeface="Arial"/>
              <a:buChar char="•"/>
            </a:pPr>
            <a:r>
              <a:rPr lang="en-US" sz="2357">
                <a:solidFill>
                  <a:srgbClr val="000000"/>
                </a:solidFill>
                <a:latin typeface="Canva Sans"/>
                <a:ea typeface="Canva Sans"/>
                <a:cs typeface="Canva Sans"/>
                <a:sym typeface="Canva Sans"/>
              </a:rPr>
              <a:t>Recall: Measures how much of the reference is covered by the generated text.</a:t>
            </a:r>
          </a:p>
          <a:p>
            <a:pPr algn="just" marL="508995" indent="-254498" lvl="1">
              <a:lnSpc>
                <a:spcPts val="3300"/>
              </a:lnSpc>
              <a:buFont typeface="Arial"/>
              <a:buChar char="•"/>
            </a:pPr>
            <a:r>
              <a:rPr lang="en-US" sz="2357">
                <a:solidFill>
                  <a:srgbClr val="000000"/>
                </a:solidFill>
                <a:latin typeface="Canva Sans"/>
                <a:ea typeface="Canva Sans"/>
                <a:cs typeface="Canva Sans"/>
                <a:sym typeface="Canva Sans"/>
              </a:rPr>
              <a:t>F1 Score: Balances precision and recall for an overall evaluation.</a:t>
            </a:r>
          </a:p>
          <a:p>
            <a:pPr algn="just">
              <a:lnSpc>
                <a:spcPts val="330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718542" y="1485914"/>
          <a:ext cx="8375320" cy="7924800"/>
        </p:xfrm>
        <a:graphic>
          <a:graphicData uri="http://schemas.openxmlformats.org/drawingml/2006/table">
            <a:tbl>
              <a:tblPr/>
              <a:tblGrid>
                <a:gridCol w="2093830"/>
                <a:gridCol w="2093830"/>
                <a:gridCol w="2093830"/>
                <a:gridCol w="2093830"/>
              </a:tblGrid>
              <a:tr h="792480">
                <a:tc>
                  <a:txBody>
                    <a:bodyPr anchor="t" rtlCol="false"/>
                    <a:lstStyle/>
                    <a:p>
                      <a:pPr algn="l">
                        <a:lnSpc>
                          <a:spcPts val="2278"/>
                        </a:lnSpc>
                        <a:defRPr/>
                      </a:pPr>
                      <a:r>
                        <a:rPr lang="en-US" sz="1627">
                          <a:solidFill>
                            <a:srgbClr val="000000"/>
                          </a:solidFill>
                          <a:latin typeface="Lato"/>
                          <a:ea typeface="Lato"/>
                          <a:cs typeface="Lato"/>
                          <a:sym typeface="Lato"/>
                        </a:rPr>
                        <a:t>Model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Metric</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100 Sample Result</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Entire Validation Dataset</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r>
                        <a:rPr lang="en-US" sz="1627">
                          <a:solidFill>
                            <a:srgbClr val="000000"/>
                          </a:solidFill>
                          <a:latin typeface="Lato"/>
                          <a:ea typeface="Lato"/>
                          <a:cs typeface="Lato"/>
                          <a:sym typeface="Lato"/>
                        </a:rPr>
                        <a:t>Fine-tuned T5-small</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F1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0.8244</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0.8253</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9D923"/>
                    </a:solidFill>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Precision</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0.8145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0.8199</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Recall</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0.8351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 0.8322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r>
                        <a:rPr lang="en-US" sz="1627">
                          <a:solidFill>
                            <a:srgbClr val="000000"/>
                          </a:solidFill>
                          <a:latin typeface="Lato"/>
                          <a:ea typeface="Lato"/>
                          <a:cs typeface="Lato"/>
                          <a:sym typeface="Lato"/>
                        </a:rPr>
                        <a:t>Fine-tuned BERT</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F1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0.7648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0.7701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Precision</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0.7049</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0.7215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Recall</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0.8361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0.8259</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r>
                        <a:rPr lang="en-US" sz="1627">
                          <a:solidFill>
                            <a:srgbClr val="000000"/>
                          </a:solidFill>
                          <a:latin typeface="Lato"/>
                          <a:ea typeface="Lato"/>
                          <a:cs typeface="Lato"/>
                          <a:sym typeface="Lato"/>
                        </a:rPr>
                        <a:t>Fine-Tuned Llama</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F1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0.7849</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0.7892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Precision</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0.7257</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0.7312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Recall</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 0.8548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0.8574</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2813628">
            <a:off x="3885391" y="2023335"/>
            <a:ext cx="613601" cy="867560"/>
          </a:xfrm>
          <a:custGeom>
            <a:avLst/>
            <a:gdLst/>
            <a:ahLst/>
            <a:cxnLst/>
            <a:rect r="r" b="b" t="t" l="l"/>
            <a:pathLst>
              <a:path h="867560" w="613601">
                <a:moveTo>
                  <a:pt x="0" y="0"/>
                </a:moveTo>
                <a:lnTo>
                  <a:pt x="613601" y="0"/>
                </a:lnTo>
                <a:lnTo>
                  <a:pt x="613601" y="867560"/>
                </a:lnTo>
                <a:lnTo>
                  <a:pt x="0" y="867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904502" y="457186"/>
            <a:ext cx="15529061"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RESULTS </a:t>
            </a:r>
          </a:p>
        </p:txBody>
      </p:sp>
      <p:sp>
        <p:nvSpPr>
          <p:cNvPr name="TextBox 5" id="5"/>
          <p:cNvSpPr txBox="true"/>
          <p:nvPr/>
        </p:nvSpPr>
        <p:spPr>
          <a:xfrm rot="0">
            <a:off x="498433" y="1245657"/>
            <a:ext cx="3449260" cy="2062967"/>
          </a:xfrm>
          <a:prstGeom prst="rect">
            <a:avLst/>
          </a:prstGeom>
        </p:spPr>
        <p:txBody>
          <a:bodyPr anchor="t" rtlCol="false" tIns="0" lIns="0" bIns="0" rIns="0">
            <a:spAutoFit/>
          </a:bodyPr>
          <a:lstStyle/>
          <a:p>
            <a:pPr algn="l">
              <a:lnSpc>
                <a:spcPts val="1820"/>
              </a:lnSpc>
            </a:pPr>
            <a:r>
              <a:rPr lang="en-US" sz="1300">
                <a:solidFill>
                  <a:srgbClr val="000000"/>
                </a:solidFill>
                <a:latin typeface="Canva Sans"/>
                <a:ea typeface="Canva Sans"/>
                <a:cs typeface="Canva Sans"/>
                <a:sym typeface="Canva Sans"/>
              </a:rPr>
              <a:t> Performed well but generates repetitive patterns.</a:t>
            </a:r>
          </a:p>
          <a:p>
            <a:pPr algn="l">
              <a:lnSpc>
                <a:spcPts val="1820"/>
              </a:lnSpc>
            </a:pPr>
          </a:p>
          <a:p>
            <a:pPr algn="l">
              <a:lnSpc>
                <a:spcPts val="1820"/>
              </a:lnSpc>
            </a:pPr>
            <a:r>
              <a:rPr lang="en-US" sz="1300">
                <a:solidFill>
                  <a:srgbClr val="000000"/>
                </a:solidFill>
                <a:latin typeface="Canva Sans"/>
                <a:ea typeface="Canva Sans"/>
                <a:cs typeface="Canva Sans"/>
                <a:sym typeface="Canva Sans"/>
              </a:rPr>
              <a:t> Moreover, being a small model it is used for computationally small generation.</a:t>
            </a:r>
          </a:p>
          <a:p>
            <a:pPr algn="l">
              <a:lnSpc>
                <a:spcPts val="1820"/>
              </a:lnSpc>
            </a:pPr>
          </a:p>
          <a:p>
            <a:pPr algn="l">
              <a:lnSpc>
                <a:spcPts val="1820"/>
              </a:lnSpc>
            </a:pPr>
            <a:r>
              <a:rPr lang="en-US" sz="1300">
                <a:solidFill>
                  <a:srgbClr val="000000"/>
                </a:solidFill>
                <a:latin typeface="Canva Sans"/>
                <a:ea typeface="Canva Sans"/>
                <a:cs typeface="Canva Sans"/>
                <a:sym typeface="Canva Sans"/>
              </a:rPr>
              <a:t>Inferences:</a:t>
            </a:r>
          </a:p>
          <a:p>
            <a:pPr algn="l">
              <a:lnSpc>
                <a:spcPts val="1820"/>
              </a:lnSpc>
            </a:pPr>
            <a:r>
              <a:rPr lang="en-US" sz="1300">
                <a:solidFill>
                  <a:srgbClr val="000000"/>
                </a:solidFill>
                <a:latin typeface="Canva Sans"/>
                <a:ea typeface="Canva Sans"/>
                <a:cs typeface="Canva Sans"/>
                <a:sym typeface="Canva Sans"/>
              </a:rPr>
              <a:t>Fairly good results with highest average BERTScore F1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718542" y="1485914"/>
          <a:ext cx="8375320" cy="7924800"/>
        </p:xfrm>
        <a:graphic>
          <a:graphicData uri="http://schemas.openxmlformats.org/drawingml/2006/table">
            <a:tbl>
              <a:tblPr/>
              <a:tblGrid>
                <a:gridCol w="2093830"/>
                <a:gridCol w="2093830"/>
                <a:gridCol w="2093830"/>
                <a:gridCol w="2093830"/>
              </a:tblGrid>
              <a:tr h="792480">
                <a:tc>
                  <a:txBody>
                    <a:bodyPr anchor="t" rtlCol="false"/>
                    <a:lstStyle/>
                    <a:p>
                      <a:pPr algn="l">
                        <a:lnSpc>
                          <a:spcPts val="2278"/>
                        </a:lnSpc>
                        <a:defRPr/>
                      </a:pPr>
                      <a:r>
                        <a:rPr lang="en-US" sz="1627">
                          <a:solidFill>
                            <a:srgbClr val="000000"/>
                          </a:solidFill>
                          <a:latin typeface="Lato"/>
                          <a:ea typeface="Lato"/>
                          <a:cs typeface="Lato"/>
                          <a:sym typeface="Lato"/>
                        </a:rPr>
                        <a:t>Model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Metric</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100 Sample Result</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Entire Validation Dataset</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r>
                        <a:rPr lang="en-US" sz="1627">
                          <a:solidFill>
                            <a:srgbClr val="000000"/>
                          </a:solidFill>
                          <a:latin typeface="Lato"/>
                          <a:ea typeface="Lato"/>
                          <a:cs typeface="Lato"/>
                          <a:sym typeface="Lato"/>
                        </a:rPr>
                        <a:t>Fine-tuned T5-small</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F1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0.8244</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0.8253</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Precision</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0.8145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0.8199</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Recall</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0.8351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 0.8322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r>
                        <a:rPr lang="en-US" sz="1627">
                          <a:solidFill>
                            <a:srgbClr val="000000"/>
                          </a:solidFill>
                          <a:latin typeface="Lato"/>
                          <a:ea typeface="Lato"/>
                          <a:cs typeface="Lato"/>
                          <a:sym typeface="Lato"/>
                        </a:rPr>
                        <a:t>Fine-tuned BERT</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F1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0.7648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0.7701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9D923"/>
                    </a:solidFill>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Precision</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0.7049</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0.7215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9D923"/>
                    </a:solidFill>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Recall</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0.8361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0.8259</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r>
                        <a:rPr lang="en-US" sz="1627">
                          <a:solidFill>
                            <a:srgbClr val="000000"/>
                          </a:solidFill>
                          <a:latin typeface="Lato"/>
                          <a:ea typeface="Lato"/>
                          <a:cs typeface="Lato"/>
                          <a:sym typeface="Lato"/>
                        </a:rPr>
                        <a:t>Fine-Tuned Llama</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F1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0.7849</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0.7892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Precision</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0.7257</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0.7312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Recall</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 0.8548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0.8574</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2813628">
            <a:off x="3885391" y="4189304"/>
            <a:ext cx="613601" cy="867560"/>
          </a:xfrm>
          <a:custGeom>
            <a:avLst/>
            <a:gdLst/>
            <a:ahLst/>
            <a:cxnLst/>
            <a:rect r="r" b="b" t="t" l="l"/>
            <a:pathLst>
              <a:path h="867560" w="613601">
                <a:moveTo>
                  <a:pt x="0" y="0"/>
                </a:moveTo>
                <a:lnTo>
                  <a:pt x="613601" y="0"/>
                </a:lnTo>
                <a:lnTo>
                  <a:pt x="613601" y="867560"/>
                </a:lnTo>
                <a:lnTo>
                  <a:pt x="0" y="867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904502" y="457186"/>
            <a:ext cx="15529061"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RESULTS </a:t>
            </a:r>
          </a:p>
        </p:txBody>
      </p:sp>
      <p:sp>
        <p:nvSpPr>
          <p:cNvPr name="TextBox 5" id="5"/>
          <p:cNvSpPr txBox="true"/>
          <p:nvPr/>
        </p:nvSpPr>
        <p:spPr>
          <a:xfrm rot="0">
            <a:off x="429568" y="3537842"/>
            <a:ext cx="3449260" cy="1605658"/>
          </a:xfrm>
          <a:prstGeom prst="rect">
            <a:avLst/>
          </a:prstGeom>
        </p:spPr>
        <p:txBody>
          <a:bodyPr anchor="t" rtlCol="false" tIns="0" lIns="0" bIns="0" rIns="0">
            <a:spAutoFit/>
          </a:bodyPr>
          <a:lstStyle/>
          <a:p>
            <a:pPr algn="l">
              <a:lnSpc>
                <a:spcPts val="1820"/>
              </a:lnSpc>
            </a:pPr>
            <a:r>
              <a:rPr lang="en-US" sz="1300">
                <a:solidFill>
                  <a:srgbClr val="000000"/>
                </a:solidFill>
                <a:latin typeface="Canva Sans"/>
                <a:ea typeface="Canva Sans"/>
                <a:cs typeface="Canva Sans"/>
                <a:sym typeface="Canva Sans"/>
              </a:rPr>
              <a:t>Demonstrates better semantic precision than T5-Small but is limited in handling more diverse question types.</a:t>
            </a:r>
          </a:p>
          <a:p>
            <a:pPr algn="l">
              <a:lnSpc>
                <a:spcPts val="1820"/>
              </a:lnSpc>
            </a:pPr>
          </a:p>
          <a:p>
            <a:pPr algn="l">
              <a:lnSpc>
                <a:spcPts val="1820"/>
              </a:lnSpc>
            </a:pPr>
            <a:r>
              <a:rPr lang="en-US" sz="1300">
                <a:solidFill>
                  <a:srgbClr val="000000"/>
                </a:solidFill>
                <a:latin typeface="Canva Sans"/>
                <a:ea typeface="Canva Sans"/>
                <a:cs typeface="Canva Sans"/>
                <a:sym typeface="Canva Sans"/>
              </a:rPr>
              <a:t>Inferences: </a:t>
            </a:r>
          </a:p>
          <a:p>
            <a:pPr algn="l">
              <a:lnSpc>
                <a:spcPts val="1820"/>
              </a:lnSpc>
            </a:pPr>
            <a:r>
              <a:rPr lang="en-US" sz="1300">
                <a:solidFill>
                  <a:srgbClr val="000000"/>
                </a:solidFill>
                <a:latin typeface="Canva Sans"/>
                <a:ea typeface="Canva Sans"/>
                <a:cs typeface="Canva Sans"/>
                <a:sym typeface="Canva Sans"/>
              </a:rPr>
              <a:t>Lowest Average BERTScore F1 and Precision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718542" y="1485914"/>
          <a:ext cx="8375320" cy="7924800"/>
        </p:xfrm>
        <a:graphic>
          <a:graphicData uri="http://schemas.openxmlformats.org/drawingml/2006/table">
            <a:tbl>
              <a:tblPr/>
              <a:tblGrid>
                <a:gridCol w="2093830"/>
                <a:gridCol w="2093830"/>
                <a:gridCol w="2093830"/>
                <a:gridCol w="2093830"/>
              </a:tblGrid>
              <a:tr h="792480">
                <a:tc>
                  <a:txBody>
                    <a:bodyPr anchor="t" rtlCol="false"/>
                    <a:lstStyle/>
                    <a:p>
                      <a:pPr algn="l">
                        <a:lnSpc>
                          <a:spcPts val="2278"/>
                        </a:lnSpc>
                        <a:defRPr/>
                      </a:pPr>
                      <a:r>
                        <a:rPr lang="en-US" sz="1627">
                          <a:solidFill>
                            <a:srgbClr val="000000"/>
                          </a:solidFill>
                          <a:latin typeface="Lato"/>
                          <a:ea typeface="Lato"/>
                          <a:cs typeface="Lato"/>
                          <a:sym typeface="Lato"/>
                        </a:rPr>
                        <a:t>Model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Metric</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100 Sample Result</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Entire Validation Dataset</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r>
                        <a:rPr lang="en-US" sz="1627">
                          <a:solidFill>
                            <a:srgbClr val="000000"/>
                          </a:solidFill>
                          <a:latin typeface="Lato"/>
                          <a:ea typeface="Lato"/>
                          <a:cs typeface="Lato"/>
                          <a:sym typeface="Lato"/>
                        </a:rPr>
                        <a:t>Fine-tuned T5-small</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F1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0.8244</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0.8253</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Precision</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0.8145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0.8199</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Recall</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0.8351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 0.8322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r>
                        <a:rPr lang="en-US" sz="1627">
                          <a:solidFill>
                            <a:srgbClr val="000000"/>
                          </a:solidFill>
                          <a:latin typeface="Lato"/>
                          <a:ea typeface="Lato"/>
                          <a:cs typeface="Lato"/>
                          <a:sym typeface="Lato"/>
                        </a:rPr>
                        <a:t>Fine-tuned BERT</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F1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0.7648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0.7701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Precision</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0.7049</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0.7215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Recall</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0.8361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0.8259</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r>
                        <a:rPr lang="en-US" sz="1627">
                          <a:solidFill>
                            <a:srgbClr val="000000"/>
                          </a:solidFill>
                          <a:latin typeface="Lato"/>
                          <a:ea typeface="Lato"/>
                          <a:cs typeface="Lato"/>
                          <a:sym typeface="Lato"/>
                        </a:rPr>
                        <a:t>Fine-Tuned Llama</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F1</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0.7849</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0.7892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Precision</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0.7257</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0.7312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2480">
                <a:tc>
                  <a:txBody>
                    <a:bodyPr anchor="t" rtlCol="false"/>
                    <a:lstStyle/>
                    <a:p>
                      <a:pPr algn="l">
                        <a:lnSpc>
                          <a:spcPts val="2278"/>
                        </a:lnSpc>
                        <a:defRPr/>
                      </a:pP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Average BERTScore Recall</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a:solidFill>
                            <a:srgbClr val="000000"/>
                          </a:solidFill>
                          <a:latin typeface="Lato"/>
                          <a:ea typeface="Lato"/>
                          <a:cs typeface="Lato"/>
                          <a:sym typeface="Lato"/>
                        </a:rPr>
                        <a:t> 0.8548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78"/>
                        </a:lnSpc>
                        <a:defRPr/>
                      </a:pPr>
                      <a:r>
                        <a:rPr lang="en-US" sz="1627" b="true">
                          <a:solidFill>
                            <a:srgbClr val="000000"/>
                          </a:solidFill>
                          <a:latin typeface="Lato Bold"/>
                          <a:ea typeface="Lato Bold"/>
                          <a:cs typeface="Lato Bold"/>
                          <a:sym typeface="Lato Bold"/>
                        </a:rPr>
                        <a:t>0.8574</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9D923"/>
                    </a:solidFill>
                  </a:tcPr>
                </a:tc>
              </a:tr>
            </a:tbl>
          </a:graphicData>
        </a:graphic>
      </p:graphicFrame>
      <p:sp>
        <p:nvSpPr>
          <p:cNvPr name="Freeform 3" id="3"/>
          <p:cNvSpPr/>
          <p:nvPr/>
        </p:nvSpPr>
        <p:spPr>
          <a:xfrm flipH="false" flipV="false" rot="-2813628">
            <a:off x="3885391" y="6778271"/>
            <a:ext cx="613601" cy="867560"/>
          </a:xfrm>
          <a:custGeom>
            <a:avLst/>
            <a:gdLst/>
            <a:ahLst/>
            <a:cxnLst/>
            <a:rect r="r" b="b" t="t" l="l"/>
            <a:pathLst>
              <a:path h="867560" w="613601">
                <a:moveTo>
                  <a:pt x="0" y="0"/>
                </a:moveTo>
                <a:lnTo>
                  <a:pt x="613601" y="0"/>
                </a:lnTo>
                <a:lnTo>
                  <a:pt x="613601" y="867560"/>
                </a:lnTo>
                <a:lnTo>
                  <a:pt x="0" y="867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904502" y="457186"/>
            <a:ext cx="15529061"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RESULTS </a:t>
            </a:r>
          </a:p>
        </p:txBody>
      </p:sp>
      <p:sp>
        <p:nvSpPr>
          <p:cNvPr name="TextBox 5" id="5"/>
          <p:cNvSpPr txBox="true"/>
          <p:nvPr/>
        </p:nvSpPr>
        <p:spPr>
          <a:xfrm rot="0">
            <a:off x="216581" y="6362170"/>
            <a:ext cx="3449260" cy="2062967"/>
          </a:xfrm>
          <a:prstGeom prst="rect">
            <a:avLst/>
          </a:prstGeom>
        </p:spPr>
        <p:txBody>
          <a:bodyPr anchor="t" rtlCol="false" tIns="0" lIns="0" bIns="0" rIns="0">
            <a:spAutoFit/>
          </a:bodyPr>
          <a:lstStyle/>
          <a:p>
            <a:pPr algn="l">
              <a:lnSpc>
                <a:spcPts val="1820"/>
              </a:lnSpc>
            </a:pPr>
            <a:r>
              <a:rPr lang="en-US" sz="1300">
                <a:solidFill>
                  <a:srgbClr val="000000"/>
                </a:solidFill>
                <a:latin typeface="Canva Sans"/>
                <a:ea typeface="Canva Sans"/>
                <a:cs typeface="Canva Sans"/>
                <a:sym typeface="Canva Sans"/>
              </a:rPr>
              <a:t>LLaMA outperforms the other models in generating contextually rich and semantically accurate question-answer pairs due to its larger size and instruction-based fine-tuning.</a:t>
            </a:r>
          </a:p>
          <a:p>
            <a:pPr algn="l">
              <a:lnSpc>
                <a:spcPts val="1820"/>
              </a:lnSpc>
            </a:pPr>
          </a:p>
          <a:p>
            <a:pPr algn="l">
              <a:lnSpc>
                <a:spcPts val="1820"/>
              </a:lnSpc>
            </a:pPr>
            <a:r>
              <a:rPr lang="en-US" sz="1300">
                <a:solidFill>
                  <a:srgbClr val="000000"/>
                </a:solidFill>
                <a:latin typeface="Canva Sans"/>
                <a:ea typeface="Canva Sans"/>
                <a:cs typeface="Canva Sans"/>
                <a:sym typeface="Canva Sans"/>
              </a:rPr>
              <a:t>Inferences: </a:t>
            </a:r>
          </a:p>
          <a:p>
            <a:pPr algn="l">
              <a:lnSpc>
                <a:spcPts val="1820"/>
              </a:lnSpc>
            </a:pPr>
            <a:r>
              <a:rPr lang="en-US" sz="1300">
                <a:solidFill>
                  <a:srgbClr val="000000"/>
                </a:solidFill>
                <a:latin typeface="Canva Sans"/>
                <a:ea typeface="Canva Sans"/>
                <a:cs typeface="Canva Sans"/>
                <a:sym typeface="Canva Sans"/>
              </a:rPr>
              <a:t>Highest Average BERTScore Recall!</a:t>
            </a:r>
          </a:p>
          <a:p>
            <a:pPr algn="l">
              <a:lnSpc>
                <a:spcPts val="1820"/>
              </a:lnSpc>
            </a:pP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3283195" y="2228850"/>
          <a:ext cx="9932022" cy="5829300"/>
        </p:xfrm>
        <a:graphic>
          <a:graphicData uri="http://schemas.openxmlformats.org/drawingml/2006/table">
            <a:tbl>
              <a:tblPr/>
              <a:tblGrid>
                <a:gridCol w="3859235"/>
                <a:gridCol w="2991907"/>
                <a:gridCol w="3080880"/>
              </a:tblGrid>
              <a:tr h="582930">
                <a:tc>
                  <a:txBody>
                    <a:bodyPr anchor="t" rtlCol="false"/>
                    <a:lstStyle/>
                    <a:p>
                      <a:pPr algn="l">
                        <a:lnSpc>
                          <a:spcPts val="2099"/>
                        </a:lnSpc>
                        <a:defRPr/>
                      </a:pPr>
                      <a:r>
                        <a:rPr lang="en-US" sz="1499">
                          <a:solidFill>
                            <a:srgbClr val="000000"/>
                          </a:solidFill>
                          <a:latin typeface="Canva Sans"/>
                          <a:ea typeface="Canva Sans"/>
                          <a:cs typeface="Canva Sans"/>
                          <a:sym typeface="Canva Sans"/>
                        </a:rPr>
                        <a:t>Model </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Metric</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Silver dataset</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930">
                <a:tc>
                  <a:txBody>
                    <a:bodyPr anchor="t" rtlCol="false"/>
                    <a:lstStyle/>
                    <a:p>
                      <a:pPr algn="l">
                        <a:lnSpc>
                          <a:spcPts val="2099"/>
                        </a:lnSpc>
                        <a:defRPr/>
                      </a:pPr>
                      <a:r>
                        <a:rPr lang="en-US" sz="1499">
                          <a:solidFill>
                            <a:srgbClr val="000000"/>
                          </a:solidFill>
                          <a:latin typeface="Canva Sans"/>
                          <a:ea typeface="Canva Sans"/>
                          <a:cs typeface="Canva Sans"/>
                          <a:sym typeface="Canva Sans"/>
                        </a:rPr>
                        <a:t>Fine-tuned T5</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Average BERTScore F1</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b="true">
                          <a:solidFill>
                            <a:srgbClr val="000000"/>
                          </a:solidFill>
                          <a:latin typeface="Canva Sans Bold"/>
                          <a:ea typeface="Canva Sans Bold"/>
                          <a:cs typeface="Canva Sans Bold"/>
                          <a:sym typeface="Canva Sans Bold"/>
                        </a:rPr>
                        <a:t>0.8306</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9D923"/>
                    </a:solidFill>
                  </a:tcPr>
                </a:tc>
              </a:tr>
              <a:tr h="582930">
                <a:tc>
                  <a:txBody>
                    <a:bodyPr anchor="t" rtlCol="false"/>
                    <a:lstStyle/>
                    <a:p>
                      <a:pPr algn="l">
                        <a:lnSpc>
                          <a:spcPts val="2099"/>
                        </a:lnSpc>
                        <a:defRPr/>
                      </a:pP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Average BERTScore Precision</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b="true">
                          <a:solidFill>
                            <a:srgbClr val="000000"/>
                          </a:solidFill>
                          <a:latin typeface="Canva Sans Bold"/>
                          <a:ea typeface="Canva Sans Bold"/>
                          <a:cs typeface="Canva Sans Bold"/>
                          <a:sym typeface="Canva Sans Bold"/>
                        </a:rPr>
                        <a:t>0.8389</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9D923"/>
                    </a:solidFill>
                  </a:tcPr>
                </a:tc>
              </a:tr>
              <a:tr h="582930">
                <a:tc>
                  <a:txBody>
                    <a:bodyPr anchor="t" rtlCol="false"/>
                    <a:lstStyle/>
                    <a:p>
                      <a:pPr algn="l">
                        <a:lnSpc>
                          <a:spcPts val="2099"/>
                        </a:lnSpc>
                        <a:defRPr/>
                      </a:pP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Average BERTScore Recall</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0.8229</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930">
                <a:tc>
                  <a:txBody>
                    <a:bodyPr anchor="t" rtlCol="false"/>
                    <a:lstStyle/>
                    <a:p>
                      <a:pPr algn="l">
                        <a:lnSpc>
                          <a:spcPts val="2099"/>
                        </a:lnSpc>
                        <a:defRPr/>
                      </a:pPr>
                      <a:r>
                        <a:rPr lang="en-US" sz="1499">
                          <a:solidFill>
                            <a:srgbClr val="000000"/>
                          </a:solidFill>
                          <a:latin typeface="Canva Sans"/>
                          <a:ea typeface="Canva Sans"/>
                          <a:cs typeface="Canva Sans"/>
                          <a:sym typeface="Canva Sans"/>
                        </a:rPr>
                        <a:t>Fine-tuned BERT</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Average BERTScore F1</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0.8187</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930">
                <a:tc>
                  <a:txBody>
                    <a:bodyPr anchor="t" rtlCol="false"/>
                    <a:lstStyle/>
                    <a:p>
                      <a:pPr algn="l">
                        <a:lnSpc>
                          <a:spcPts val="2099"/>
                        </a:lnSpc>
                        <a:defRPr/>
                      </a:pP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Average BERTScore Precision</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0.8127</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930">
                <a:tc>
                  <a:txBody>
                    <a:bodyPr anchor="t" rtlCol="false"/>
                    <a:lstStyle/>
                    <a:p>
                      <a:pPr algn="l">
                        <a:lnSpc>
                          <a:spcPts val="2099"/>
                        </a:lnSpc>
                        <a:defRPr/>
                      </a:pP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Average BERTScore Recall</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0.8249</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930">
                <a:tc>
                  <a:txBody>
                    <a:bodyPr anchor="t" rtlCol="false"/>
                    <a:lstStyle/>
                    <a:p>
                      <a:pPr algn="l">
                        <a:lnSpc>
                          <a:spcPts val="2099"/>
                        </a:lnSpc>
                        <a:defRPr/>
                      </a:pPr>
                      <a:r>
                        <a:rPr lang="en-US" sz="1499">
                          <a:solidFill>
                            <a:srgbClr val="000000"/>
                          </a:solidFill>
                          <a:latin typeface="Canva Sans"/>
                          <a:ea typeface="Canva Sans"/>
                          <a:cs typeface="Canva Sans"/>
                          <a:sym typeface="Canva Sans"/>
                        </a:rPr>
                        <a:t>Fine-Tuned Llama</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Average BERTScore F1</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0.8019</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930">
                <a:tc>
                  <a:txBody>
                    <a:bodyPr anchor="t" rtlCol="false"/>
                    <a:lstStyle/>
                    <a:p>
                      <a:pPr algn="l">
                        <a:lnSpc>
                          <a:spcPts val="2099"/>
                        </a:lnSpc>
                        <a:defRPr/>
                      </a:pP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Average BERTScore Precision</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0.7472</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930">
                <a:tc>
                  <a:txBody>
                    <a:bodyPr anchor="t" rtlCol="false"/>
                    <a:lstStyle/>
                    <a:p>
                      <a:pPr algn="l">
                        <a:lnSpc>
                          <a:spcPts val="2099"/>
                        </a:lnSpc>
                        <a:defRPr/>
                      </a:pP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Canva Sans"/>
                          <a:ea typeface="Canva Sans"/>
                          <a:cs typeface="Canva Sans"/>
                          <a:sym typeface="Canva Sans"/>
                        </a:rPr>
                        <a:t>Average BERTScore Recall</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b="true">
                          <a:solidFill>
                            <a:srgbClr val="000000"/>
                          </a:solidFill>
                          <a:latin typeface="Canva Sans Bold"/>
                          <a:ea typeface="Canva Sans Bold"/>
                          <a:cs typeface="Canva Sans Bold"/>
                          <a:sym typeface="Canva Sans Bold"/>
                        </a:rPr>
                        <a:t>0.8653</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9D923"/>
                    </a:solidFill>
                  </a:tcPr>
                </a:tc>
              </a:tr>
            </a:tbl>
          </a:graphicData>
        </a:graphic>
      </p:graphicFrame>
      <p:sp>
        <p:nvSpPr>
          <p:cNvPr name="TextBox 3" id="3"/>
          <p:cNvSpPr txBox="true"/>
          <p:nvPr/>
        </p:nvSpPr>
        <p:spPr>
          <a:xfrm rot="0">
            <a:off x="1028700" y="457186"/>
            <a:ext cx="15529061"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TEST RESULTS ON SILVER DATASET</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31776" y="914400"/>
            <a:ext cx="11256578"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ANALYSIS DRAWN</a:t>
            </a:r>
          </a:p>
        </p:txBody>
      </p:sp>
      <p:sp>
        <p:nvSpPr>
          <p:cNvPr name="TextBox 3" id="3"/>
          <p:cNvSpPr txBox="true"/>
          <p:nvPr/>
        </p:nvSpPr>
        <p:spPr>
          <a:xfrm rot="0">
            <a:off x="775701" y="1714421"/>
            <a:ext cx="16736598" cy="8572579"/>
          </a:xfrm>
          <a:prstGeom prst="rect">
            <a:avLst/>
          </a:prstGeom>
        </p:spPr>
        <p:txBody>
          <a:bodyPr anchor="t" rtlCol="false" tIns="0" lIns="0" bIns="0" rIns="0">
            <a:spAutoFit/>
          </a:bodyPr>
          <a:lstStyle/>
          <a:p>
            <a:pPr algn="l">
              <a:lnSpc>
                <a:spcPts val="3079"/>
              </a:lnSpc>
              <a:spcBef>
                <a:spcPct val="0"/>
              </a:spcBef>
            </a:pPr>
          </a:p>
          <a:p>
            <a:pPr algn="l">
              <a:lnSpc>
                <a:spcPts val="3079"/>
              </a:lnSpc>
              <a:spcBef>
                <a:spcPct val="0"/>
              </a:spcBef>
            </a:pPr>
            <a:r>
              <a:rPr lang="en-US" sz="2199" spc="219">
                <a:solidFill>
                  <a:srgbClr val="000000"/>
                </a:solidFill>
                <a:latin typeface="Canva Sans"/>
                <a:ea typeface="Canva Sans"/>
                <a:cs typeface="Canva Sans"/>
                <a:sym typeface="Canva Sans"/>
              </a:rPr>
              <a:t>1.Even though Llama provides best results in terms of Q-A Generation, it requires very high computational resources .</a:t>
            </a:r>
          </a:p>
          <a:p>
            <a:pPr algn="l" marL="474979" indent="-237490" lvl="1">
              <a:lnSpc>
                <a:spcPts val="3079"/>
              </a:lnSpc>
              <a:buFont typeface="Arial"/>
              <a:buChar char="•"/>
            </a:pPr>
            <a:r>
              <a:rPr lang="en-US" sz="2199" spc="219">
                <a:solidFill>
                  <a:srgbClr val="000000"/>
                </a:solidFill>
                <a:latin typeface="Canva Sans"/>
                <a:ea typeface="Canva Sans"/>
                <a:cs typeface="Canva Sans"/>
                <a:sym typeface="Canva Sans"/>
              </a:rPr>
              <a:t>Time to fine-tune was excessively high : Around 6-7 hours</a:t>
            </a:r>
          </a:p>
          <a:p>
            <a:pPr algn="l">
              <a:lnSpc>
                <a:spcPts val="3079"/>
              </a:lnSpc>
              <a:spcBef>
                <a:spcPct val="0"/>
              </a:spcBef>
            </a:pPr>
            <a:r>
              <a:rPr lang="en-US" sz="2199" spc="219">
                <a:solidFill>
                  <a:srgbClr val="000000"/>
                </a:solidFill>
                <a:latin typeface="Canva Sans"/>
                <a:ea typeface="Canva Sans"/>
                <a:cs typeface="Canva Sans"/>
                <a:sym typeface="Canva Sans"/>
              </a:rPr>
              <a:t>Other models: </a:t>
            </a:r>
          </a:p>
          <a:p>
            <a:pPr algn="l" marL="474979" indent="-237490" lvl="1">
              <a:lnSpc>
                <a:spcPts val="3079"/>
              </a:lnSpc>
              <a:buFont typeface="Arial"/>
              <a:buChar char="•"/>
            </a:pPr>
            <a:r>
              <a:rPr lang="en-US" sz="2199" spc="219">
                <a:solidFill>
                  <a:srgbClr val="000000"/>
                </a:solidFill>
                <a:latin typeface="Canva Sans"/>
                <a:ea typeface="Canva Sans"/>
                <a:cs typeface="Canva Sans"/>
                <a:sym typeface="Canva Sans"/>
              </a:rPr>
              <a:t>T5-Small :1 hour(CPU)</a:t>
            </a:r>
          </a:p>
          <a:p>
            <a:pPr algn="l" marL="474979" indent="-237490" lvl="1">
              <a:lnSpc>
                <a:spcPts val="3079"/>
              </a:lnSpc>
              <a:buFont typeface="Arial"/>
              <a:buChar char="•"/>
            </a:pPr>
            <a:r>
              <a:rPr lang="en-US" sz="2199" spc="219">
                <a:solidFill>
                  <a:srgbClr val="000000"/>
                </a:solidFill>
                <a:latin typeface="Canva Sans"/>
                <a:ea typeface="Canva Sans"/>
                <a:cs typeface="Canva Sans"/>
                <a:sym typeface="Canva Sans"/>
              </a:rPr>
              <a:t>BERT: Around 3 hours(CPU)</a:t>
            </a:r>
          </a:p>
          <a:p>
            <a:pPr algn="l">
              <a:lnSpc>
                <a:spcPts val="3079"/>
              </a:lnSpc>
              <a:spcBef>
                <a:spcPct val="0"/>
              </a:spcBef>
            </a:pPr>
          </a:p>
          <a:p>
            <a:pPr algn="l">
              <a:lnSpc>
                <a:spcPts val="3079"/>
              </a:lnSpc>
              <a:spcBef>
                <a:spcPct val="0"/>
              </a:spcBef>
            </a:pPr>
            <a:r>
              <a:rPr lang="en-US" sz="2199" spc="219">
                <a:solidFill>
                  <a:srgbClr val="000000"/>
                </a:solidFill>
                <a:latin typeface="Canva Sans"/>
                <a:ea typeface="Canva Sans"/>
                <a:cs typeface="Canva Sans"/>
                <a:sym typeface="Canva Sans"/>
              </a:rPr>
              <a:t>2.The BERTScore vs LLAMA trade off </a:t>
            </a:r>
          </a:p>
          <a:p>
            <a:pPr algn="l">
              <a:lnSpc>
                <a:spcPts val="3079"/>
              </a:lnSpc>
              <a:spcBef>
                <a:spcPct val="0"/>
              </a:spcBef>
            </a:pPr>
            <a:r>
              <a:rPr lang="en-US" sz="2199" spc="219">
                <a:solidFill>
                  <a:srgbClr val="000000"/>
                </a:solidFill>
                <a:latin typeface="Canva Sans"/>
                <a:ea typeface="Canva Sans"/>
                <a:cs typeface="Canva Sans"/>
                <a:sym typeface="Canva Sans"/>
              </a:rPr>
              <a:t>Low BERTScore for Llama?</a:t>
            </a:r>
          </a:p>
          <a:p>
            <a:pPr algn="l" marL="474979" indent="-237490" lvl="1">
              <a:lnSpc>
                <a:spcPts val="3079"/>
              </a:lnSpc>
              <a:buFont typeface="Arial"/>
              <a:buChar char="•"/>
            </a:pPr>
            <a:r>
              <a:rPr lang="en-US" sz="2199" spc="219">
                <a:solidFill>
                  <a:srgbClr val="000000"/>
                </a:solidFill>
                <a:latin typeface="Canva Sans"/>
                <a:ea typeface="Canva Sans"/>
                <a:cs typeface="Canva Sans"/>
                <a:sym typeface="Canva Sans"/>
              </a:rPr>
              <a:t>This is due to the nature of BERTScore and how it evaluates similarity.</a:t>
            </a:r>
          </a:p>
          <a:p>
            <a:pPr algn="l">
              <a:lnSpc>
                <a:spcPts val="3079"/>
              </a:lnSpc>
            </a:pPr>
          </a:p>
          <a:p>
            <a:pPr algn="l" marL="474979" indent="-237490" lvl="1">
              <a:lnSpc>
                <a:spcPts val="3079"/>
              </a:lnSpc>
              <a:buFont typeface="Arial"/>
              <a:buChar char="•"/>
            </a:pPr>
            <a:r>
              <a:rPr lang="en-US" sz="2199" spc="219">
                <a:solidFill>
                  <a:srgbClr val="000000"/>
                </a:solidFill>
                <a:latin typeface="Canva Sans"/>
                <a:ea typeface="Canva Sans"/>
                <a:cs typeface="Canva Sans"/>
                <a:sym typeface="Canva Sans"/>
              </a:rPr>
              <a:t>BERTScore may fail to recognize paraphrases accurately, especially if the embedding similarity does not capture nuanced relationships</a:t>
            </a:r>
          </a:p>
          <a:p>
            <a:pPr algn="l">
              <a:lnSpc>
                <a:spcPts val="3079"/>
              </a:lnSpc>
            </a:pPr>
          </a:p>
          <a:p>
            <a:pPr algn="l" marL="474979" indent="-237490" lvl="1">
              <a:lnSpc>
                <a:spcPts val="3079"/>
              </a:lnSpc>
              <a:buFont typeface="Arial"/>
              <a:buChar char="•"/>
            </a:pPr>
            <a:r>
              <a:rPr lang="en-US" sz="2199" spc="219">
                <a:solidFill>
                  <a:srgbClr val="000000"/>
                </a:solidFill>
                <a:latin typeface="Canva Sans"/>
                <a:ea typeface="Canva Sans"/>
                <a:cs typeface="Canva Sans"/>
                <a:sym typeface="Canva Sans"/>
              </a:rPr>
              <a:t>BERTScore might underperform unless the embeddings fully capture the semantic equivalence.</a:t>
            </a:r>
          </a:p>
          <a:p>
            <a:pPr algn="l">
              <a:lnSpc>
                <a:spcPts val="3079"/>
              </a:lnSpc>
            </a:pPr>
          </a:p>
          <a:p>
            <a:pPr algn="l" marL="474979" indent="-237490" lvl="1">
              <a:lnSpc>
                <a:spcPts val="3079"/>
              </a:lnSpc>
              <a:buFont typeface="Arial"/>
              <a:buChar char="•"/>
            </a:pPr>
            <a:r>
              <a:rPr lang="en-US" sz="2199" spc="219">
                <a:solidFill>
                  <a:srgbClr val="000000"/>
                </a:solidFill>
                <a:latin typeface="Canva Sans"/>
                <a:ea typeface="Canva Sans"/>
                <a:cs typeface="Canva Sans"/>
                <a:sym typeface="Canva Sans"/>
              </a:rPr>
              <a:t>Our model generates creative and divergent outputs which are valid but not closely aligning with reference and get penalised by BERTScore .</a:t>
            </a:r>
          </a:p>
          <a:p>
            <a:pPr algn="l">
              <a:lnSpc>
                <a:spcPts val="3079"/>
              </a:lnSpc>
              <a:spcBef>
                <a:spcPct val="0"/>
              </a:spcBef>
            </a:pPr>
          </a:p>
          <a:p>
            <a:pPr algn="l">
              <a:lnSpc>
                <a:spcPts val="3079"/>
              </a:lnSpc>
              <a:spcBef>
                <a:spcPct val="0"/>
              </a:spcBef>
            </a:pPr>
          </a:p>
          <a:p>
            <a:pPr algn="l">
              <a:lnSpc>
                <a:spcPts val="307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882226" y="992979"/>
            <a:ext cx="14523548" cy="1028727"/>
          </a:xfrm>
          <a:prstGeom prst="rect">
            <a:avLst/>
          </a:prstGeom>
        </p:spPr>
        <p:txBody>
          <a:bodyPr anchor="t" rtlCol="false" tIns="0" lIns="0" bIns="0" rIns="0">
            <a:spAutoFit/>
          </a:bodyPr>
          <a:lstStyle/>
          <a:p>
            <a:pPr algn="ctr" marL="0" indent="0" lvl="0">
              <a:lnSpc>
                <a:spcPts val="8400"/>
              </a:lnSpc>
            </a:pPr>
            <a:r>
              <a:rPr lang="en-US" b="true" sz="6000" spc="300">
                <a:solidFill>
                  <a:srgbClr val="000000"/>
                </a:solidFill>
                <a:latin typeface="Canva Sans Bold"/>
                <a:ea typeface="Canva Sans Bold"/>
                <a:cs typeface="Canva Sans Bold"/>
                <a:sym typeface="Canva Sans Bold"/>
              </a:rPr>
              <a:t>AGENDA OVERVIEW</a:t>
            </a:r>
          </a:p>
        </p:txBody>
      </p:sp>
      <p:sp>
        <p:nvSpPr>
          <p:cNvPr name="TextBox 3" id="3"/>
          <p:cNvSpPr txBox="true"/>
          <p:nvPr/>
        </p:nvSpPr>
        <p:spPr>
          <a:xfrm rot="0">
            <a:off x="1882226" y="2177498"/>
            <a:ext cx="4775418" cy="1028727"/>
          </a:xfrm>
          <a:prstGeom prst="rect">
            <a:avLst/>
          </a:prstGeom>
        </p:spPr>
        <p:txBody>
          <a:bodyPr anchor="t" rtlCol="false" tIns="0" lIns="0" bIns="0" rIns="0">
            <a:spAutoFit/>
          </a:bodyPr>
          <a:lstStyle/>
          <a:p>
            <a:pPr algn="l" marL="0" indent="0" lvl="0">
              <a:lnSpc>
                <a:spcPts val="8400"/>
              </a:lnSpc>
            </a:pPr>
            <a:r>
              <a:rPr lang="en-US" b="true" sz="6000" spc="300">
                <a:solidFill>
                  <a:srgbClr val="A79E9C"/>
                </a:solidFill>
                <a:latin typeface="Canva Sans Bold"/>
                <a:ea typeface="Canva Sans Bold"/>
                <a:cs typeface="Canva Sans Bold"/>
                <a:sym typeface="Canva Sans Bold"/>
              </a:rPr>
              <a:t>01</a:t>
            </a:r>
          </a:p>
        </p:txBody>
      </p:sp>
      <p:sp>
        <p:nvSpPr>
          <p:cNvPr name="TextBox 4" id="4"/>
          <p:cNvSpPr txBox="true"/>
          <p:nvPr/>
        </p:nvSpPr>
        <p:spPr>
          <a:xfrm rot="0">
            <a:off x="11630356" y="2177498"/>
            <a:ext cx="4775418" cy="1028727"/>
          </a:xfrm>
          <a:prstGeom prst="rect">
            <a:avLst/>
          </a:prstGeom>
        </p:spPr>
        <p:txBody>
          <a:bodyPr anchor="t" rtlCol="false" tIns="0" lIns="0" bIns="0" rIns="0">
            <a:spAutoFit/>
          </a:bodyPr>
          <a:lstStyle/>
          <a:p>
            <a:pPr algn="l" marL="0" indent="0" lvl="0">
              <a:lnSpc>
                <a:spcPts val="8400"/>
              </a:lnSpc>
            </a:pPr>
            <a:r>
              <a:rPr lang="en-US" b="true" sz="6000" spc="300">
                <a:solidFill>
                  <a:srgbClr val="A79E9C"/>
                </a:solidFill>
                <a:latin typeface="Canva Sans Bold"/>
                <a:ea typeface="Canva Sans Bold"/>
                <a:cs typeface="Canva Sans Bold"/>
                <a:sym typeface="Canva Sans Bold"/>
              </a:rPr>
              <a:t>05</a:t>
            </a:r>
          </a:p>
        </p:txBody>
      </p:sp>
      <p:sp>
        <p:nvSpPr>
          <p:cNvPr name="TextBox 5" id="5"/>
          <p:cNvSpPr txBox="true"/>
          <p:nvPr/>
        </p:nvSpPr>
        <p:spPr>
          <a:xfrm rot="0">
            <a:off x="1882226" y="4013787"/>
            <a:ext cx="4775418" cy="1028727"/>
          </a:xfrm>
          <a:prstGeom prst="rect">
            <a:avLst/>
          </a:prstGeom>
        </p:spPr>
        <p:txBody>
          <a:bodyPr anchor="t" rtlCol="false" tIns="0" lIns="0" bIns="0" rIns="0">
            <a:spAutoFit/>
          </a:bodyPr>
          <a:lstStyle/>
          <a:p>
            <a:pPr algn="l" marL="0" indent="0" lvl="0">
              <a:lnSpc>
                <a:spcPts val="8400"/>
              </a:lnSpc>
            </a:pPr>
            <a:r>
              <a:rPr lang="en-US" b="true" sz="6000" spc="300">
                <a:solidFill>
                  <a:srgbClr val="A79E9C"/>
                </a:solidFill>
                <a:latin typeface="Canva Sans Bold"/>
                <a:ea typeface="Canva Sans Bold"/>
                <a:cs typeface="Canva Sans Bold"/>
                <a:sym typeface="Canva Sans Bold"/>
              </a:rPr>
              <a:t>02</a:t>
            </a:r>
          </a:p>
        </p:txBody>
      </p:sp>
      <p:sp>
        <p:nvSpPr>
          <p:cNvPr name="TextBox 6" id="6"/>
          <p:cNvSpPr txBox="true"/>
          <p:nvPr/>
        </p:nvSpPr>
        <p:spPr>
          <a:xfrm rot="0">
            <a:off x="11630356" y="4013787"/>
            <a:ext cx="4775418" cy="1028727"/>
          </a:xfrm>
          <a:prstGeom prst="rect">
            <a:avLst/>
          </a:prstGeom>
        </p:spPr>
        <p:txBody>
          <a:bodyPr anchor="t" rtlCol="false" tIns="0" lIns="0" bIns="0" rIns="0">
            <a:spAutoFit/>
          </a:bodyPr>
          <a:lstStyle/>
          <a:p>
            <a:pPr algn="l" marL="0" indent="0" lvl="0">
              <a:lnSpc>
                <a:spcPts val="8400"/>
              </a:lnSpc>
            </a:pPr>
            <a:r>
              <a:rPr lang="en-US" b="true" sz="6000" spc="300">
                <a:solidFill>
                  <a:srgbClr val="A79E9C"/>
                </a:solidFill>
                <a:latin typeface="Canva Sans Bold"/>
                <a:ea typeface="Canva Sans Bold"/>
                <a:cs typeface="Canva Sans Bold"/>
                <a:sym typeface="Canva Sans Bold"/>
              </a:rPr>
              <a:t>06</a:t>
            </a:r>
          </a:p>
        </p:txBody>
      </p:sp>
      <p:sp>
        <p:nvSpPr>
          <p:cNvPr name="TextBox 7" id="7"/>
          <p:cNvSpPr txBox="true"/>
          <p:nvPr/>
        </p:nvSpPr>
        <p:spPr>
          <a:xfrm rot="0">
            <a:off x="1882226" y="5853240"/>
            <a:ext cx="4775418" cy="1028727"/>
          </a:xfrm>
          <a:prstGeom prst="rect">
            <a:avLst/>
          </a:prstGeom>
        </p:spPr>
        <p:txBody>
          <a:bodyPr anchor="t" rtlCol="false" tIns="0" lIns="0" bIns="0" rIns="0">
            <a:spAutoFit/>
          </a:bodyPr>
          <a:lstStyle/>
          <a:p>
            <a:pPr algn="l" marL="0" indent="0" lvl="0">
              <a:lnSpc>
                <a:spcPts val="8400"/>
              </a:lnSpc>
            </a:pPr>
            <a:r>
              <a:rPr lang="en-US" b="true" sz="6000" spc="300">
                <a:solidFill>
                  <a:srgbClr val="A79E9C"/>
                </a:solidFill>
                <a:latin typeface="Canva Sans Bold"/>
                <a:ea typeface="Canva Sans Bold"/>
                <a:cs typeface="Canva Sans Bold"/>
                <a:sym typeface="Canva Sans Bold"/>
              </a:rPr>
              <a:t>03</a:t>
            </a:r>
          </a:p>
        </p:txBody>
      </p:sp>
      <p:sp>
        <p:nvSpPr>
          <p:cNvPr name="TextBox 8" id="8"/>
          <p:cNvSpPr txBox="true"/>
          <p:nvPr/>
        </p:nvSpPr>
        <p:spPr>
          <a:xfrm rot="0">
            <a:off x="11630356" y="5853240"/>
            <a:ext cx="4775418" cy="1028727"/>
          </a:xfrm>
          <a:prstGeom prst="rect">
            <a:avLst/>
          </a:prstGeom>
        </p:spPr>
        <p:txBody>
          <a:bodyPr anchor="t" rtlCol="false" tIns="0" lIns="0" bIns="0" rIns="0">
            <a:spAutoFit/>
          </a:bodyPr>
          <a:lstStyle/>
          <a:p>
            <a:pPr algn="l" marL="0" indent="0" lvl="0">
              <a:lnSpc>
                <a:spcPts val="8400"/>
              </a:lnSpc>
            </a:pPr>
            <a:r>
              <a:rPr lang="en-US" b="true" sz="6000" spc="300">
                <a:solidFill>
                  <a:srgbClr val="A79E9C"/>
                </a:solidFill>
                <a:latin typeface="Canva Sans Bold"/>
                <a:ea typeface="Canva Sans Bold"/>
                <a:cs typeface="Canva Sans Bold"/>
                <a:sym typeface="Canva Sans Bold"/>
              </a:rPr>
              <a:t>07</a:t>
            </a:r>
          </a:p>
        </p:txBody>
      </p:sp>
      <p:sp>
        <p:nvSpPr>
          <p:cNvPr name="TextBox 9" id="9"/>
          <p:cNvSpPr txBox="true"/>
          <p:nvPr/>
        </p:nvSpPr>
        <p:spPr>
          <a:xfrm rot="0">
            <a:off x="1882226" y="4994787"/>
            <a:ext cx="4775418" cy="389282"/>
          </a:xfrm>
          <a:prstGeom prst="rect">
            <a:avLst/>
          </a:prstGeom>
        </p:spPr>
        <p:txBody>
          <a:bodyPr anchor="t" rtlCol="false" tIns="0" lIns="0" bIns="0" rIns="0">
            <a:spAutoFit/>
          </a:bodyPr>
          <a:lstStyle/>
          <a:p>
            <a:pPr algn="l" marL="0" indent="0" lvl="0">
              <a:lnSpc>
                <a:spcPts val="3219"/>
              </a:lnSpc>
            </a:pPr>
            <a:r>
              <a:rPr lang="en-US" b="true" sz="2299" spc="229">
                <a:solidFill>
                  <a:srgbClr val="000000"/>
                </a:solidFill>
                <a:latin typeface="Canva Sans Bold"/>
                <a:ea typeface="Canva Sans Bold"/>
                <a:cs typeface="Canva Sans Bold"/>
                <a:sym typeface="Canva Sans Bold"/>
              </a:rPr>
              <a:t>MOTIVATION</a:t>
            </a:r>
          </a:p>
        </p:txBody>
      </p:sp>
      <p:sp>
        <p:nvSpPr>
          <p:cNvPr name="TextBox 10" id="10"/>
          <p:cNvSpPr txBox="true"/>
          <p:nvPr/>
        </p:nvSpPr>
        <p:spPr>
          <a:xfrm rot="0">
            <a:off x="11658599" y="6834342"/>
            <a:ext cx="4775418" cy="389282"/>
          </a:xfrm>
          <a:prstGeom prst="rect">
            <a:avLst/>
          </a:prstGeom>
        </p:spPr>
        <p:txBody>
          <a:bodyPr anchor="t" rtlCol="false" tIns="0" lIns="0" bIns="0" rIns="0">
            <a:spAutoFit/>
          </a:bodyPr>
          <a:lstStyle/>
          <a:p>
            <a:pPr algn="l" marL="0" indent="0" lvl="0">
              <a:lnSpc>
                <a:spcPts val="3219"/>
              </a:lnSpc>
            </a:pPr>
            <a:r>
              <a:rPr lang="en-US" b="true" sz="2299" spc="229">
                <a:solidFill>
                  <a:srgbClr val="000000"/>
                </a:solidFill>
                <a:latin typeface="Canva Sans Bold"/>
                <a:ea typeface="Canva Sans Bold"/>
                <a:cs typeface="Canva Sans Bold"/>
                <a:sym typeface="Canva Sans Bold"/>
              </a:rPr>
              <a:t>ANALYSIS DRAWN</a:t>
            </a:r>
          </a:p>
        </p:txBody>
      </p:sp>
      <p:sp>
        <p:nvSpPr>
          <p:cNvPr name="TextBox 11" id="11"/>
          <p:cNvSpPr txBox="true"/>
          <p:nvPr/>
        </p:nvSpPr>
        <p:spPr>
          <a:xfrm rot="0">
            <a:off x="1882226" y="3104567"/>
            <a:ext cx="4775418" cy="389282"/>
          </a:xfrm>
          <a:prstGeom prst="rect">
            <a:avLst/>
          </a:prstGeom>
        </p:spPr>
        <p:txBody>
          <a:bodyPr anchor="t" rtlCol="false" tIns="0" lIns="0" bIns="0" rIns="0">
            <a:spAutoFit/>
          </a:bodyPr>
          <a:lstStyle/>
          <a:p>
            <a:pPr algn="l" marL="0" indent="0" lvl="0">
              <a:lnSpc>
                <a:spcPts val="3219"/>
              </a:lnSpc>
            </a:pPr>
            <a:r>
              <a:rPr lang="en-US" b="true" sz="2299" spc="229">
                <a:solidFill>
                  <a:srgbClr val="000000"/>
                </a:solidFill>
                <a:latin typeface="Canva Sans Bold"/>
                <a:ea typeface="Canva Sans Bold"/>
                <a:cs typeface="Canva Sans Bold"/>
                <a:sym typeface="Canva Sans Bold"/>
              </a:rPr>
              <a:t>PROBLEM STATEMENT</a:t>
            </a:r>
          </a:p>
        </p:txBody>
      </p:sp>
      <p:sp>
        <p:nvSpPr>
          <p:cNvPr name="TextBox 12" id="12"/>
          <p:cNvSpPr txBox="true"/>
          <p:nvPr/>
        </p:nvSpPr>
        <p:spPr>
          <a:xfrm rot="0">
            <a:off x="11630356" y="5111634"/>
            <a:ext cx="4775418" cy="389282"/>
          </a:xfrm>
          <a:prstGeom prst="rect">
            <a:avLst/>
          </a:prstGeom>
        </p:spPr>
        <p:txBody>
          <a:bodyPr anchor="t" rtlCol="false" tIns="0" lIns="0" bIns="0" rIns="0">
            <a:spAutoFit/>
          </a:bodyPr>
          <a:lstStyle/>
          <a:p>
            <a:pPr algn="l" marL="0" indent="0" lvl="0">
              <a:lnSpc>
                <a:spcPts val="3219"/>
              </a:lnSpc>
            </a:pPr>
            <a:r>
              <a:rPr lang="en-US" b="true" sz="2299" spc="229">
                <a:solidFill>
                  <a:srgbClr val="000000"/>
                </a:solidFill>
                <a:latin typeface="Canva Sans Bold"/>
                <a:ea typeface="Canva Sans Bold"/>
                <a:cs typeface="Canva Sans Bold"/>
                <a:sym typeface="Canva Sans Bold"/>
              </a:rPr>
              <a:t>RESULTS</a:t>
            </a:r>
          </a:p>
        </p:txBody>
      </p:sp>
      <p:sp>
        <p:nvSpPr>
          <p:cNvPr name="TextBox 13" id="13"/>
          <p:cNvSpPr txBox="true"/>
          <p:nvPr/>
        </p:nvSpPr>
        <p:spPr>
          <a:xfrm rot="0">
            <a:off x="1882226" y="6951087"/>
            <a:ext cx="4775418" cy="389282"/>
          </a:xfrm>
          <a:prstGeom prst="rect">
            <a:avLst/>
          </a:prstGeom>
        </p:spPr>
        <p:txBody>
          <a:bodyPr anchor="t" rtlCol="false" tIns="0" lIns="0" bIns="0" rIns="0">
            <a:spAutoFit/>
          </a:bodyPr>
          <a:lstStyle/>
          <a:p>
            <a:pPr algn="l" marL="0" indent="0" lvl="0">
              <a:lnSpc>
                <a:spcPts val="3219"/>
              </a:lnSpc>
            </a:pPr>
            <a:r>
              <a:rPr lang="en-US" b="true" sz="2299" spc="229">
                <a:solidFill>
                  <a:srgbClr val="000000"/>
                </a:solidFill>
                <a:latin typeface="Canva Sans Bold"/>
                <a:ea typeface="Canva Sans Bold"/>
                <a:cs typeface="Canva Sans Bold"/>
                <a:sym typeface="Canva Sans Bold"/>
              </a:rPr>
              <a:t>METHODOLOGY</a:t>
            </a:r>
          </a:p>
        </p:txBody>
      </p:sp>
      <p:sp>
        <p:nvSpPr>
          <p:cNvPr name="TextBox 14" id="14"/>
          <p:cNvSpPr txBox="true"/>
          <p:nvPr/>
        </p:nvSpPr>
        <p:spPr>
          <a:xfrm rot="0">
            <a:off x="11658599" y="8940495"/>
            <a:ext cx="4775418" cy="389282"/>
          </a:xfrm>
          <a:prstGeom prst="rect">
            <a:avLst/>
          </a:prstGeom>
        </p:spPr>
        <p:txBody>
          <a:bodyPr anchor="t" rtlCol="false" tIns="0" lIns="0" bIns="0" rIns="0">
            <a:spAutoFit/>
          </a:bodyPr>
          <a:lstStyle/>
          <a:p>
            <a:pPr algn="l" marL="0" indent="0" lvl="0">
              <a:lnSpc>
                <a:spcPts val="3219"/>
              </a:lnSpc>
            </a:pPr>
            <a:r>
              <a:rPr lang="en-US" b="true" sz="2299" spc="229">
                <a:solidFill>
                  <a:srgbClr val="000000"/>
                </a:solidFill>
                <a:latin typeface="Canva Sans Bold"/>
                <a:ea typeface="Canva Sans Bold"/>
                <a:cs typeface="Canva Sans Bold"/>
                <a:sym typeface="Canva Sans Bold"/>
              </a:rPr>
              <a:t>CONCLUSION </a:t>
            </a:r>
          </a:p>
        </p:txBody>
      </p:sp>
      <p:sp>
        <p:nvSpPr>
          <p:cNvPr name="TextBox 15" id="15"/>
          <p:cNvSpPr txBox="true"/>
          <p:nvPr/>
        </p:nvSpPr>
        <p:spPr>
          <a:xfrm rot="0">
            <a:off x="1882226" y="7692693"/>
            <a:ext cx="4775418" cy="1028727"/>
          </a:xfrm>
          <a:prstGeom prst="rect">
            <a:avLst/>
          </a:prstGeom>
        </p:spPr>
        <p:txBody>
          <a:bodyPr anchor="t" rtlCol="false" tIns="0" lIns="0" bIns="0" rIns="0">
            <a:spAutoFit/>
          </a:bodyPr>
          <a:lstStyle/>
          <a:p>
            <a:pPr algn="l" marL="0" indent="0" lvl="0">
              <a:lnSpc>
                <a:spcPts val="8400"/>
              </a:lnSpc>
            </a:pPr>
            <a:r>
              <a:rPr lang="en-US" b="true" sz="6000" spc="300">
                <a:solidFill>
                  <a:srgbClr val="A79E9C"/>
                </a:solidFill>
                <a:latin typeface="Canva Sans Bold"/>
                <a:ea typeface="Canva Sans Bold"/>
                <a:cs typeface="Canva Sans Bold"/>
                <a:sym typeface="Canva Sans Bold"/>
              </a:rPr>
              <a:t>04</a:t>
            </a:r>
          </a:p>
        </p:txBody>
      </p:sp>
      <p:sp>
        <p:nvSpPr>
          <p:cNvPr name="TextBox 16" id="16"/>
          <p:cNvSpPr txBox="true"/>
          <p:nvPr/>
        </p:nvSpPr>
        <p:spPr>
          <a:xfrm rot="0">
            <a:off x="11630356" y="7692693"/>
            <a:ext cx="4775418" cy="1028727"/>
          </a:xfrm>
          <a:prstGeom prst="rect">
            <a:avLst/>
          </a:prstGeom>
        </p:spPr>
        <p:txBody>
          <a:bodyPr anchor="t" rtlCol="false" tIns="0" lIns="0" bIns="0" rIns="0">
            <a:spAutoFit/>
          </a:bodyPr>
          <a:lstStyle/>
          <a:p>
            <a:pPr algn="l" marL="0" indent="0" lvl="0">
              <a:lnSpc>
                <a:spcPts val="8400"/>
              </a:lnSpc>
            </a:pPr>
            <a:r>
              <a:rPr lang="en-US" b="true" sz="6000" spc="300">
                <a:solidFill>
                  <a:srgbClr val="A79E9C"/>
                </a:solidFill>
                <a:latin typeface="Canva Sans Bold"/>
                <a:ea typeface="Canva Sans Bold"/>
                <a:cs typeface="Canva Sans Bold"/>
                <a:sym typeface="Canva Sans Bold"/>
              </a:rPr>
              <a:t>08</a:t>
            </a:r>
          </a:p>
        </p:txBody>
      </p:sp>
      <p:sp>
        <p:nvSpPr>
          <p:cNvPr name="TextBox 17" id="17"/>
          <p:cNvSpPr txBox="true"/>
          <p:nvPr/>
        </p:nvSpPr>
        <p:spPr>
          <a:xfrm rot="0">
            <a:off x="1882226" y="8790540"/>
            <a:ext cx="4775418" cy="389282"/>
          </a:xfrm>
          <a:prstGeom prst="rect">
            <a:avLst/>
          </a:prstGeom>
        </p:spPr>
        <p:txBody>
          <a:bodyPr anchor="t" rtlCol="false" tIns="0" lIns="0" bIns="0" rIns="0">
            <a:spAutoFit/>
          </a:bodyPr>
          <a:lstStyle/>
          <a:p>
            <a:pPr algn="l" marL="0" indent="0" lvl="0">
              <a:lnSpc>
                <a:spcPts val="3219"/>
              </a:lnSpc>
            </a:pPr>
            <a:r>
              <a:rPr lang="en-US" b="true" sz="2299" spc="229">
                <a:solidFill>
                  <a:srgbClr val="000000"/>
                </a:solidFill>
                <a:latin typeface="Canva Sans Bold"/>
                <a:ea typeface="Canva Sans Bold"/>
                <a:cs typeface="Canva Sans Bold"/>
                <a:sym typeface="Canva Sans Bold"/>
              </a:rPr>
              <a:t>EXPERIMENTS</a:t>
            </a:r>
          </a:p>
        </p:txBody>
      </p:sp>
      <p:sp>
        <p:nvSpPr>
          <p:cNvPr name="TextBox 18" id="18"/>
          <p:cNvSpPr txBox="true"/>
          <p:nvPr/>
        </p:nvSpPr>
        <p:spPr>
          <a:xfrm rot="0">
            <a:off x="11658599" y="3272080"/>
            <a:ext cx="4775418" cy="389282"/>
          </a:xfrm>
          <a:prstGeom prst="rect">
            <a:avLst/>
          </a:prstGeom>
        </p:spPr>
        <p:txBody>
          <a:bodyPr anchor="t" rtlCol="false" tIns="0" lIns="0" bIns="0" rIns="0">
            <a:spAutoFit/>
          </a:bodyPr>
          <a:lstStyle/>
          <a:p>
            <a:pPr algn="l" marL="0" indent="0" lvl="0">
              <a:lnSpc>
                <a:spcPts val="3219"/>
              </a:lnSpc>
            </a:pPr>
            <a:r>
              <a:rPr lang="en-US" b="true" sz="2299" spc="229">
                <a:solidFill>
                  <a:srgbClr val="000000"/>
                </a:solidFill>
                <a:latin typeface="Canva Sans Bold"/>
                <a:ea typeface="Canva Sans Bold"/>
                <a:cs typeface="Canva Sans Bold"/>
                <a:sym typeface="Canva Sans Bold"/>
              </a:rPr>
              <a:t>EVALUATION METRICS</a:t>
            </a:r>
          </a:p>
        </p:txBody>
      </p:sp>
      <p:sp>
        <p:nvSpPr>
          <p:cNvPr name="AutoShape 19" id="19"/>
          <p:cNvSpPr/>
          <p:nvPr/>
        </p:nvSpPr>
        <p:spPr>
          <a:xfrm>
            <a:off x="9144000" y="5967540"/>
            <a:ext cx="28575" cy="4319460"/>
          </a:xfrm>
          <a:prstGeom prst="line">
            <a:avLst/>
          </a:prstGeom>
          <a:ln cap="flat" w="57150">
            <a:solidFill>
              <a:srgbClr val="4E6E81"/>
            </a:solidFill>
            <a:prstDash val="sysDash"/>
            <a:headEnd type="none" len="sm" w="sm"/>
            <a:tailEnd type="none" len="sm" w="sm"/>
          </a:ln>
        </p:spPr>
      </p:sp>
      <p:grpSp>
        <p:nvGrpSpPr>
          <p:cNvPr name="Group 20" id="20"/>
          <p:cNvGrpSpPr/>
          <p:nvPr/>
        </p:nvGrpSpPr>
        <p:grpSpPr>
          <a:xfrm rot="0">
            <a:off x="17259300" y="9258300"/>
            <a:ext cx="248490" cy="24849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22" id="22"/>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23" id="23"/>
          <p:cNvGrpSpPr/>
          <p:nvPr/>
        </p:nvGrpSpPr>
        <p:grpSpPr>
          <a:xfrm rot="0">
            <a:off x="780210" y="780210"/>
            <a:ext cx="248490" cy="24849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31776" y="914400"/>
            <a:ext cx="11256578"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ANALYSIS DRAWN</a:t>
            </a:r>
          </a:p>
        </p:txBody>
      </p:sp>
      <p:sp>
        <p:nvSpPr>
          <p:cNvPr name="TextBox 3" id="3"/>
          <p:cNvSpPr txBox="true"/>
          <p:nvPr/>
        </p:nvSpPr>
        <p:spPr>
          <a:xfrm rot="0">
            <a:off x="831776" y="2332925"/>
            <a:ext cx="13898517" cy="396294"/>
          </a:xfrm>
          <a:prstGeom prst="rect">
            <a:avLst/>
          </a:prstGeom>
        </p:spPr>
        <p:txBody>
          <a:bodyPr anchor="t" rtlCol="false" tIns="0" lIns="0" bIns="0" rIns="0">
            <a:spAutoFit/>
          </a:bodyPr>
          <a:lstStyle/>
          <a:p>
            <a:pPr algn="l">
              <a:lnSpc>
                <a:spcPts val="3359"/>
              </a:lnSpc>
              <a:spcBef>
                <a:spcPct val="0"/>
              </a:spcBef>
            </a:pPr>
            <a:r>
              <a:rPr lang="en-US" sz="2399" spc="239">
                <a:solidFill>
                  <a:srgbClr val="000000"/>
                </a:solidFill>
                <a:latin typeface="Canva Sans"/>
                <a:ea typeface="Canva Sans"/>
                <a:cs typeface="Canva Sans"/>
                <a:sym typeface="Canva Sans"/>
              </a:rPr>
              <a:t>The question answers generated by T5-Small and BERT were of similiar nature. </a:t>
            </a:r>
          </a:p>
        </p:txBody>
      </p:sp>
      <p:grpSp>
        <p:nvGrpSpPr>
          <p:cNvPr name="Group 4" id="4"/>
          <p:cNvGrpSpPr/>
          <p:nvPr/>
        </p:nvGrpSpPr>
        <p:grpSpPr>
          <a:xfrm rot="0">
            <a:off x="7916119" y="6527281"/>
            <a:ext cx="9756703" cy="3224768"/>
            <a:chOff x="0" y="0"/>
            <a:chExt cx="10386147" cy="3432810"/>
          </a:xfrm>
        </p:grpSpPr>
        <p:sp>
          <p:nvSpPr>
            <p:cNvPr name="Freeform 5" id="5"/>
            <p:cNvSpPr/>
            <p:nvPr/>
          </p:nvSpPr>
          <p:spPr>
            <a:xfrm flipH="false" flipV="false" rot="0">
              <a:off x="0" y="0"/>
              <a:ext cx="10386147" cy="3531870"/>
            </a:xfrm>
            <a:custGeom>
              <a:avLst/>
              <a:gdLst/>
              <a:ahLst/>
              <a:cxnLst/>
              <a:rect r="r" b="b" t="t" l="l"/>
              <a:pathLst>
                <a:path h="3531870" w="10386147">
                  <a:moveTo>
                    <a:pt x="9763847" y="2961640"/>
                  </a:moveTo>
                  <a:cubicBezTo>
                    <a:pt x="9763847" y="2955290"/>
                    <a:pt x="9765118" y="2950210"/>
                    <a:pt x="9765118" y="2942590"/>
                  </a:cubicBezTo>
                  <a:lnTo>
                    <a:pt x="9765118" y="490220"/>
                  </a:lnTo>
                  <a:cubicBezTo>
                    <a:pt x="9765118" y="220980"/>
                    <a:pt x="9555568" y="0"/>
                    <a:pt x="9299028" y="0"/>
                  </a:cubicBezTo>
                  <a:lnTo>
                    <a:pt x="467360" y="0"/>
                  </a:lnTo>
                  <a:cubicBezTo>
                    <a:pt x="210820" y="0"/>
                    <a:pt x="0" y="220980"/>
                    <a:pt x="0" y="490220"/>
                  </a:cubicBezTo>
                  <a:lnTo>
                    <a:pt x="0" y="2942590"/>
                  </a:lnTo>
                  <a:cubicBezTo>
                    <a:pt x="0" y="3211831"/>
                    <a:pt x="209550" y="3432810"/>
                    <a:pt x="466090" y="3432810"/>
                  </a:cubicBezTo>
                  <a:lnTo>
                    <a:pt x="9297757" y="3432810"/>
                  </a:lnTo>
                  <a:cubicBezTo>
                    <a:pt x="9410788" y="3432810"/>
                    <a:pt x="9514927" y="3389630"/>
                    <a:pt x="9594938" y="3319780"/>
                  </a:cubicBezTo>
                  <a:cubicBezTo>
                    <a:pt x="9725747" y="3390900"/>
                    <a:pt x="10038167" y="3531870"/>
                    <a:pt x="10384877" y="3324860"/>
                  </a:cubicBezTo>
                  <a:cubicBezTo>
                    <a:pt x="10386147" y="3324860"/>
                    <a:pt x="10073728" y="3326130"/>
                    <a:pt x="9763847" y="2961640"/>
                  </a:cubicBezTo>
                  <a:close/>
                </a:path>
              </a:pathLst>
            </a:custGeom>
            <a:solidFill>
              <a:srgbClr val="D7DAFE"/>
            </a:solidFill>
          </p:spPr>
        </p:sp>
      </p:grpSp>
      <p:grpSp>
        <p:nvGrpSpPr>
          <p:cNvPr name="Group 6" id="6"/>
          <p:cNvGrpSpPr/>
          <p:nvPr/>
        </p:nvGrpSpPr>
        <p:grpSpPr>
          <a:xfrm rot="-10800000">
            <a:off x="746654" y="3157844"/>
            <a:ext cx="8422993" cy="2940812"/>
            <a:chOff x="0" y="0"/>
            <a:chExt cx="8966394" cy="3130535"/>
          </a:xfrm>
        </p:grpSpPr>
        <p:sp>
          <p:nvSpPr>
            <p:cNvPr name="Freeform 7" id="7"/>
            <p:cNvSpPr/>
            <p:nvPr/>
          </p:nvSpPr>
          <p:spPr>
            <a:xfrm flipH="false" flipV="false" rot="0">
              <a:off x="0" y="0"/>
              <a:ext cx="8966394" cy="3229595"/>
            </a:xfrm>
            <a:custGeom>
              <a:avLst/>
              <a:gdLst/>
              <a:ahLst/>
              <a:cxnLst/>
              <a:rect r="r" b="b" t="t" l="l"/>
              <a:pathLst>
                <a:path h="3229595" w="8966394">
                  <a:moveTo>
                    <a:pt x="8344094" y="2659365"/>
                  </a:moveTo>
                  <a:cubicBezTo>
                    <a:pt x="8344094" y="2653015"/>
                    <a:pt x="8345364" y="2647935"/>
                    <a:pt x="8345364" y="2640315"/>
                  </a:cubicBezTo>
                  <a:lnTo>
                    <a:pt x="8345364" y="490220"/>
                  </a:lnTo>
                  <a:cubicBezTo>
                    <a:pt x="8345364" y="220980"/>
                    <a:pt x="8135814" y="0"/>
                    <a:pt x="7879274" y="0"/>
                  </a:cubicBezTo>
                  <a:lnTo>
                    <a:pt x="467360" y="0"/>
                  </a:lnTo>
                  <a:cubicBezTo>
                    <a:pt x="210820" y="0"/>
                    <a:pt x="0" y="220980"/>
                    <a:pt x="0" y="490220"/>
                  </a:cubicBezTo>
                  <a:lnTo>
                    <a:pt x="0" y="2640315"/>
                  </a:lnTo>
                  <a:cubicBezTo>
                    <a:pt x="0" y="2909555"/>
                    <a:pt x="209550" y="3130535"/>
                    <a:pt x="466090" y="3130535"/>
                  </a:cubicBezTo>
                  <a:lnTo>
                    <a:pt x="7878004" y="3130535"/>
                  </a:lnTo>
                  <a:cubicBezTo>
                    <a:pt x="7991034" y="3130535"/>
                    <a:pt x="8095173" y="3087355"/>
                    <a:pt x="8175184" y="3017505"/>
                  </a:cubicBezTo>
                  <a:cubicBezTo>
                    <a:pt x="8305994" y="3088625"/>
                    <a:pt x="8618413" y="3229595"/>
                    <a:pt x="8965123" y="3022585"/>
                  </a:cubicBezTo>
                  <a:cubicBezTo>
                    <a:pt x="8966394" y="3022585"/>
                    <a:pt x="8653974" y="3023855"/>
                    <a:pt x="8344094" y="2659365"/>
                  </a:cubicBezTo>
                  <a:close/>
                </a:path>
              </a:pathLst>
            </a:custGeom>
            <a:solidFill>
              <a:srgbClr val="D7DAFE"/>
            </a:solidFill>
          </p:spPr>
        </p:sp>
      </p:grpSp>
      <p:sp>
        <p:nvSpPr>
          <p:cNvPr name="TextBox 8" id="8"/>
          <p:cNvSpPr txBox="true"/>
          <p:nvPr/>
        </p:nvSpPr>
        <p:spPr>
          <a:xfrm rot="0">
            <a:off x="1724337" y="3100694"/>
            <a:ext cx="6761445" cy="2891005"/>
          </a:xfrm>
          <a:prstGeom prst="rect">
            <a:avLst/>
          </a:prstGeom>
        </p:spPr>
        <p:txBody>
          <a:bodyPr anchor="t" rtlCol="false" tIns="0" lIns="0" bIns="0" rIns="0">
            <a:spAutoFit/>
          </a:bodyPr>
          <a:lstStyle/>
          <a:p>
            <a:pPr algn="l">
              <a:lnSpc>
                <a:spcPts val="2560"/>
              </a:lnSpc>
            </a:pPr>
            <a:r>
              <a:rPr lang="en-US" sz="1600">
                <a:solidFill>
                  <a:srgbClr val="000000"/>
                </a:solidFill>
                <a:latin typeface="Canva Sans"/>
                <a:ea typeface="Canva Sans"/>
                <a:cs typeface="Canva Sans"/>
                <a:sym typeface="Canva Sans"/>
              </a:rPr>
              <a:t> </a:t>
            </a:r>
          </a:p>
          <a:p>
            <a:pPr algn="l">
              <a:lnSpc>
                <a:spcPts val="2560"/>
              </a:lnSpc>
            </a:pPr>
            <a:r>
              <a:rPr lang="en-US" sz="1600">
                <a:solidFill>
                  <a:srgbClr val="000000"/>
                </a:solidFill>
                <a:latin typeface="Canva Sans"/>
                <a:ea typeface="Canva Sans"/>
                <a:cs typeface="Canva Sans"/>
                <a:sym typeface="Canva Sans"/>
              </a:rPr>
              <a:t>1. What is the main topic of the text?</a:t>
            </a:r>
          </a:p>
          <a:p>
            <a:pPr algn="l">
              <a:lnSpc>
                <a:spcPts val="2560"/>
              </a:lnSpc>
            </a:pPr>
            <a:r>
              <a:rPr lang="en-US" sz="1600">
                <a:solidFill>
                  <a:srgbClr val="000000"/>
                </a:solidFill>
                <a:latin typeface="Canva Sans"/>
                <a:ea typeface="Canva Sans"/>
                <a:cs typeface="Canva Sans"/>
                <a:sym typeface="Canva Sans"/>
              </a:rPr>
              <a:t>2. How is machine learning related to walking? </a:t>
            </a:r>
          </a:p>
          <a:p>
            <a:pPr algn="l">
              <a:lnSpc>
                <a:spcPts val="2560"/>
              </a:lnSpc>
            </a:pPr>
            <a:r>
              <a:rPr lang="en-US" sz="1600">
                <a:solidFill>
                  <a:srgbClr val="000000"/>
                </a:solidFill>
                <a:latin typeface="Canva Sans"/>
                <a:ea typeface="Canva Sans"/>
                <a:cs typeface="Canva Sans"/>
                <a:sym typeface="Canva Sans"/>
              </a:rPr>
              <a:t>3. What is the role of random change in evolution?</a:t>
            </a:r>
          </a:p>
          <a:p>
            <a:pPr algn="l">
              <a:lnSpc>
                <a:spcPts val="2560"/>
              </a:lnSpc>
            </a:pPr>
            <a:r>
              <a:rPr lang="en-US" sz="1600">
                <a:solidFill>
                  <a:srgbClr val="000000"/>
                </a:solidFill>
                <a:latin typeface="Canva Sans"/>
                <a:ea typeface="Canva Sans"/>
                <a:cs typeface="Canva Sans"/>
                <a:sym typeface="Canva Sans"/>
              </a:rPr>
              <a:t>4. What is the term used to describe the process of a machine learning algorithm moving down the slope of a loss function to find the minimum? </a:t>
            </a:r>
          </a:p>
          <a:p>
            <a:pPr algn="l">
              <a:lnSpc>
                <a:spcPts val="2560"/>
              </a:lnSpc>
            </a:pPr>
            <a:r>
              <a:rPr lang="en-US" sz="1600">
                <a:solidFill>
                  <a:srgbClr val="000000"/>
                </a:solidFill>
                <a:latin typeface="Canva Sans"/>
                <a:ea typeface="Canva Sans"/>
                <a:cs typeface="Canva Sans"/>
                <a:sym typeface="Canva Sans"/>
              </a:rPr>
              <a:t>5. What is the role of the gradient in the Gradient Descent algorithm?</a:t>
            </a:r>
          </a:p>
          <a:p>
            <a:pPr algn="l">
              <a:lnSpc>
                <a:spcPts val="2560"/>
              </a:lnSpc>
            </a:pPr>
          </a:p>
        </p:txBody>
      </p:sp>
      <p:sp>
        <p:nvSpPr>
          <p:cNvPr name="TextBox 9" id="9"/>
          <p:cNvSpPr txBox="true"/>
          <p:nvPr/>
        </p:nvSpPr>
        <p:spPr>
          <a:xfrm rot="0">
            <a:off x="8153864" y="6787243"/>
            <a:ext cx="8716666" cy="2638168"/>
          </a:xfrm>
          <a:prstGeom prst="rect">
            <a:avLst/>
          </a:prstGeom>
        </p:spPr>
        <p:txBody>
          <a:bodyPr anchor="t" rtlCol="false" tIns="0" lIns="0" bIns="0" rIns="0">
            <a:spAutoFit/>
          </a:bodyPr>
          <a:lstStyle/>
          <a:p>
            <a:pPr algn="just">
              <a:lnSpc>
                <a:spcPts val="2672"/>
              </a:lnSpc>
            </a:pPr>
            <a:r>
              <a:rPr lang="en-US" sz="1600">
                <a:solidFill>
                  <a:srgbClr val="000000"/>
                </a:solidFill>
                <a:latin typeface="Canva Sans"/>
                <a:ea typeface="Canva Sans"/>
                <a:cs typeface="Canva Sans"/>
                <a:sym typeface="Canva Sans"/>
              </a:rPr>
              <a:t>1. The main topic of the text is machine learning and its connection to evolution.</a:t>
            </a:r>
          </a:p>
          <a:p>
            <a:pPr algn="just">
              <a:lnSpc>
                <a:spcPts val="2672"/>
              </a:lnSpc>
            </a:pPr>
            <a:r>
              <a:rPr lang="en-US" sz="1600">
                <a:solidFill>
                  <a:srgbClr val="000000"/>
                </a:solidFill>
                <a:latin typeface="Canva Sans"/>
                <a:ea typeface="Canva Sans"/>
                <a:cs typeface="Canva Sans"/>
                <a:sym typeface="Canva Sans"/>
              </a:rPr>
              <a:t>2. Machine learning can copy the pattern of walking. </a:t>
            </a:r>
          </a:p>
          <a:p>
            <a:pPr algn="just">
              <a:lnSpc>
                <a:spcPts val="2672"/>
              </a:lnSpc>
            </a:pPr>
            <a:r>
              <a:rPr lang="en-US" sz="1600">
                <a:solidFill>
                  <a:srgbClr val="000000"/>
                </a:solidFill>
                <a:latin typeface="Canva Sans"/>
                <a:ea typeface="Canva Sans"/>
                <a:cs typeface="Canva Sans"/>
                <a:sym typeface="Canva Sans"/>
              </a:rPr>
              <a:t>3. Random change is encouraged by feedback to help evolution go in the right direction.</a:t>
            </a:r>
          </a:p>
          <a:p>
            <a:pPr algn="just">
              <a:lnSpc>
                <a:spcPts val="2672"/>
              </a:lnSpc>
            </a:pPr>
            <a:r>
              <a:rPr lang="en-US" sz="1600">
                <a:solidFill>
                  <a:srgbClr val="000000"/>
                </a:solidFill>
                <a:latin typeface="Canva Sans"/>
                <a:ea typeface="Canva Sans"/>
                <a:cs typeface="Canva Sans"/>
                <a:sym typeface="Canva Sans"/>
              </a:rPr>
              <a:t>4. The term used to describe the process of a machine learning algorithm moving down the slope of a loss function to find the minimum is called Gradient Descent. </a:t>
            </a:r>
          </a:p>
          <a:p>
            <a:pPr algn="just">
              <a:lnSpc>
                <a:spcPts val="2672"/>
              </a:lnSpc>
            </a:pPr>
            <a:r>
              <a:rPr lang="en-US" sz="1600">
                <a:solidFill>
                  <a:srgbClr val="000000"/>
                </a:solidFill>
                <a:latin typeface="Canva Sans"/>
                <a:ea typeface="Canva Sans"/>
                <a:cs typeface="Canva Sans"/>
                <a:sym typeface="Canva Sans"/>
              </a:rPr>
              <a:t>5. The gradient is used in the Gradient Descent algorithm to determine the local slope of the loss function at the current weights. This information is used to make small adjustments to the weights in the direction that decreases the loss.</a:t>
            </a:r>
          </a:p>
        </p:txBody>
      </p:sp>
      <p:sp>
        <p:nvSpPr>
          <p:cNvPr name="TextBox 10" id="10"/>
          <p:cNvSpPr txBox="true"/>
          <p:nvPr/>
        </p:nvSpPr>
        <p:spPr>
          <a:xfrm rot="0">
            <a:off x="265433" y="9553901"/>
            <a:ext cx="6194632" cy="198147"/>
          </a:xfrm>
          <a:prstGeom prst="rect">
            <a:avLst/>
          </a:prstGeom>
        </p:spPr>
        <p:txBody>
          <a:bodyPr anchor="t" rtlCol="false" tIns="0" lIns="0" bIns="0" rIns="0">
            <a:spAutoFit/>
          </a:bodyPr>
          <a:lstStyle/>
          <a:p>
            <a:pPr algn="ctr">
              <a:lnSpc>
                <a:spcPts val="1679"/>
              </a:lnSpc>
            </a:pPr>
            <a:r>
              <a:rPr lang="en-US" sz="1200">
                <a:solidFill>
                  <a:srgbClr val="000000"/>
                </a:solidFill>
                <a:latin typeface="Canva Sans"/>
                <a:ea typeface="Canva Sans"/>
                <a:cs typeface="Canva Sans"/>
                <a:sym typeface="Canva Sans"/>
              </a:rPr>
              <a:t>*These texts have been generated by giving a machine _learning chapter pdf as input</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31776" y="556206"/>
            <a:ext cx="11256578"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ANALYSIS DRAWN</a:t>
            </a:r>
          </a:p>
        </p:txBody>
      </p:sp>
      <p:sp>
        <p:nvSpPr>
          <p:cNvPr name="TextBox 3" id="3"/>
          <p:cNvSpPr txBox="true"/>
          <p:nvPr/>
        </p:nvSpPr>
        <p:spPr>
          <a:xfrm rot="0">
            <a:off x="831776" y="1546833"/>
            <a:ext cx="5355783" cy="396294"/>
          </a:xfrm>
          <a:prstGeom prst="rect">
            <a:avLst/>
          </a:prstGeom>
        </p:spPr>
        <p:txBody>
          <a:bodyPr anchor="t" rtlCol="false" tIns="0" lIns="0" bIns="0" rIns="0">
            <a:spAutoFit/>
          </a:bodyPr>
          <a:lstStyle/>
          <a:p>
            <a:pPr algn="l">
              <a:lnSpc>
                <a:spcPts val="3359"/>
              </a:lnSpc>
              <a:spcBef>
                <a:spcPct val="0"/>
              </a:spcBef>
            </a:pPr>
            <a:r>
              <a:rPr lang="en-US" sz="2399" spc="239">
                <a:solidFill>
                  <a:srgbClr val="000000"/>
                </a:solidFill>
                <a:latin typeface="Canva Sans"/>
                <a:ea typeface="Canva Sans"/>
                <a:cs typeface="Canva Sans"/>
                <a:sym typeface="Canva Sans"/>
              </a:rPr>
              <a:t>Llama Results were as follows:</a:t>
            </a:r>
          </a:p>
        </p:txBody>
      </p:sp>
      <p:grpSp>
        <p:nvGrpSpPr>
          <p:cNvPr name="Group 4" id="4"/>
          <p:cNvGrpSpPr/>
          <p:nvPr/>
        </p:nvGrpSpPr>
        <p:grpSpPr>
          <a:xfrm rot="0">
            <a:off x="4932504" y="5133268"/>
            <a:ext cx="12694737" cy="4928356"/>
            <a:chOff x="0" y="0"/>
            <a:chExt cx="13513725" cy="5246304"/>
          </a:xfrm>
        </p:grpSpPr>
        <p:sp>
          <p:nvSpPr>
            <p:cNvPr name="Freeform 5" id="5"/>
            <p:cNvSpPr/>
            <p:nvPr/>
          </p:nvSpPr>
          <p:spPr>
            <a:xfrm flipH="false" flipV="false" rot="0">
              <a:off x="0" y="0"/>
              <a:ext cx="13513726" cy="5345364"/>
            </a:xfrm>
            <a:custGeom>
              <a:avLst/>
              <a:gdLst/>
              <a:ahLst/>
              <a:cxnLst/>
              <a:rect r="r" b="b" t="t" l="l"/>
              <a:pathLst>
                <a:path h="5345364" w="13513726">
                  <a:moveTo>
                    <a:pt x="12891426" y="4775134"/>
                  </a:moveTo>
                  <a:cubicBezTo>
                    <a:pt x="12891426" y="4768784"/>
                    <a:pt x="12892696" y="4763704"/>
                    <a:pt x="12892696" y="4756084"/>
                  </a:cubicBezTo>
                  <a:lnTo>
                    <a:pt x="12892696" y="490220"/>
                  </a:lnTo>
                  <a:cubicBezTo>
                    <a:pt x="12892696" y="220980"/>
                    <a:pt x="12683146" y="0"/>
                    <a:pt x="12426606" y="0"/>
                  </a:cubicBezTo>
                  <a:lnTo>
                    <a:pt x="467360" y="0"/>
                  </a:lnTo>
                  <a:cubicBezTo>
                    <a:pt x="210820" y="0"/>
                    <a:pt x="0" y="220980"/>
                    <a:pt x="0" y="490220"/>
                  </a:cubicBezTo>
                  <a:lnTo>
                    <a:pt x="0" y="4756084"/>
                  </a:lnTo>
                  <a:cubicBezTo>
                    <a:pt x="0" y="5025324"/>
                    <a:pt x="209550" y="5246304"/>
                    <a:pt x="466090" y="5246304"/>
                  </a:cubicBezTo>
                  <a:lnTo>
                    <a:pt x="12425335" y="5246304"/>
                  </a:lnTo>
                  <a:cubicBezTo>
                    <a:pt x="12538366" y="5246304"/>
                    <a:pt x="12642505" y="5203124"/>
                    <a:pt x="12722516" y="5133274"/>
                  </a:cubicBezTo>
                  <a:cubicBezTo>
                    <a:pt x="12853326" y="5204394"/>
                    <a:pt x="13165745" y="5345364"/>
                    <a:pt x="13512456" y="5138354"/>
                  </a:cubicBezTo>
                  <a:cubicBezTo>
                    <a:pt x="13513726" y="5138354"/>
                    <a:pt x="13201306" y="5139624"/>
                    <a:pt x="12891426" y="4775134"/>
                  </a:cubicBezTo>
                  <a:close/>
                </a:path>
              </a:pathLst>
            </a:custGeom>
            <a:solidFill>
              <a:srgbClr val="D7DAFE"/>
            </a:solidFill>
          </p:spPr>
        </p:sp>
      </p:grpSp>
      <p:grpSp>
        <p:nvGrpSpPr>
          <p:cNvPr name="Group 6" id="6"/>
          <p:cNvGrpSpPr/>
          <p:nvPr/>
        </p:nvGrpSpPr>
        <p:grpSpPr>
          <a:xfrm rot="-10800000">
            <a:off x="721007" y="2729219"/>
            <a:ext cx="8422993" cy="2165924"/>
            <a:chOff x="0" y="0"/>
            <a:chExt cx="8966394" cy="2305657"/>
          </a:xfrm>
        </p:grpSpPr>
        <p:sp>
          <p:nvSpPr>
            <p:cNvPr name="Freeform 7" id="7"/>
            <p:cNvSpPr/>
            <p:nvPr/>
          </p:nvSpPr>
          <p:spPr>
            <a:xfrm flipH="false" flipV="false" rot="0">
              <a:off x="0" y="0"/>
              <a:ext cx="8966394" cy="2404717"/>
            </a:xfrm>
            <a:custGeom>
              <a:avLst/>
              <a:gdLst/>
              <a:ahLst/>
              <a:cxnLst/>
              <a:rect r="r" b="b" t="t" l="l"/>
              <a:pathLst>
                <a:path h="2404717" w="8966394">
                  <a:moveTo>
                    <a:pt x="8344094" y="1834487"/>
                  </a:moveTo>
                  <a:cubicBezTo>
                    <a:pt x="8344094" y="1828137"/>
                    <a:pt x="8345364" y="1823057"/>
                    <a:pt x="8345364" y="1815437"/>
                  </a:cubicBezTo>
                  <a:lnTo>
                    <a:pt x="8345364" y="490220"/>
                  </a:lnTo>
                  <a:cubicBezTo>
                    <a:pt x="8345364" y="220980"/>
                    <a:pt x="8135814" y="0"/>
                    <a:pt x="7879274" y="0"/>
                  </a:cubicBezTo>
                  <a:lnTo>
                    <a:pt x="467360" y="0"/>
                  </a:lnTo>
                  <a:cubicBezTo>
                    <a:pt x="210820" y="0"/>
                    <a:pt x="0" y="220980"/>
                    <a:pt x="0" y="490220"/>
                  </a:cubicBezTo>
                  <a:lnTo>
                    <a:pt x="0" y="1815437"/>
                  </a:lnTo>
                  <a:cubicBezTo>
                    <a:pt x="0" y="2084677"/>
                    <a:pt x="209550" y="2305657"/>
                    <a:pt x="466090" y="2305657"/>
                  </a:cubicBezTo>
                  <a:lnTo>
                    <a:pt x="7878004" y="2305657"/>
                  </a:lnTo>
                  <a:cubicBezTo>
                    <a:pt x="7991034" y="2305657"/>
                    <a:pt x="8095173" y="2262477"/>
                    <a:pt x="8175184" y="2192627"/>
                  </a:cubicBezTo>
                  <a:cubicBezTo>
                    <a:pt x="8305994" y="2263747"/>
                    <a:pt x="8618413" y="2404717"/>
                    <a:pt x="8965123" y="2197707"/>
                  </a:cubicBezTo>
                  <a:cubicBezTo>
                    <a:pt x="8966394" y="2197707"/>
                    <a:pt x="8653974" y="2198977"/>
                    <a:pt x="8344094" y="1834487"/>
                  </a:cubicBezTo>
                  <a:close/>
                </a:path>
              </a:pathLst>
            </a:custGeom>
            <a:solidFill>
              <a:srgbClr val="D7DAFE"/>
            </a:solidFill>
          </p:spPr>
        </p:sp>
      </p:grpSp>
      <p:sp>
        <p:nvSpPr>
          <p:cNvPr name="TextBox 8" id="8"/>
          <p:cNvSpPr txBox="true"/>
          <p:nvPr/>
        </p:nvSpPr>
        <p:spPr>
          <a:xfrm rot="0">
            <a:off x="1862063" y="2882610"/>
            <a:ext cx="6799280" cy="1773416"/>
          </a:xfrm>
          <a:prstGeom prst="rect">
            <a:avLst/>
          </a:prstGeom>
        </p:spPr>
        <p:txBody>
          <a:bodyPr anchor="t" rtlCol="false" tIns="0" lIns="0" bIns="0" rIns="0">
            <a:spAutoFit/>
          </a:bodyPr>
          <a:lstStyle/>
          <a:p>
            <a:pPr algn="l">
              <a:lnSpc>
                <a:spcPts val="2880"/>
              </a:lnSpc>
            </a:pPr>
            <a:r>
              <a:rPr lang="en-US" sz="1600">
                <a:solidFill>
                  <a:srgbClr val="000000"/>
                </a:solidFill>
                <a:latin typeface="Canva Sans"/>
                <a:ea typeface="Canva Sans"/>
                <a:cs typeface="Canva Sans"/>
                <a:sym typeface="Canva Sans"/>
              </a:rPr>
              <a:t>1. What is the main idea of the chapter on Machine Learning?</a:t>
            </a:r>
          </a:p>
          <a:p>
            <a:pPr algn="l">
              <a:lnSpc>
                <a:spcPts val="2880"/>
              </a:lnSpc>
            </a:pPr>
            <a:r>
              <a:rPr lang="en-US" sz="1600">
                <a:solidFill>
                  <a:srgbClr val="000000"/>
                </a:solidFill>
                <a:latin typeface="Canva Sans"/>
                <a:ea typeface="Canva Sans"/>
                <a:cs typeface="Canva Sans"/>
                <a:sym typeface="Canva Sans"/>
              </a:rPr>
              <a:t>2.What is the difference between mean and median? </a:t>
            </a:r>
          </a:p>
          <a:p>
            <a:pPr algn="l">
              <a:lnSpc>
                <a:spcPts val="2880"/>
              </a:lnSpc>
            </a:pPr>
            <a:r>
              <a:rPr lang="en-US" sz="1600">
                <a:solidFill>
                  <a:srgbClr val="000000"/>
                </a:solidFill>
                <a:latin typeface="Canva Sans"/>
                <a:ea typeface="Canva Sans"/>
                <a:cs typeface="Canva Sans"/>
                <a:sym typeface="Canva Sans"/>
              </a:rPr>
              <a:t>3. What is the standard deviation of visits to the library in the page 2? </a:t>
            </a:r>
          </a:p>
          <a:p>
            <a:pPr algn="l">
              <a:lnSpc>
                <a:spcPts val="2880"/>
              </a:lnSpc>
            </a:pPr>
            <a:r>
              <a:rPr lang="en-US" sz="1600">
                <a:solidFill>
                  <a:srgbClr val="000000"/>
                </a:solidFill>
                <a:latin typeface="Canva Sans"/>
                <a:ea typeface="Canva Sans"/>
                <a:cs typeface="Canva Sans"/>
                <a:sym typeface="Canva Sans"/>
              </a:rPr>
              <a:t>4. What are the three main types of descriptive statistics?</a:t>
            </a:r>
          </a:p>
          <a:p>
            <a:pPr algn="l">
              <a:lnSpc>
                <a:spcPts val="2880"/>
              </a:lnSpc>
            </a:pPr>
            <a:r>
              <a:rPr lang="en-US" sz="1600">
                <a:solidFill>
                  <a:srgbClr val="000000"/>
                </a:solidFill>
                <a:latin typeface="Canva Sans"/>
                <a:ea typeface="Canva Sans"/>
                <a:cs typeface="Canva Sans"/>
                <a:sym typeface="Canva Sans"/>
              </a:rPr>
              <a:t>5.What is the formula for finding the standard deviation? </a:t>
            </a:r>
          </a:p>
        </p:txBody>
      </p:sp>
      <p:sp>
        <p:nvSpPr>
          <p:cNvPr name="TextBox 9" id="9"/>
          <p:cNvSpPr txBox="true"/>
          <p:nvPr/>
        </p:nvSpPr>
        <p:spPr>
          <a:xfrm rot="0">
            <a:off x="5261703" y="5266618"/>
            <a:ext cx="11232163" cy="4552696"/>
          </a:xfrm>
          <a:prstGeom prst="rect">
            <a:avLst/>
          </a:prstGeom>
        </p:spPr>
        <p:txBody>
          <a:bodyPr anchor="t" rtlCol="false" tIns="0" lIns="0" bIns="0" rIns="0">
            <a:spAutoFit/>
          </a:bodyPr>
          <a:lstStyle/>
          <a:p>
            <a:pPr algn="l">
              <a:lnSpc>
                <a:spcPts val="2282"/>
              </a:lnSpc>
            </a:pPr>
            <a:r>
              <a:rPr lang="en-US" sz="1400">
                <a:solidFill>
                  <a:srgbClr val="000000"/>
                </a:solidFill>
                <a:latin typeface="Canva Sans"/>
                <a:ea typeface="Canva Sans"/>
                <a:cs typeface="Canva Sans"/>
                <a:sym typeface="Canva Sans"/>
              </a:rPr>
              <a:t>1.The main idea of the chapter on Machine Learning is that computers can learn from lots of data and trial and error, and this process is similar to how brains evolved over billions of years.</a:t>
            </a:r>
          </a:p>
          <a:p>
            <a:pPr algn="l">
              <a:lnSpc>
                <a:spcPts val="2282"/>
              </a:lnSpc>
            </a:pPr>
            <a:r>
              <a:rPr lang="en-US" sz="1400">
                <a:solidFill>
                  <a:srgbClr val="000000"/>
                </a:solidFill>
                <a:latin typeface="Canva Sans"/>
                <a:ea typeface="Canva Sans"/>
                <a:cs typeface="Canva Sans"/>
                <a:sym typeface="Canva Sans"/>
              </a:rPr>
              <a:t>2.The mean is the average of all values in a dataset, while the median is the middle value when the data is arranged in order.  </a:t>
            </a:r>
          </a:p>
          <a:p>
            <a:pPr algn="l">
              <a:lnSpc>
                <a:spcPts val="2282"/>
              </a:lnSpc>
            </a:pPr>
            <a:r>
              <a:rPr lang="en-US" sz="1400">
                <a:solidFill>
                  <a:srgbClr val="000000"/>
                </a:solidFill>
                <a:latin typeface="Canva Sans"/>
                <a:ea typeface="Canva Sans"/>
                <a:cs typeface="Canva Sans"/>
                <a:sym typeface="Canva Sans"/>
              </a:rPr>
              <a:t>3.The standard deviation of visits to the library in the past year is 1.6, as shown in the table below. </a:t>
            </a:r>
          </a:p>
          <a:p>
            <a:pPr algn="l">
              <a:lnSpc>
                <a:spcPts val="2282"/>
              </a:lnSpc>
            </a:pPr>
            <a:r>
              <a:rPr lang="en-US" sz="1400">
                <a:solidFill>
                  <a:srgbClr val="000000"/>
                </a:solidFill>
                <a:latin typeface="Canva Sans"/>
                <a:ea typeface="Canva Sans"/>
                <a:cs typeface="Canva Sans"/>
                <a:sym typeface="Canva Sans"/>
              </a:rPr>
              <a:t> Visit | Frequency | Standard Deviation | </a:t>
            </a:r>
          </a:p>
          <a:p>
            <a:pPr algn="l">
              <a:lnSpc>
                <a:spcPts val="2282"/>
              </a:lnSpc>
            </a:pPr>
            <a:r>
              <a:rPr lang="en-US" sz="1400">
                <a:solidFill>
                  <a:srgbClr val="000000"/>
                </a:solidFill>
                <a:latin typeface="Canva Sans"/>
                <a:ea typeface="Canva Sans"/>
                <a:cs typeface="Canva Sans"/>
                <a:sym typeface="Canva Sans"/>
              </a:rPr>
              <a:t> |--- | --- | --- | </a:t>
            </a:r>
          </a:p>
          <a:p>
            <a:pPr algn="l">
              <a:lnSpc>
                <a:spcPts val="2282"/>
              </a:lnSpc>
            </a:pPr>
            <a:r>
              <a:rPr lang="en-US" sz="1400">
                <a:solidFill>
                  <a:srgbClr val="000000"/>
                </a:solidFill>
                <a:latin typeface="Canva Sans"/>
                <a:ea typeface="Canva Sans"/>
                <a:cs typeface="Canva Sans"/>
                <a:sym typeface="Canva Sans"/>
              </a:rPr>
              <a:t>| 1 | 2 | 1.2 | </a:t>
            </a:r>
          </a:p>
          <a:p>
            <a:pPr algn="l">
              <a:lnSpc>
                <a:spcPts val="2282"/>
              </a:lnSpc>
            </a:pPr>
            <a:r>
              <a:rPr lang="en-US" sz="1400">
                <a:solidFill>
                  <a:srgbClr val="000000"/>
                </a:solidFill>
                <a:latin typeface="Canva Sans"/>
                <a:ea typeface="Canva Sans"/>
                <a:cs typeface="Canva Sans"/>
                <a:sym typeface="Canva Sans"/>
              </a:rPr>
              <a:t>| 2 | 3 | 1.1 | </a:t>
            </a:r>
          </a:p>
          <a:p>
            <a:pPr algn="l">
              <a:lnSpc>
                <a:spcPts val="2282"/>
              </a:lnSpc>
            </a:pPr>
            <a:r>
              <a:rPr lang="en-US" sz="1400">
                <a:solidFill>
                  <a:srgbClr val="000000"/>
                </a:solidFill>
                <a:latin typeface="Canva Sans"/>
                <a:ea typeface="Canva Sans"/>
                <a:cs typeface="Canva Sans"/>
                <a:sym typeface="Canva Sans"/>
              </a:rPr>
              <a:t>| 3 | 4 | 1.3 | </a:t>
            </a:r>
          </a:p>
          <a:p>
            <a:pPr algn="l">
              <a:lnSpc>
                <a:spcPts val="2282"/>
              </a:lnSpc>
            </a:pPr>
            <a:r>
              <a:rPr lang="en-US" sz="1400">
                <a:solidFill>
                  <a:srgbClr val="000000"/>
                </a:solidFill>
                <a:latin typeface="Canva Sans"/>
                <a:ea typeface="Canva Sans"/>
                <a:cs typeface="Canva Sans"/>
                <a:sym typeface="Canva Sans"/>
              </a:rPr>
              <a:t>4.The three main types of descriptive statistics are: </a:t>
            </a:r>
          </a:p>
          <a:p>
            <a:pPr algn="l">
              <a:lnSpc>
                <a:spcPts val="2282"/>
              </a:lnSpc>
            </a:pPr>
            <a:r>
              <a:rPr lang="en-US" sz="1400">
                <a:solidFill>
                  <a:srgbClr val="000000"/>
                </a:solidFill>
                <a:latin typeface="Canva Sans"/>
                <a:ea typeface="Canva Sans"/>
                <a:cs typeface="Canva Sans"/>
                <a:sym typeface="Canva Sans"/>
              </a:rPr>
              <a:t>    1. Distribution: This type of statistics deals with the frequency of each value in a dataset.</a:t>
            </a:r>
          </a:p>
          <a:p>
            <a:pPr algn="l">
              <a:lnSpc>
                <a:spcPts val="2282"/>
              </a:lnSpc>
            </a:pPr>
            <a:r>
              <a:rPr lang="en-US" sz="1400">
                <a:solidFill>
                  <a:srgbClr val="000000"/>
                </a:solidFill>
                <a:latin typeface="Canva Sans"/>
                <a:ea typeface="Canva Sans"/>
                <a:cs typeface="Canva Sans"/>
                <a:sym typeface="Canva Sans"/>
              </a:rPr>
              <a:t>    2. Central tendency: This type of statistics deals with the averages of the values in a dataset. </a:t>
            </a:r>
          </a:p>
          <a:p>
            <a:pPr algn="l">
              <a:lnSpc>
                <a:spcPts val="2282"/>
              </a:lnSpc>
            </a:pPr>
            <a:r>
              <a:rPr lang="en-US" sz="1400">
                <a:solidFill>
                  <a:srgbClr val="000000"/>
                </a:solidFill>
                <a:latin typeface="Canva Sans"/>
                <a:ea typeface="Canva Sans"/>
                <a:cs typeface="Canva Sans"/>
                <a:sym typeface="Canva Sans"/>
              </a:rPr>
              <a:t>    3. Variability or dispersion: This type of statistics deals with how spread out the values are in a dataset. </a:t>
            </a:r>
          </a:p>
          <a:p>
            <a:pPr algn="l">
              <a:lnSpc>
                <a:spcPts val="2282"/>
              </a:lnSpc>
            </a:pPr>
          </a:p>
          <a:p>
            <a:pPr algn="l">
              <a:lnSpc>
                <a:spcPts val="2282"/>
              </a:lnSpc>
            </a:pPr>
            <a:r>
              <a:rPr lang="en-US" sz="1400">
                <a:solidFill>
                  <a:srgbClr val="000000"/>
                </a:solidFill>
                <a:latin typeface="Canva Sans"/>
                <a:ea typeface="Canva Sans"/>
                <a:cs typeface="Canva Sans"/>
                <a:sym typeface="Canva Sans"/>
              </a:rPr>
              <a:t>5.The formula for finding the standard deviation is: SD = √[(Σ(xi - μ)²) / (N - 1)], where xi is each individual data point, μ is the mean of the dataset, and N is the total number of data points. </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300415" y="754916"/>
            <a:ext cx="7144921"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CONCLUSION</a:t>
            </a:r>
          </a:p>
        </p:txBody>
      </p:sp>
      <p:grpSp>
        <p:nvGrpSpPr>
          <p:cNvPr name="Group 3" id="3"/>
          <p:cNvGrpSpPr/>
          <p:nvPr/>
        </p:nvGrpSpPr>
        <p:grpSpPr>
          <a:xfrm rot="0">
            <a:off x="583287" y="9258300"/>
            <a:ext cx="248490" cy="24849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8872876" y="1326430"/>
            <a:ext cx="12686731" cy="7634140"/>
            <a:chOff x="0" y="0"/>
            <a:chExt cx="675372" cy="406400"/>
          </a:xfrm>
        </p:grpSpPr>
        <p:sp>
          <p:nvSpPr>
            <p:cNvPr name="Freeform 7" id="7"/>
            <p:cNvSpPr/>
            <p:nvPr/>
          </p:nvSpPr>
          <p:spPr>
            <a:xfrm flipH="false" flipV="false" rot="0">
              <a:off x="0" y="0"/>
              <a:ext cx="675372" cy="406400"/>
            </a:xfrm>
            <a:custGeom>
              <a:avLst/>
              <a:gdLst/>
              <a:ahLst/>
              <a:cxnLst/>
              <a:rect r="r" b="b" t="t" l="l"/>
              <a:pathLst>
                <a:path h="406400" w="675372">
                  <a:moveTo>
                    <a:pt x="472172" y="0"/>
                  </a:moveTo>
                  <a:cubicBezTo>
                    <a:pt x="584397" y="0"/>
                    <a:pt x="675372" y="90976"/>
                    <a:pt x="675372" y="203200"/>
                  </a:cubicBezTo>
                  <a:cubicBezTo>
                    <a:pt x="675372" y="315424"/>
                    <a:pt x="584397" y="406400"/>
                    <a:pt x="47217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8" id="8"/>
            <p:cNvSpPr txBox="true"/>
            <p:nvPr/>
          </p:nvSpPr>
          <p:spPr>
            <a:xfrm>
              <a:off x="0" y="-47625"/>
              <a:ext cx="675372" cy="454025"/>
            </a:xfrm>
            <a:prstGeom prst="rect">
              <a:avLst/>
            </a:prstGeom>
          </p:spPr>
          <p:txBody>
            <a:bodyPr anchor="ctr" rtlCol="false" tIns="50800" lIns="50800" bIns="50800" rIns="50800"/>
            <a:lstStyle/>
            <a:p>
              <a:pPr algn="ctr">
                <a:lnSpc>
                  <a:spcPts val="3359"/>
                </a:lnSpc>
              </a:pPr>
            </a:p>
          </p:txBody>
        </p:sp>
      </p:grpSp>
      <p:sp>
        <p:nvSpPr>
          <p:cNvPr name="TextBox 9" id="9"/>
          <p:cNvSpPr txBox="true"/>
          <p:nvPr/>
        </p:nvSpPr>
        <p:spPr>
          <a:xfrm rot="0">
            <a:off x="9139238" y="914400"/>
            <a:ext cx="9525" cy="1028727"/>
          </a:xfrm>
          <a:prstGeom prst="rect">
            <a:avLst/>
          </a:prstGeom>
        </p:spPr>
        <p:txBody>
          <a:bodyPr anchor="t" rtlCol="false" tIns="0" lIns="0" bIns="0" rIns="0">
            <a:spAutoFit/>
          </a:bodyPr>
          <a:lstStyle/>
          <a:p>
            <a:pPr algn="ctr">
              <a:lnSpc>
                <a:spcPts val="8400"/>
              </a:lnSpc>
              <a:spcBef>
                <a:spcPct val="0"/>
              </a:spcBef>
            </a:pPr>
          </a:p>
        </p:txBody>
      </p:sp>
      <p:sp>
        <p:nvSpPr>
          <p:cNvPr name="TextBox 10" id="10"/>
          <p:cNvSpPr txBox="true"/>
          <p:nvPr/>
        </p:nvSpPr>
        <p:spPr>
          <a:xfrm rot="0">
            <a:off x="2057172" y="2217895"/>
            <a:ext cx="13211379" cy="3936512"/>
          </a:xfrm>
          <a:prstGeom prst="rect">
            <a:avLst/>
          </a:prstGeom>
        </p:spPr>
        <p:txBody>
          <a:bodyPr anchor="t" rtlCol="false" tIns="0" lIns="0" bIns="0" rIns="0">
            <a:spAutoFit/>
          </a:bodyPr>
          <a:lstStyle/>
          <a:p>
            <a:pPr algn="just">
              <a:lnSpc>
                <a:spcPts val="3500"/>
              </a:lnSpc>
            </a:pPr>
            <a:r>
              <a:rPr lang="en-US" sz="2500">
                <a:solidFill>
                  <a:srgbClr val="000000"/>
                </a:solidFill>
                <a:latin typeface="Canva Sans"/>
                <a:ea typeface="Canva Sans"/>
                <a:cs typeface="Canva Sans"/>
                <a:sym typeface="Canva Sans"/>
              </a:rPr>
              <a:t>1.Successful comparisions of the models employed.</a:t>
            </a:r>
          </a:p>
          <a:p>
            <a:pPr algn="just">
              <a:lnSpc>
                <a:spcPts val="3500"/>
              </a:lnSpc>
            </a:pPr>
          </a:p>
          <a:p>
            <a:pPr algn="just">
              <a:lnSpc>
                <a:spcPts val="3500"/>
              </a:lnSpc>
            </a:pPr>
            <a:r>
              <a:rPr lang="en-US" sz="2500">
                <a:solidFill>
                  <a:srgbClr val="000000"/>
                </a:solidFill>
                <a:latin typeface="Canva Sans"/>
                <a:ea typeface="Canva Sans"/>
                <a:cs typeface="Canva Sans"/>
                <a:sym typeface="Canva Sans"/>
              </a:rPr>
              <a:t>2. Highly rich question-answer pair generation with both T5-Small and Llama model , with the latter being able to produce more semantically rich and diverse outputs.</a:t>
            </a:r>
          </a:p>
          <a:p>
            <a:pPr algn="just">
              <a:lnSpc>
                <a:spcPts val="3500"/>
              </a:lnSpc>
            </a:pPr>
          </a:p>
          <a:p>
            <a:pPr algn="just">
              <a:lnSpc>
                <a:spcPts val="3500"/>
              </a:lnSpc>
            </a:pPr>
            <a:r>
              <a:rPr lang="en-US" sz="2500">
                <a:solidFill>
                  <a:srgbClr val="000000"/>
                </a:solidFill>
                <a:latin typeface="Canva Sans"/>
                <a:ea typeface="Canva Sans"/>
                <a:cs typeface="Canva Sans"/>
                <a:sym typeface="Canva Sans"/>
              </a:rPr>
              <a:t>3.Future work can explore dataset diversity, efficient fine-tuning, and hybrid model strategies for enhanced scalability and adaptability.</a:t>
            </a:r>
          </a:p>
          <a:p>
            <a:pPr algn="just">
              <a:lnSpc>
                <a:spcPts val="3500"/>
              </a:lnSpc>
            </a:pPr>
          </a:p>
          <a:p>
            <a:pPr algn="just">
              <a:lnSpc>
                <a:spcPts val="3500"/>
              </a:lnSpc>
            </a:pP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44078" y="1326430"/>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2958126" y="4027572"/>
            <a:ext cx="12371749" cy="1991332"/>
          </a:xfrm>
          <a:prstGeom prst="rect">
            <a:avLst/>
          </a:prstGeom>
        </p:spPr>
        <p:txBody>
          <a:bodyPr anchor="t" rtlCol="false" tIns="0" lIns="0" bIns="0" rIns="0">
            <a:spAutoFit/>
          </a:bodyPr>
          <a:lstStyle/>
          <a:p>
            <a:pPr algn="ctr" marL="0" indent="0" lvl="0">
              <a:lnSpc>
                <a:spcPts val="16238"/>
              </a:lnSpc>
            </a:pPr>
            <a:r>
              <a:rPr lang="en-US" b="true" sz="11598" spc="579">
                <a:solidFill>
                  <a:srgbClr val="000000"/>
                </a:solidFill>
                <a:latin typeface="Canva Sans Bold"/>
                <a:ea typeface="Canva Sans Bold"/>
                <a:cs typeface="Canva Sans Bold"/>
                <a:sym typeface="Canva Sans Bold"/>
              </a:rPr>
              <a:t>THANK YOU!</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16490"/>
            <a:ext cx="15317370" cy="9580895"/>
          </a:xfrm>
          <a:prstGeom prst="rect">
            <a:avLst/>
          </a:prstGeom>
        </p:spPr>
        <p:txBody>
          <a:bodyPr anchor="t" rtlCol="false" tIns="0" lIns="0" bIns="0" rIns="0">
            <a:spAutoFit/>
          </a:bodyPr>
          <a:lstStyle/>
          <a:p>
            <a:pPr algn="just">
              <a:lnSpc>
                <a:spcPts val="4215"/>
              </a:lnSpc>
            </a:pPr>
            <a:r>
              <a:rPr lang="en-US" sz="3011" b="true">
                <a:solidFill>
                  <a:srgbClr val="000000"/>
                </a:solidFill>
                <a:latin typeface="Canva Sans Bold"/>
                <a:ea typeface="Canva Sans Bold"/>
                <a:cs typeface="Canva Sans Bold"/>
                <a:sym typeface="Canva Sans Bold"/>
              </a:rPr>
              <a:t>WHY BERTSCORE?</a:t>
            </a:r>
          </a:p>
          <a:p>
            <a:pPr algn="just">
              <a:lnSpc>
                <a:spcPts val="4215"/>
              </a:lnSpc>
            </a:pPr>
            <a:r>
              <a:rPr lang="en-US" sz="3011">
                <a:solidFill>
                  <a:srgbClr val="000000"/>
                </a:solidFill>
                <a:latin typeface="Canva Sans"/>
                <a:ea typeface="Canva Sans"/>
                <a:cs typeface="Canva Sans"/>
                <a:sym typeface="Canva Sans"/>
              </a:rPr>
              <a:t>BERTScore evaluates the semantic similarity of texts, rather than relying on exact word matches, making it ideal for tasks like question-answer generation.</a:t>
            </a:r>
          </a:p>
          <a:p>
            <a:pPr algn="just">
              <a:lnSpc>
                <a:spcPts val="4215"/>
              </a:lnSpc>
            </a:pPr>
          </a:p>
          <a:p>
            <a:pPr algn="just">
              <a:lnSpc>
                <a:spcPts val="4215"/>
              </a:lnSpc>
            </a:pPr>
            <a:r>
              <a:rPr lang="en-US" sz="3011">
                <a:solidFill>
                  <a:srgbClr val="000000"/>
                </a:solidFill>
                <a:latin typeface="Canva Sans"/>
                <a:ea typeface="Canva Sans"/>
                <a:cs typeface="Canva Sans"/>
                <a:sym typeface="Canva Sans"/>
              </a:rPr>
              <a:t>Meaningful alignment between generated and reference outputs, outperforming traditional metrics like BLEU and ROUGE which match word to word.</a:t>
            </a:r>
          </a:p>
          <a:p>
            <a:pPr algn="just">
              <a:lnSpc>
                <a:spcPts val="4215"/>
              </a:lnSpc>
            </a:pPr>
          </a:p>
          <a:p>
            <a:pPr algn="just">
              <a:lnSpc>
                <a:spcPts val="4215"/>
              </a:lnSpc>
            </a:pPr>
            <a:r>
              <a:rPr lang="en-US" sz="3011">
                <a:solidFill>
                  <a:srgbClr val="000000"/>
                </a:solidFill>
                <a:latin typeface="Canva Sans"/>
                <a:ea typeface="Canva Sans"/>
                <a:cs typeface="Canva Sans"/>
                <a:sym typeface="Canva Sans"/>
              </a:rPr>
              <a:t>Useful when capturing meaning is more important than exact word overlap.</a:t>
            </a:r>
          </a:p>
          <a:p>
            <a:pPr algn="just">
              <a:lnSpc>
                <a:spcPts val="4215"/>
              </a:lnSpc>
            </a:pPr>
          </a:p>
          <a:p>
            <a:pPr algn="just">
              <a:lnSpc>
                <a:spcPts val="4215"/>
              </a:lnSpc>
            </a:pPr>
            <a:r>
              <a:rPr lang="en-US" sz="3011">
                <a:solidFill>
                  <a:srgbClr val="000000"/>
                </a:solidFill>
                <a:latin typeface="Canva Sans"/>
                <a:ea typeface="Canva Sans"/>
                <a:cs typeface="Canva Sans"/>
                <a:sym typeface="Canva Sans"/>
              </a:rPr>
              <a:t>Model Based metrics possess issue that they rely on other models.</a:t>
            </a:r>
          </a:p>
          <a:p>
            <a:pPr algn="just">
              <a:lnSpc>
                <a:spcPts val="4215"/>
              </a:lnSpc>
            </a:pPr>
          </a:p>
          <a:p>
            <a:pPr algn="just">
              <a:lnSpc>
                <a:spcPts val="4215"/>
              </a:lnSpc>
            </a:pPr>
            <a:r>
              <a:rPr lang="en-US" sz="3011" b="true">
                <a:solidFill>
                  <a:srgbClr val="000000"/>
                </a:solidFill>
                <a:latin typeface="Canva Sans Bold"/>
                <a:ea typeface="Canva Sans Bold"/>
                <a:cs typeface="Canva Sans Bold"/>
                <a:sym typeface="Canva Sans Bold"/>
              </a:rPr>
              <a:t>BERTSCORE VS LLAMA</a:t>
            </a:r>
          </a:p>
          <a:p>
            <a:pPr algn="just">
              <a:lnSpc>
                <a:spcPts val="4215"/>
              </a:lnSpc>
            </a:pPr>
          </a:p>
          <a:p>
            <a:pPr algn="just">
              <a:lnSpc>
                <a:spcPts val="4215"/>
              </a:lnSpc>
            </a:pPr>
            <a:r>
              <a:rPr lang="en-US" b="true" sz="3011" u="sng">
                <a:solidFill>
                  <a:srgbClr val="000000"/>
                </a:solidFill>
                <a:latin typeface="Canva Sans Bold"/>
                <a:ea typeface="Canva Sans Bold"/>
                <a:cs typeface="Canva Sans Bold"/>
                <a:sym typeface="Canva Sans Bold"/>
                <a:hlinkClick r:id="rId2" tooltip="https://www.airtrain.ai/blog/the-comprehensive-guide-to-llm-evaluation"/>
              </a:rPr>
              <a:t>https://www.airtrain.ai/blog/the-comprehensive-guide-to-llm-evaluation</a:t>
            </a:r>
          </a:p>
          <a:p>
            <a:pPr algn="just">
              <a:lnSpc>
                <a:spcPts val="4215"/>
              </a:lnSpc>
            </a:pPr>
          </a:p>
          <a:p>
            <a:pPr algn="just">
              <a:lnSpc>
                <a:spcPts val="4215"/>
              </a:lnSpc>
            </a:pPr>
          </a:p>
          <a:p>
            <a:pPr algn="just">
              <a:lnSpc>
                <a:spcPts val="4215"/>
              </a:lnSpc>
            </a:pPr>
          </a:p>
          <a:p>
            <a:pPr algn="just">
              <a:lnSpc>
                <a:spcPts val="4215"/>
              </a:lnSpc>
            </a:pP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78213" y="519795"/>
            <a:ext cx="16931574" cy="9190259"/>
          </a:xfrm>
          <a:prstGeom prst="rect">
            <a:avLst/>
          </a:prstGeom>
        </p:spPr>
        <p:txBody>
          <a:bodyPr anchor="t" rtlCol="false" tIns="0" lIns="0" bIns="0" rIns="0">
            <a:spAutoFit/>
          </a:bodyPr>
          <a:lstStyle/>
          <a:p>
            <a:pPr algn="l">
              <a:lnSpc>
                <a:spcPts val="4298"/>
              </a:lnSpc>
            </a:pPr>
            <a:r>
              <a:rPr lang="en-US" sz="3070">
                <a:solidFill>
                  <a:srgbClr val="000000"/>
                </a:solidFill>
                <a:latin typeface="Canva Sans"/>
                <a:ea typeface="Canva Sans"/>
                <a:cs typeface="Canva Sans"/>
                <a:sym typeface="Canva Sans"/>
              </a:rPr>
              <a:t>Semantically Rich Text:A question-answer pair is semantically rich when it captures deep, meaningful information from the context, providing a nuanced understanding of the content.</a:t>
            </a:r>
          </a:p>
          <a:p>
            <a:pPr algn="l">
              <a:lnSpc>
                <a:spcPts val="4298"/>
              </a:lnSpc>
            </a:pPr>
            <a:r>
              <a:rPr lang="en-US" sz="3070">
                <a:solidFill>
                  <a:srgbClr val="000000"/>
                </a:solidFill>
                <a:latin typeface="Canva Sans"/>
                <a:ea typeface="Canva Sans"/>
                <a:cs typeface="Canva Sans"/>
                <a:sym typeface="Canva Sans"/>
              </a:rPr>
              <a:t>Q: "What was the purpose of the Apollo program, and who conducted it?"</a:t>
            </a:r>
          </a:p>
          <a:p>
            <a:pPr algn="l">
              <a:lnSpc>
                <a:spcPts val="4298"/>
              </a:lnSpc>
            </a:pPr>
            <a:r>
              <a:rPr lang="en-US" sz="3070">
                <a:solidFill>
                  <a:srgbClr val="000000"/>
                </a:solidFill>
                <a:latin typeface="Canva Sans"/>
                <a:ea typeface="Canva Sans"/>
                <a:cs typeface="Canva Sans"/>
                <a:sym typeface="Canva Sans"/>
              </a:rPr>
              <a:t>A: "The Apollo program, conducted by NASA, aimed to carry out human spaceflights and landed astronauts on the Moon."</a:t>
            </a:r>
          </a:p>
          <a:p>
            <a:pPr algn="l">
              <a:lnSpc>
                <a:spcPts val="4298"/>
              </a:lnSpc>
            </a:pPr>
          </a:p>
          <a:p>
            <a:pPr algn="l">
              <a:lnSpc>
                <a:spcPts val="4298"/>
              </a:lnSpc>
            </a:pPr>
            <a:r>
              <a:rPr lang="en-US" sz="3070">
                <a:solidFill>
                  <a:srgbClr val="000000"/>
                </a:solidFill>
                <a:latin typeface="Canva Sans"/>
                <a:ea typeface="Canva Sans"/>
                <a:cs typeface="Canva Sans"/>
                <a:sym typeface="Canva Sans"/>
              </a:rPr>
              <a:t>Syntactically Rich Text: A question-answer pair is syntactically rich when it demonstrates grammatically complex and well-structured sentences, emphasizing proper syntax and varied sentence construction.</a:t>
            </a:r>
          </a:p>
          <a:p>
            <a:pPr algn="l">
              <a:lnSpc>
                <a:spcPts val="4298"/>
              </a:lnSpc>
            </a:pPr>
            <a:r>
              <a:rPr lang="en-US" sz="3070">
                <a:solidFill>
                  <a:srgbClr val="000000"/>
                </a:solidFill>
                <a:latin typeface="Canva Sans"/>
                <a:ea typeface="Canva Sans"/>
                <a:cs typeface="Canva Sans"/>
                <a:sym typeface="Canva Sans"/>
              </a:rPr>
              <a:t>Simple Syntax: "Who conducted the Apollo program?"</a:t>
            </a:r>
          </a:p>
          <a:p>
            <a:pPr algn="l">
              <a:lnSpc>
                <a:spcPts val="4298"/>
              </a:lnSpc>
            </a:pPr>
            <a:r>
              <a:rPr lang="en-US" sz="3070">
                <a:solidFill>
                  <a:srgbClr val="000000"/>
                </a:solidFill>
                <a:latin typeface="Canva Sans"/>
                <a:ea typeface="Canva Sans"/>
                <a:cs typeface="Canva Sans"/>
                <a:sym typeface="Canva Sans"/>
              </a:rPr>
              <a:t>Syntactically Rich Syntax: "Can you elaborate on which organization was responsible for conducting the Apollo program?"</a:t>
            </a:r>
          </a:p>
          <a:p>
            <a:pPr algn="l">
              <a:lnSpc>
                <a:spcPts val="4298"/>
              </a:lnSpc>
            </a:pPr>
            <a:r>
              <a:rPr lang="en-US" sz="3070">
                <a:solidFill>
                  <a:srgbClr val="000000"/>
                </a:solidFill>
                <a:latin typeface="Canva Sans"/>
                <a:ea typeface="Canva Sans"/>
                <a:cs typeface="Canva Sans"/>
                <a:sym typeface="Canva Sans"/>
              </a:rPr>
              <a:t>Decoding Methods : </a:t>
            </a:r>
          </a:p>
          <a:p>
            <a:pPr algn="l">
              <a:lnSpc>
                <a:spcPts val="4298"/>
              </a:lnSpc>
            </a:pPr>
            <a:r>
              <a:rPr lang="en-US" sz="3070">
                <a:solidFill>
                  <a:srgbClr val="000000"/>
                </a:solidFill>
                <a:latin typeface="Canva Sans"/>
                <a:ea typeface="Canva Sans"/>
                <a:cs typeface="Canva Sans"/>
                <a:sym typeface="Canva Sans"/>
              </a:rPr>
              <a:t>T5 : Beam Search </a:t>
            </a:r>
          </a:p>
          <a:p>
            <a:pPr algn="l">
              <a:lnSpc>
                <a:spcPts val="4298"/>
              </a:lnSpc>
            </a:pPr>
            <a:r>
              <a:rPr lang="en-US" sz="3070">
                <a:solidFill>
                  <a:srgbClr val="000000"/>
                </a:solidFill>
                <a:latin typeface="Canva Sans"/>
                <a:ea typeface="Canva Sans"/>
                <a:cs typeface="Canva Sans"/>
                <a:sym typeface="Canva Sans"/>
              </a:rPr>
              <a:t>BERT: Span Based Q/A</a:t>
            </a:r>
          </a:p>
          <a:p>
            <a:pPr algn="l">
              <a:lnSpc>
                <a:spcPts val="4298"/>
              </a:lnSpc>
            </a:pPr>
            <a:r>
              <a:rPr lang="en-US" sz="3070">
                <a:solidFill>
                  <a:srgbClr val="000000"/>
                </a:solidFill>
                <a:latin typeface="Canva Sans"/>
                <a:ea typeface="Canva Sans"/>
                <a:cs typeface="Canva Sans"/>
                <a:sym typeface="Canva Sans"/>
              </a:rPr>
              <a:t>Llama :Greedy </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241416" y="914400"/>
            <a:ext cx="13769394"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PROBLEM STATEMENT</a:t>
            </a:r>
          </a:p>
        </p:txBody>
      </p:sp>
      <p:grpSp>
        <p:nvGrpSpPr>
          <p:cNvPr name="Group 3" id="3"/>
          <p:cNvGrpSpPr/>
          <p:nvPr/>
        </p:nvGrpSpPr>
        <p:grpSpPr>
          <a:xfrm rot="0">
            <a:off x="-4563884" y="6142627"/>
            <a:ext cx="15982110" cy="5754256"/>
            <a:chOff x="0" y="0"/>
            <a:chExt cx="1128752" cy="406400"/>
          </a:xfrm>
        </p:grpSpPr>
        <p:sp>
          <p:nvSpPr>
            <p:cNvPr name="Freeform 4" id="4"/>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5" id="5"/>
            <p:cNvSpPr txBox="true"/>
            <p:nvPr/>
          </p:nvSpPr>
          <p:spPr>
            <a:xfrm>
              <a:off x="0" y="-38100"/>
              <a:ext cx="1128752" cy="444500"/>
            </a:xfrm>
            <a:prstGeom prst="rect">
              <a:avLst/>
            </a:prstGeom>
          </p:spPr>
          <p:txBody>
            <a:bodyPr anchor="ctr" rtlCol="false" tIns="50800" lIns="50800" bIns="50800" rIns="50800"/>
            <a:lstStyle/>
            <a:p>
              <a:pPr algn="ctr">
                <a:lnSpc>
                  <a:spcPts val="3359"/>
                </a:lnSpc>
              </a:pPr>
            </a:p>
          </p:txBody>
        </p:sp>
      </p:grpSp>
      <p:sp>
        <p:nvSpPr>
          <p:cNvPr name="TextBox 6" id="6"/>
          <p:cNvSpPr txBox="true"/>
          <p:nvPr/>
        </p:nvSpPr>
        <p:spPr>
          <a:xfrm rot="0">
            <a:off x="2309730" y="1857402"/>
            <a:ext cx="13668540" cy="8297787"/>
          </a:xfrm>
          <a:prstGeom prst="rect">
            <a:avLst/>
          </a:prstGeom>
        </p:spPr>
        <p:txBody>
          <a:bodyPr anchor="t" rtlCol="false" tIns="0" lIns="0" bIns="0" rIns="0">
            <a:spAutoFit/>
          </a:bodyPr>
          <a:lstStyle/>
          <a:p>
            <a:pPr algn="just">
              <a:lnSpc>
                <a:spcPts val="3519"/>
              </a:lnSpc>
            </a:pPr>
          </a:p>
          <a:p>
            <a:pPr algn="just">
              <a:lnSpc>
                <a:spcPts val="3519"/>
              </a:lnSpc>
            </a:pPr>
            <a:r>
              <a:rPr lang="en-US" sz="2199" spc="219">
                <a:solidFill>
                  <a:srgbClr val="000000"/>
                </a:solidFill>
                <a:latin typeface="Canva Sans"/>
                <a:ea typeface="Canva Sans"/>
                <a:cs typeface="Canva Sans"/>
                <a:sym typeface="Canva Sans"/>
              </a:rPr>
              <a:t>How to generate contextually relevant , high-quality question-answer pairs ?</a:t>
            </a:r>
          </a:p>
          <a:p>
            <a:pPr algn="just">
              <a:lnSpc>
                <a:spcPts val="3519"/>
              </a:lnSpc>
            </a:pPr>
          </a:p>
          <a:p>
            <a:pPr algn="just">
              <a:lnSpc>
                <a:spcPts val="3519"/>
              </a:lnSpc>
            </a:pPr>
            <a:r>
              <a:rPr lang="en-US" sz="2199" spc="219">
                <a:solidFill>
                  <a:srgbClr val="000000"/>
                </a:solidFill>
                <a:latin typeface="Canva Sans"/>
                <a:ea typeface="Canva Sans"/>
                <a:cs typeface="Canva Sans"/>
                <a:sym typeface="Canva Sans"/>
              </a:rPr>
              <a:t>Primary focus on “Educational Domain” rather than focussing on the broader spectrum.</a:t>
            </a:r>
          </a:p>
          <a:p>
            <a:pPr algn="just">
              <a:lnSpc>
                <a:spcPts val="3519"/>
              </a:lnSpc>
            </a:pPr>
          </a:p>
          <a:p>
            <a:pPr algn="just">
              <a:lnSpc>
                <a:spcPts val="3519"/>
              </a:lnSpc>
            </a:pPr>
            <a:r>
              <a:rPr lang="en-US" sz="2199" spc="219">
                <a:solidFill>
                  <a:srgbClr val="000000"/>
                </a:solidFill>
                <a:latin typeface="Canva Sans"/>
                <a:ea typeface="Canva Sans"/>
                <a:cs typeface="Canva Sans"/>
                <a:sym typeface="Canva Sans"/>
              </a:rPr>
              <a:t>How to automate the process for contextually relevant + semantically accurate results?</a:t>
            </a:r>
          </a:p>
          <a:p>
            <a:pPr algn="just">
              <a:lnSpc>
                <a:spcPts val="3519"/>
              </a:lnSpc>
            </a:pPr>
          </a:p>
          <a:p>
            <a:pPr algn="just">
              <a:lnSpc>
                <a:spcPts val="3519"/>
              </a:lnSpc>
            </a:pPr>
            <a:r>
              <a:rPr lang="en-US" sz="2199" spc="219">
                <a:solidFill>
                  <a:srgbClr val="000000"/>
                </a:solidFill>
                <a:latin typeface="Canva Sans"/>
                <a:ea typeface="Canva Sans"/>
                <a:cs typeface="Canva Sans"/>
                <a:sym typeface="Canva Sans"/>
              </a:rPr>
              <a:t>Bridge the gap between the growing demand for high-quality educational resources and the limitations of manual content creation.</a:t>
            </a:r>
          </a:p>
          <a:p>
            <a:pPr algn="just">
              <a:lnSpc>
                <a:spcPts val="3519"/>
              </a:lnSpc>
            </a:pPr>
          </a:p>
          <a:p>
            <a:pPr algn="just">
              <a:lnSpc>
                <a:spcPts val="3519"/>
              </a:lnSpc>
            </a:pPr>
            <a:r>
              <a:rPr lang="en-US" sz="2199" spc="219">
                <a:solidFill>
                  <a:srgbClr val="000000"/>
                </a:solidFill>
                <a:latin typeface="Canva Sans"/>
                <a:ea typeface="Canva Sans"/>
                <a:cs typeface="Canva Sans"/>
                <a:sym typeface="Canva Sans"/>
              </a:rPr>
              <a:t>Current solutions fall short in providing scalable and accurate systems for generating high-quality, contextually relevant assessments.</a:t>
            </a:r>
          </a:p>
          <a:p>
            <a:pPr algn="just">
              <a:lnSpc>
                <a:spcPts val="3519"/>
              </a:lnSpc>
            </a:pPr>
          </a:p>
          <a:p>
            <a:pPr algn="just">
              <a:lnSpc>
                <a:spcPts val="3519"/>
              </a:lnSpc>
            </a:pPr>
          </a:p>
          <a:p>
            <a:pPr algn="just">
              <a:lnSpc>
                <a:spcPts val="3519"/>
              </a:lnSpc>
            </a:pPr>
          </a:p>
          <a:p>
            <a:pPr algn="just">
              <a:lnSpc>
                <a:spcPts val="3519"/>
              </a:lnSpc>
            </a:pPr>
          </a:p>
          <a:p>
            <a:pPr algn="just" marL="0" indent="0" lvl="0">
              <a:lnSpc>
                <a:spcPts val="3519"/>
              </a:lnSpc>
            </a:pPr>
          </a:p>
        </p:txBody>
      </p:sp>
      <p:sp>
        <p:nvSpPr>
          <p:cNvPr name="AutoShape 7" id="7"/>
          <p:cNvSpPr/>
          <p:nvPr/>
        </p:nvSpPr>
        <p:spPr>
          <a:xfrm>
            <a:off x="17287875" y="58663"/>
            <a:ext cx="0" cy="3768928"/>
          </a:xfrm>
          <a:prstGeom prst="line">
            <a:avLst/>
          </a:prstGeom>
          <a:ln cap="flat" w="57150">
            <a:solidFill>
              <a:srgbClr val="4E6E81"/>
            </a:solidFill>
            <a:prstDash val="sysDash"/>
            <a:headEnd type="none" len="sm" w="sm"/>
            <a:tailEnd type="none" len="sm" w="sm"/>
          </a:ln>
        </p:spPr>
      </p:sp>
      <p:grpSp>
        <p:nvGrpSpPr>
          <p:cNvPr name="Group 8" id="8"/>
          <p:cNvGrpSpPr/>
          <p:nvPr/>
        </p:nvGrpSpPr>
        <p:grpSpPr>
          <a:xfrm rot="0">
            <a:off x="780210" y="9258300"/>
            <a:ext cx="248490" cy="2484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814933" y="-691615"/>
            <a:ext cx="13352049" cy="7634140"/>
            <a:chOff x="0" y="0"/>
            <a:chExt cx="710790" cy="406400"/>
          </a:xfrm>
        </p:grpSpPr>
        <p:sp>
          <p:nvSpPr>
            <p:cNvPr name="Freeform 3" id="3"/>
            <p:cNvSpPr/>
            <p:nvPr/>
          </p:nvSpPr>
          <p:spPr>
            <a:xfrm flipH="false" flipV="false" rot="0">
              <a:off x="0" y="0"/>
              <a:ext cx="710790" cy="406400"/>
            </a:xfrm>
            <a:custGeom>
              <a:avLst/>
              <a:gdLst/>
              <a:ahLst/>
              <a:cxnLst/>
              <a:rect r="r" b="b" t="t" l="l"/>
              <a:pathLst>
                <a:path h="406400" w="710790">
                  <a:moveTo>
                    <a:pt x="507590" y="0"/>
                  </a:moveTo>
                  <a:cubicBezTo>
                    <a:pt x="619815" y="0"/>
                    <a:pt x="710790" y="90976"/>
                    <a:pt x="710790" y="203200"/>
                  </a:cubicBezTo>
                  <a:cubicBezTo>
                    <a:pt x="710790" y="315424"/>
                    <a:pt x="619815" y="406400"/>
                    <a:pt x="507590"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38100"/>
              <a:ext cx="710790" cy="444500"/>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10512678" y="1296628"/>
            <a:ext cx="6410123"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MOTIVATION</a:t>
            </a:r>
          </a:p>
        </p:txBody>
      </p:sp>
      <p:sp>
        <p:nvSpPr>
          <p:cNvPr name="TextBox 6" id="6"/>
          <p:cNvSpPr txBox="true"/>
          <p:nvPr/>
        </p:nvSpPr>
        <p:spPr>
          <a:xfrm rot="0">
            <a:off x="1606038" y="2083774"/>
            <a:ext cx="11486467" cy="6763897"/>
          </a:xfrm>
          <a:prstGeom prst="rect">
            <a:avLst/>
          </a:prstGeom>
        </p:spPr>
        <p:txBody>
          <a:bodyPr anchor="t" rtlCol="false" tIns="0" lIns="0" bIns="0" rIns="0">
            <a:spAutoFit/>
          </a:bodyPr>
          <a:lstStyle/>
          <a:p>
            <a:pPr algn="just">
              <a:lnSpc>
                <a:spcPts val="3839"/>
              </a:lnSpc>
            </a:pPr>
          </a:p>
          <a:p>
            <a:pPr algn="just">
              <a:lnSpc>
                <a:spcPts val="3839"/>
              </a:lnSpc>
            </a:pPr>
            <a:r>
              <a:rPr lang="en-US" sz="2399" spc="239">
                <a:solidFill>
                  <a:srgbClr val="000000"/>
                </a:solidFill>
                <a:latin typeface="Canva Sans"/>
                <a:ea typeface="Canva Sans"/>
                <a:cs typeface="Canva Sans"/>
                <a:sym typeface="Canva Sans"/>
              </a:rPr>
              <a:t>1.E</a:t>
            </a:r>
            <a:r>
              <a:rPr lang="en-US" sz="2399" spc="239">
                <a:solidFill>
                  <a:srgbClr val="000000"/>
                </a:solidFill>
                <a:latin typeface="Canva Sans"/>
                <a:ea typeface="Canva Sans"/>
                <a:cs typeface="Canva Sans"/>
                <a:sym typeface="Canva Sans"/>
              </a:rPr>
              <a:t>ffort to reduce the substantial manual labour </a:t>
            </a:r>
          </a:p>
          <a:p>
            <a:pPr algn="just">
              <a:lnSpc>
                <a:spcPts val="3839"/>
              </a:lnSpc>
            </a:pPr>
            <a:r>
              <a:rPr lang="en-US" sz="2399" spc="239">
                <a:solidFill>
                  <a:srgbClr val="000000"/>
                </a:solidFill>
                <a:latin typeface="Canva Sans"/>
                <a:ea typeface="Canva Sans"/>
                <a:cs typeface="Canva Sans"/>
                <a:sym typeface="Canva Sans"/>
              </a:rPr>
              <a:t>(time-consuming  + resource-intensive for generation.)</a:t>
            </a:r>
          </a:p>
          <a:p>
            <a:pPr algn="just">
              <a:lnSpc>
                <a:spcPts val="3839"/>
              </a:lnSpc>
            </a:pPr>
          </a:p>
          <a:p>
            <a:pPr algn="just">
              <a:lnSpc>
                <a:spcPts val="3839"/>
              </a:lnSpc>
            </a:pPr>
            <a:r>
              <a:rPr lang="en-US" sz="2399" spc="239">
                <a:solidFill>
                  <a:srgbClr val="000000"/>
                </a:solidFill>
                <a:latin typeface="Canva Sans"/>
                <a:ea typeface="Canva Sans"/>
                <a:cs typeface="Canva Sans"/>
                <a:sym typeface="Canva Sans"/>
              </a:rPr>
              <a:t>2.Automation can streamline assessment creation, benefiting:</a:t>
            </a:r>
          </a:p>
          <a:p>
            <a:pPr algn="just" marL="518158" indent="-259079" lvl="1">
              <a:lnSpc>
                <a:spcPts val="3839"/>
              </a:lnSpc>
              <a:buFont typeface="Arial"/>
              <a:buChar char="•"/>
            </a:pPr>
            <a:r>
              <a:rPr lang="en-US" sz="2399" spc="239">
                <a:solidFill>
                  <a:srgbClr val="000000"/>
                </a:solidFill>
                <a:latin typeface="Canva Sans"/>
                <a:ea typeface="Canva Sans"/>
                <a:cs typeface="Canva Sans"/>
                <a:sym typeface="Canva Sans"/>
              </a:rPr>
              <a:t>Educators: Saves time and effort.</a:t>
            </a:r>
          </a:p>
          <a:p>
            <a:pPr algn="just" marL="518158" indent="-259079" lvl="1">
              <a:lnSpc>
                <a:spcPts val="3839"/>
              </a:lnSpc>
              <a:buFont typeface="Arial"/>
              <a:buChar char="•"/>
            </a:pPr>
            <a:r>
              <a:rPr lang="en-US" sz="2399" spc="239">
                <a:solidFill>
                  <a:srgbClr val="000000"/>
                </a:solidFill>
                <a:latin typeface="Canva Sans"/>
                <a:ea typeface="Canva Sans"/>
                <a:cs typeface="Canva Sans"/>
                <a:sym typeface="Canva Sans"/>
              </a:rPr>
              <a:t>Learners: Delivers better, more targeted assessments.</a:t>
            </a:r>
          </a:p>
          <a:p>
            <a:pPr algn="just">
              <a:lnSpc>
                <a:spcPts val="3839"/>
              </a:lnSpc>
            </a:pPr>
          </a:p>
          <a:p>
            <a:pPr algn="just">
              <a:lnSpc>
                <a:spcPts val="3839"/>
              </a:lnSpc>
            </a:pPr>
            <a:r>
              <a:rPr lang="en-US" sz="2399" spc="239">
                <a:solidFill>
                  <a:srgbClr val="000000"/>
                </a:solidFill>
                <a:latin typeface="Canva Sans"/>
                <a:ea typeface="Canva Sans"/>
                <a:cs typeface="Canva Sans"/>
                <a:sym typeface="Canva Sans"/>
              </a:rPr>
              <a:t>3</a:t>
            </a:r>
            <a:r>
              <a:rPr lang="en-US" sz="2399" spc="239">
                <a:solidFill>
                  <a:srgbClr val="000000"/>
                </a:solidFill>
                <a:latin typeface="Canva Sans"/>
                <a:ea typeface="Canva Sans"/>
                <a:cs typeface="Canva Sans"/>
                <a:sym typeface="Canva Sans"/>
              </a:rPr>
              <a:t>.Growing volume of digital educational content demands scalable solutions.</a:t>
            </a:r>
          </a:p>
          <a:p>
            <a:pPr algn="just">
              <a:lnSpc>
                <a:spcPts val="3839"/>
              </a:lnSpc>
            </a:pPr>
          </a:p>
          <a:p>
            <a:pPr algn="just">
              <a:lnSpc>
                <a:spcPts val="3839"/>
              </a:lnSpc>
            </a:pPr>
            <a:r>
              <a:rPr lang="en-US" sz="2399" spc="239">
                <a:solidFill>
                  <a:srgbClr val="000000"/>
                </a:solidFill>
                <a:latin typeface="Canva Sans"/>
                <a:ea typeface="Canva Sans"/>
                <a:cs typeface="Canva Sans"/>
                <a:sym typeface="Canva Sans"/>
              </a:rPr>
              <a:t>Thus, the need for an automated approach for educational material generation arises.</a:t>
            </a:r>
          </a:p>
          <a:p>
            <a:pPr algn="just">
              <a:lnSpc>
                <a:spcPts val="3839"/>
              </a:lnSpc>
            </a:pPr>
          </a:p>
        </p:txBody>
      </p:sp>
      <p:grpSp>
        <p:nvGrpSpPr>
          <p:cNvPr name="Group 7" id="7"/>
          <p:cNvGrpSpPr/>
          <p:nvPr/>
        </p:nvGrpSpPr>
        <p:grpSpPr>
          <a:xfrm rot="0">
            <a:off x="780210" y="780210"/>
            <a:ext cx="248490" cy="24849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7259300" y="9333392"/>
            <a:ext cx="248490" cy="24849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8179" y="3177577"/>
            <a:ext cx="16081121" cy="5387176"/>
          </a:xfrm>
          <a:custGeom>
            <a:avLst/>
            <a:gdLst/>
            <a:ahLst/>
            <a:cxnLst/>
            <a:rect r="r" b="b" t="t" l="l"/>
            <a:pathLst>
              <a:path h="5387176" w="16081121">
                <a:moveTo>
                  <a:pt x="0" y="0"/>
                </a:moveTo>
                <a:lnTo>
                  <a:pt x="16081121" y="0"/>
                </a:lnTo>
                <a:lnTo>
                  <a:pt x="16081121" y="5387175"/>
                </a:lnTo>
                <a:lnTo>
                  <a:pt x="0" y="5387175"/>
                </a:lnTo>
                <a:lnTo>
                  <a:pt x="0" y="0"/>
                </a:lnTo>
                <a:close/>
              </a:path>
            </a:pathLst>
          </a:custGeom>
          <a:blipFill>
            <a:blip r:embed="rId2"/>
            <a:stretch>
              <a:fillRect l="0" t="0" r="0" b="0"/>
            </a:stretch>
          </a:blipFill>
        </p:spPr>
      </p:sp>
      <p:sp>
        <p:nvSpPr>
          <p:cNvPr name="TextBox 3" id="3"/>
          <p:cNvSpPr txBox="true"/>
          <p:nvPr/>
        </p:nvSpPr>
        <p:spPr>
          <a:xfrm rot="0">
            <a:off x="5553252" y="457186"/>
            <a:ext cx="8499682"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METHODOLOGY</a:t>
            </a:r>
          </a:p>
        </p:txBody>
      </p:sp>
      <p:sp>
        <p:nvSpPr>
          <p:cNvPr name="TextBox 4" id="4"/>
          <p:cNvSpPr txBox="true"/>
          <p:nvPr/>
        </p:nvSpPr>
        <p:spPr>
          <a:xfrm rot="0">
            <a:off x="4631979" y="1904971"/>
            <a:ext cx="8540028" cy="815448"/>
          </a:xfrm>
          <a:prstGeom prst="rect">
            <a:avLst/>
          </a:prstGeom>
        </p:spPr>
        <p:txBody>
          <a:bodyPr anchor="t" rtlCol="false" tIns="0" lIns="0" bIns="0" rIns="0">
            <a:spAutoFit/>
          </a:bodyPr>
          <a:lstStyle/>
          <a:p>
            <a:pPr algn="ctr">
              <a:lnSpc>
                <a:spcPts val="3359"/>
              </a:lnSpc>
            </a:pPr>
            <a:r>
              <a:rPr lang="en-US" b="true" sz="2399" spc="239">
                <a:solidFill>
                  <a:srgbClr val="000000"/>
                </a:solidFill>
                <a:latin typeface="Canva Sans Bold"/>
                <a:ea typeface="Canva Sans Bold"/>
                <a:cs typeface="Canva Sans Bold"/>
                <a:sym typeface="Canva Sans Bold"/>
              </a:rPr>
              <a:t>FLOW DIAGRAM OF METHOD USED IN RESEARCH</a:t>
            </a:r>
          </a:p>
          <a:p>
            <a:pPr algn="ctr">
              <a:lnSpc>
                <a:spcPts val="335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009862" y="914400"/>
            <a:ext cx="15529061"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DATASET EMPLOYED</a:t>
            </a:r>
          </a:p>
        </p:txBody>
      </p:sp>
      <p:sp>
        <p:nvSpPr>
          <p:cNvPr name="TextBox 3" id="3"/>
          <p:cNvSpPr txBox="true"/>
          <p:nvPr/>
        </p:nvSpPr>
        <p:spPr>
          <a:xfrm rot="0">
            <a:off x="1629518" y="5295230"/>
            <a:ext cx="4775418" cy="1189436"/>
          </a:xfrm>
          <a:prstGeom prst="rect">
            <a:avLst/>
          </a:prstGeom>
        </p:spPr>
        <p:txBody>
          <a:bodyPr anchor="t" rtlCol="false" tIns="0" lIns="0" bIns="0" rIns="0">
            <a:spAutoFit/>
          </a:bodyPr>
          <a:lstStyle/>
          <a:p>
            <a:pPr algn="l" marL="0" indent="0" lvl="0">
              <a:lnSpc>
                <a:spcPts val="3219"/>
              </a:lnSpc>
            </a:pPr>
            <a:r>
              <a:rPr lang="en-US" b="true" sz="2299" spc="229">
                <a:solidFill>
                  <a:srgbClr val="4E6E81"/>
                </a:solidFill>
                <a:latin typeface="Canva Sans Bold"/>
                <a:ea typeface="Canva Sans Bold"/>
                <a:cs typeface="Canva Sans Bold"/>
                <a:sym typeface="Canva Sans Bold"/>
              </a:rPr>
              <a:t>SQUAD (STANFORD QUESTION ANSWERING DATASET</a:t>
            </a:r>
          </a:p>
        </p:txBody>
      </p:sp>
      <p:sp>
        <p:nvSpPr>
          <p:cNvPr name="TextBox 4" id="4"/>
          <p:cNvSpPr txBox="true"/>
          <p:nvPr/>
        </p:nvSpPr>
        <p:spPr>
          <a:xfrm rot="0">
            <a:off x="6756291" y="5295230"/>
            <a:ext cx="4775418" cy="789359"/>
          </a:xfrm>
          <a:prstGeom prst="rect">
            <a:avLst/>
          </a:prstGeom>
        </p:spPr>
        <p:txBody>
          <a:bodyPr anchor="t" rtlCol="false" tIns="0" lIns="0" bIns="0" rIns="0">
            <a:spAutoFit/>
          </a:bodyPr>
          <a:lstStyle/>
          <a:p>
            <a:pPr algn="l" marL="0" indent="0" lvl="0">
              <a:lnSpc>
                <a:spcPts val="3219"/>
              </a:lnSpc>
            </a:pPr>
            <a:r>
              <a:rPr lang="en-US" b="true" sz="2299" spc="229">
                <a:solidFill>
                  <a:srgbClr val="4E6E81"/>
                </a:solidFill>
                <a:latin typeface="Canva Sans Bold"/>
                <a:ea typeface="Canva Sans Bold"/>
                <a:cs typeface="Canva Sans Bold"/>
                <a:sym typeface="Canva Sans Bold"/>
              </a:rPr>
              <a:t>SILVER-STANDARD DATASET</a:t>
            </a:r>
          </a:p>
        </p:txBody>
      </p:sp>
      <p:sp>
        <p:nvSpPr>
          <p:cNvPr name="TextBox 5" id="5"/>
          <p:cNvSpPr txBox="true"/>
          <p:nvPr/>
        </p:nvSpPr>
        <p:spPr>
          <a:xfrm rot="0">
            <a:off x="12133113" y="5295230"/>
            <a:ext cx="4775418" cy="789359"/>
          </a:xfrm>
          <a:prstGeom prst="rect">
            <a:avLst/>
          </a:prstGeom>
        </p:spPr>
        <p:txBody>
          <a:bodyPr anchor="t" rtlCol="false" tIns="0" lIns="0" bIns="0" rIns="0">
            <a:spAutoFit/>
          </a:bodyPr>
          <a:lstStyle/>
          <a:p>
            <a:pPr algn="l" marL="0" indent="0" lvl="0">
              <a:lnSpc>
                <a:spcPts val="3219"/>
              </a:lnSpc>
            </a:pPr>
            <a:r>
              <a:rPr lang="en-US" b="true" sz="2299" spc="229">
                <a:solidFill>
                  <a:srgbClr val="4E6E81"/>
                </a:solidFill>
                <a:latin typeface="Canva Sans Bold"/>
                <a:ea typeface="Canva Sans Bold"/>
                <a:cs typeface="Canva Sans Bold"/>
                <a:sym typeface="Canva Sans Bold"/>
              </a:rPr>
              <a:t>OTHER DATASETS WHICH CAN BE USED IN FUTURE</a:t>
            </a:r>
          </a:p>
        </p:txBody>
      </p:sp>
      <p:sp>
        <p:nvSpPr>
          <p:cNvPr name="TextBox 6" id="6"/>
          <p:cNvSpPr txBox="true"/>
          <p:nvPr/>
        </p:nvSpPr>
        <p:spPr>
          <a:xfrm rot="0">
            <a:off x="6756291" y="6916683"/>
            <a:ext cx="4775418" cy="3040636"/>
          </a:xfrm>
          <a:prstGeom prst="rect">
            <a:avLst/>
          </a:prstGeom>
        </p:spPr>
        <p:txBody>
          <a:bodyPr anchor="t" rtlCol="false" tIns="0" lIns="0" bIns="0" rIns="0">
            <a:spAutoFit/>
          </a:bodyPr>
          <a:lstStyle/>
          <a:p>
            <a:pPr algn="l">
              <a:lnSpc>
                <a:spcPts val="3519"/>
              </a:lnSpc>
            </a:pPr>
            <a:r>
              <a:rPr lang="en-US" sz="2199" spc="219">
                <a:solidFill>
                  <a:srgbClr val="000000"/>
                </a:solidFill>
                <a:latin typeface="Canva Sans"/>
                <a:ea typeface="Canva Sans"/>
                <a:cs typeface="Canva Sans"/>
                <a:sym typeface="Canva Sans"/>
              </a:rPr>
              <a:t>Created from educational text excerpts covering topics such as machine learning, neural networks, optimization algorithms, and regularization techniques</a:t>
            </a:r>
          </a:p>
          <a:p>
            <a:pPr algn="l" marL="0" indent="0" lvl="0">
              <a:lnSpc>
                <a:spcPts val="3519"/>
              </a:lnSpc>
            </a:pPr>
            <a:r>
              <a:rPr lang="en-US" sz="2199" spc="219">
                <a:solidFill>
                  <a:srgbClr val="000000"/>
                </a:solidFill>
                <a:latin typeface="Canva Sans"/>
                <a:ea typeface="Canva Sans"/>
                <a:cs typeface="Canva Sans"/>
                <a:sym typeface="Canva Sans"/>
              </a:rPr>
              <a:t>150 rows of data</a:t>
            </a:r>
          </a:p>
        </p:txBody>
      </p:sp>
      <p:sp>
        <p:nvSpPr>
          <p:cNvPr name="TextBox 7" id="7"/>
          <p:cNvSpPr txBox="true"/>
          <p:nvPr/>
        </p:nvSpPr>
        <p:spPr>
          <a:xfrm rot="0">
            <a:off x="12133113" y="6988902"/>
            <a:ext cx="4775418" cy="1288253"/>
          </a:xfrm>
          <a:prstGeom prst="rect">
            <a:avLst/>
          </a:prstGeom>
        </p:spPr>
        <p:txBody>
          <a:bodyPr anchor="t" rtlCol="false" tIns="0" lIns="0" bIns="0" rIns="0">
            <a:spAutoFit/>
          </a:bodyPr>
          <a:lstStyle/>
          <a:p>
            <a:pPr algn="l">
              <a:lnSpc>
                <a:spcPts val="3519"/>
              </a:lnSpc>
            </a:pPr>
            <a:r>
              <a:rPr lang="en-US" sz="2199" spc="219">
                <a:solidFill>
                  <a:srgbClr val="000000"/>
                </a:solidFill>
                <a:latin typeface="Canva Sans"/>
                <a:ea typeface="Canva Sans"/>
                <a:cs typeface="Canva Sans"/>
                <a:sym typeface="Canva Sans"/>
              </a:rPr>
              <a:t>1.Natural Questions (NQ)</a:t>
            </a:r>
          </a:p>
          <a:p>
            <a:pPr algn="l">
              <a:lnSpc>
                <a:spcPts val="3519"/>
              </a:lnSpc>
            </a:pPr>
            <a:r>
              <a:rPr lang="en-US" sz="2199" spc="219">
                <a:solidFill>
                  <a:srgbClr val="000000"/>
                </a:solidFill>
                <a:latin typeface="Canva Sans"/>
                <a:ea typeface="Canva Sans"/>
                <a:cs typeface="Canva Sans"/>
                <a:sym typeface="Canva Sans"/>
              </a:rPr>
              <a:t>2.TriviaQA</a:t>
            </a:r>
          </a:p>
          <a:p>
            <a:pPr algn="l" marL="0" indent="0" lvl="0">
              <a:lnSpc>
                <a:spcPts val="3519"/>
              </a:lnSpc>
            </a:pPr>
            <a:r>
              <a:rPr lang="en-US" sz="2199" spc="219">
                <a:solidFill>
                  <a:srgbClr val="000000"/>
                </a:solidFill>
                <a:latin typeface="Canva Sans"/>
                <a:ea typeface="Canva Sans"/>
                <a:cs typeface="Canva Sans"/>
                <a:sym typeface="Canva Sans"/>
              </a:rPr>
              <a:t>3.NewsQA</a:t>
            </a:r>
          </a:p>
        </p:txBody>
      </p:sp>
      <p:grpSp>
        <p:nvGrpSpPr>
          <p:cNvPr name="Group 8" id="8"/>
          <p:cNvGrpSpPr/>
          <p:nvPr/>
        </p:nvGrpSpPr>
        <p:grpSpPr>
          <a:xfrm rot="0">
            <a:off x="17010810" y="1028700"/>
            <a:ext cx="248490" cy="2484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l">
                <a:lnSpc>
                  <a:spcPts val="3359"/>
                </a:lnSpc>
              </a:pPr>
            </a:p>
          </p:txBody>
        </p:sp>
      </p:grpSp>
      <p:sp>
        <p:nvSpPr>
          <p:cNvPr name="AutoShape 11" id="11"/>
          <p:cNvSpPr/>
          <p:nvPr/>
        </p:nvSpPr>
        <p:spPr>
          <a:xfrm flipH="true">
            <a:off x="1033463" y="0"/>
            <a:ext cx="0" cy="3334176"/>
          </a:xfrm>
          <a:prstGeom prst="line">
            <a:avLst/>
          </a:prstGeom>
          <a:ln cap="flat" w="57150">
            <a:solidFill>
              <a:srgbClr val="4E6E81"/>
            </a:solidFill>
            <a:prstDash val="sysDash"/>
            <a:headEnd type="none" len="sm" w="sm"/>
            <a:tailEnd type="none" len="sm" w="sm"/>
          </a:ln>
        </p:spPr>
      </p:sp>
      <p:sp>
        <p:nvSpPr>
          <p:cNvPr name="TextBox 12" id="12"/>
          <p:cNvSpPr txBox="true"/>
          <p:nvPr/>
        </p:nvSpPr>
        <p:spPr>
          <a:xfrm rot="0">
            <a:off x="1028700" y="6988902"/>
            <a:ext cx="4775418" cy="1726349"/>
          </a:xfrm>
          <a:prstGeom prst="rect">
            <a:avLst/>
          </a:prstGeom>
        </p:spPr>
        <p:txBody>
          <a:bodyPr anchor="t" rtlCol="false" tIns="0" lIns="0" bIns="0" rIns="0">
            <a:spAutoFit/>
          </a:bodyPr>
          <a:lstStyle/>
          <a:p>
            <a:pPr algn="l">
              <a:lnSpc>
                <a:spcPts val="3519"/>
              </a:lnSpc>
            </a:pPr>
            <a:r>
              <a:rPr lang="en-US" sz="2199" spc="219">
                <a:solidFill>
                  <a:srgbClr val="000000"/>
                </a:solidFill>
                <a:latin typeface="Canva Sans"/>
                <a:ea typeface="Canva Sans"/>
                <a:cs typeface="Canva Sans"/>
                <a:sym typeface="Canva Sans"/>
              </a:rPr>
              <a:t>100,000+ question-answer pairs</a:t>
            </a:r>
          </a:p>
          <a:p>
            <a:pPr algn="l">
              <a:lnSpc>
                <a:spcPts val="3519"/>
              </a:lnSpc>
            </a:pPr>
          </a:p>
          <a:p>
            <a:pPr algn="l" marL="0" indent="0" lvl="0">
              <a:lnSpc>
                <a:spcPts val="3519"/>
              </a:lnSpc>
            </a:pPr>
            <a:r>
              <a:rPr lang="en-US" sz="2199" spc="219">
                <a:solidFill>
                  <a:srgbClr val="000000"/>
                </a:solidFill>
                <a:latin typeface="Canva Sans"/>
                <a:ea typeface="Canva Sans"/>
                <a:cs typeface="Canva Sans"/>
                <a:sym typeface="Canva Sans"/>
              </a:rPr>
              <a:t>Large Scale Data</a:t>
            </a:r>
          </a:p>
        </p:txBody>
      </p:sp>
      <p:sp>
        <p:nvSpPr>
          <p:cNvPr name="AutoShape 13" id="13"/>
          <p:cNvSpPr/>
          <p:nvPr/>
        </p:nvSpPr>
        <p:spPr>
          <a:xfrm flipH="true">
            <a:off x="4370792" y="2615336"/>
            <a:ext cx="1823250" cy="2246568"/>
          </a:xfrm>
          <a:prstGeom prst="line">
            <a:avLst/>
          </a:prstGeom>
          <a:ln cap="flat" w="38100">
            <a:solidFill>
              <a:srgbClr val="4E6E81"/>
            </a:solidFill>
            <a:prstDash val="sysDot"/>
            <a:headEnd type="none" len="sm" w="sm"/>
            <a:tailEnd type="arrow" len="sm" w="med"/>
          </a:ln>
        </p:spPr>
      </p:sp>
      <p:sp>
        <p:nvSpPr>
          <p:cNvPr name="AutoShape 14" id="14"/>
          <p:cNvSpPr/>
          <p:nvPr/>
        </p:nvSpPr>
        <p:spPr>
          <a:xfrm>
            <a:off x="9073810" y="2615336"/>
            <a:ext cx="0" cy="2414899"/>
          </a:xfrm>
          <a:prstGeom prst="line">
            <a:avLst/>
          </a:prstGeom>
          <a:ln cap="flat" w="38100">
            <a:solidFill>
              <a:srgbClr val="4E6E81"/>
            </a:solidFill>
            <a:prstDash val="sysDot"/>
            <a:headEnd type="none" len="sm" w="sm"/>
            <a:tailEnd type="arrow" len="sm" w="med"/>
          </a:ln>
        </p:spPr>
      </p:sp>
      <p:sp>
        <p:nvSpPr>
          <p:cNvPr name="AutoShape 15" id="15"/>
          <p:cNvSpPr/>
          <p:nvPr/>
        </p:nvSpPr>
        <p:spPr>
          <a:xfrm>
            <a:off x="12133113" y="2728601"/>
            <a:ext cx="1678594" cy="2402422"/>
          </a:xfrm>
          <a:prstGeom prst="line">
            <a:avLst/>
          </a:prstGeom>
          <a:ln cap="flat" w="38100">
            <a:solidFill>
              <a:srgbClr val="4E6E81"/>
            </a:solidFill>
            <a:prstDash val="sysDot"/>
            <a:headEnd type="none" len="sm" w="sm"/>
            <a:tailEnd type="arrow" len="sm" w="med"/>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017227" y="914400"/>
            <a:ext cx="15529061"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SQUAD 1.0 DATASET</a:t>
            </a:r>
          </a:p>
        </p:txBody>
      </p:sp>
      <p:grpSp>
        <p:nvGrpSpPr>
          <p:cNvPr name="Group 3" id="3"/>
          <p:cNvGrpSpPr/>
          <p:nvPr/>
        </p:nvGrpSpPr>
        <p:grpSpPr>
          <a:xfrm rot="0">
            <a:off x="17010810" y="1028700"/>
            <a:ext cx="248490" cy="24849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l">
                <a:lnSpc>
                  <a:spcPts val="3359"/>
                </a:lnSpc>
              </a:pPr>
            </a:p>
          </p:txBody>
        </p:sp>
      </p:grpSp>
      <p:sp>
        <p:nvSpPr>
          <p:cNvPr name="AutoShape 6" id="6"/>
          <p:cNvSpPr/>
          <p:nvPr/>
        </p:nvSpPr>
        <p:spPr>
          <a:xfrm flipH="true">
            <a:off x="663916" y="91178"/>
            <a:ext cx="0" cy="3334176"/>
          </a:xfrm>
          <a:prstGeom prst="line">
            <a:avLst/>
          </a:prstGeom>
          <a:ln cap="flat" w="57150">
            <a:solidFill>
              <a:srgbClr val="4E6E81"/>
            </a:solidFill>
            <a:prstDash val="sysDash"/>
            <a:headEnd type="none" len="sm" w="sm"/>
            <a:tailEnd type="none" len="sm" w="sm"/>
          </a:ln>
        </p:spPr>
      </p:sp>
      <p:grpSp>
        <p:nvGrpSpPr>
          <p:cNvPr name="Group 7" id="7"/>
          <p:cNvGrpSpPr/>
          <p:nvPr/>
        </p:nvGrpSpPr>
        <p:grpSpPr>
          <a:xfrm rot="0">
            <a:off x="1028700" y="2871407"/>
            <a:ext cx="6477450" cy="5638800"/>
            <a:chOff x="0" y="0"/>
            <a:chExt cx="3411990" cy="2970232"/>
          </a:xfrm>
        </p:grpSpPr>
        <p:sp>
          <p:nvSpPr>
            <p:cNvPr name="Freeform 8" id="8"/>
            <p:cNvSpPr/>
            <p:nvPr/>
          </p:nvSpPr>
          <p:spPr>
            <a:xfrm flipH="false" flipV="false" rot="0">
              <a:off x="0" y="0"/>
              <a:ext cx="3411990" cy="2970232"/>
            </a:xfrm>
            <a:custGeom>
              <a:avLst/>
              <a:gdLst/>
              <a:ahLst/>
              <a:cxnLst/>
              <a:rect r="r" b="b" t="t" l="l"/>
              <a:pathLst>
                <a:path h="2970232" w="3411990">
                  <a:moveTo>
                    <a:pt x="0" y="0"/>
                  </a:moveTo>
                  <a:lnTo>
                    <a:pt x="3411990" y="0"/>
                  </a:lnTo>
                  <a:lnTo>
                    <a:pt x="3411990" y="2970232"/>
                  </a:lnTo>
                  <a:lnTo>
                    <a:pt x="0" y="2970232"/>
                  </a:lnTo>
                  <a:close/>
                </a:path>
              </a:pathLst>
            </a:custGeom>
            <a:solidFill>
              <a:srgbClr val="F2F1F1"/>
            </a:solidFill>
          </p:spPr>
        </p:sp>
        <p:sp>
          <p:nvSpPr>
            <p:cNvPr name="TextBox 9" id="9"/>
            <p:cNvSpPr txBox="true"/>
            <p:nvPr/>
          </p:nvSpPr>
          <p:spPr>
            <a:xfrm>
              <a:off x="0" y="-66675"/>
              <a:ext cx="3411990" cy="3036907"/>
            </a:xfrm>
            <a:prstGeom prst="rect">
              <a:avLst/>
            </a:prstGeom>
          </p:spPr>
          <p:txBody>
            <a:bodyPr anchor="ctr" rtlCol="false" tIns="50800" lIns="50800" bIns="50800" rIns="50800"/>
            <a:lstStyle/>
            <a:p>
              <a:pPr algn="ctr">
                <a:lnSpc>
                  <a:spcPts val="3450"/>
                </a:lnSpc>
              </a:pPr>
            </a:p>
          </p:txBody>
        </p:sp>
      </p:grpSp>
      <p:graphicFrame>
        <p:nvGraphicFramePr>
          <p:cNvPr name="Table 10" id="10"/>
          <p:cNvGraphicFramePr>
            <a:graphicFrameLocks noGrp="true"/>
          </p:cNvGraphicFramePr>
          <p:nvPr/>
        </p:nvGraphicFramePr>
        <p:xfrm>
          <a:off x="1028700" y="2871407"/>
          <a:ext cx="6477450" cy="5638800"/>
        </p:xfrm>
        <a:graphic>
          <a:graphicData uri="http://schemas.openxmlformats.org/drawingml/2006/table">
            <a:tbl>
              <a:tblPr/>
              <a:tblGrid>
                <a:gridCol w="1381991"/>
                <a:gridCol w="5095459"/>
              </a:tblGrid>
              <a:tr h="718014">
                <a:tc>
                  <a:txBody>
                    <a:bodyPr anchor="t" rtlCol="false"/>
                    <a:lstStyle/>
                    <a:p>
                      <a:pPr algn="l">
                        <a:lnSpc>
                          <a:spcPts val="2099"/>
                        </a:lnSpc>
                        <a:defRPr/>
                      </a:pPr>
                      <a:r>
                        <a:rPr lang="en-US" sz="1499">
                          <a:solidFill>
                            <a:srgbClr val="000000"/>
                          </a:solidFill>
                          <a:latin typeface="Lato"/>
                          <a:ea typeface="Lato"/>
                          <a:cs typeface="Lato"/>
                          <a:sym typeface="Lato"/>
                        </a:rPr>
                        <a:t>Column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Lato"/>
                          <a:ea typeface="Lato"/>
                          <a:cs typeface="Lato"/>
                          <a:sym typeface="Lato"/>
                        </a:rPr>
                        <a:t>Description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718014">
                <a:tc>
                  <a:txBody>
                    <a:bodyPr anchor="t" rtlCol="false"/>
                    <a:lstStyle/>
                    <a:p>
                      <a:pPr algn="l">
                        <a:lnSpc>
                          <a:spcPts val="2099"/>
                        </a:lnSpc>
                        <a:defRPr/>
                      </a:pPr>
                      <a:r>
                        <a:rPr lang="en-US" sz="1499">
                          <a:solidFill>
                            <a:srgbClr val="000000"/>
                          </a:solidFill>
                          <a:latin typeface="Lato"/>
                          <a:ea typeface="Lato"/>
                          <a:cs typeface="Lato"/>
                          <a:sym typeface="Lato"/>
                        </a:rPr>
                        <a:t>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Lato"/>
                          <a:ea typeface="Lato"/>
                          <a:cs typeface="Lato"/>
                          <a:sym typeface="Lato"/>
                        </a:rPr>
                        <a:t>Unique identifier for each question-answer pair.</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976498">
                <a:tc>
                  <a:txBody>
                    <a:bodyPr anchor="t" rtlCol="false"/>
                    <a:lstStyle/>
                    <a:p>
                      <a:pPr algn="l">
                        <a:lnSpc>
                          <a:spcPts val="2099"/>
                        </a:lnSpc>
                        <a:defRPr/>
                      </a:pPr>
                      <a:r>
                        <a:rPr lang="en-US" sz="1499">
                          <a:solidFill>
                            <a:srgbClr val="000000"/>
                          </a:solidFill>
                          <a:latin typeface="Lato"/>
                          <a:ea typeface="Lato"/>
                          <a:cs typeface="Lato"/>
                          <a:sym typeface="Lato"/>
                        </a:rPr>
                        <a:t>title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Lato"/>
                          <a:ea typeface="Lato"/>
                          <a:cs typeface="Lato"/>
                          <a:sym typeface="Lato"/>
                        </a:rPr>
                        <a:t>Title of the Wikipedia article from which the context is extracted.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976498">
                <a:tc>
                  <a:txBody>
                    <a:bodyPr anchor="t" rtlCol="false"/>
                    <a:lstStyle/>
                    <a:p>
                      <a:pPr algn="l">
                        <a:lnSpc>
                          <a:spcPts val="2099"/>
                        </a:lnSpc>
                        <a:defRPr/>
                      </a:pPr>
                      <a:r>
                        <a:rPr lang="en-US" sz="1499">
                          <a:solidFill>
                            <a:srgbClr val="000000"/>
                          </a:solidFill>
                          <a:latin typeface="Lato"/>
                          <a:ea typeface="Lato"/>
                          <a:cs typeface="Lato"/>
                          <a:sym typeface="Lato"/>
                        </a:rPr>
                        <a:t>context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Lato"/>
                          <a:ea typeface="Lato"/>
                          <a:cs typeface="Lato"/>
                          <a:sym typeface="Lato"/>
                        </a:rPr>
                        <a:t>The passage containing the answer, preprocessed (e.g., lemmatized, stop words removed).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14793">
                <a:tc>
                  <a:txBody>
                    <a:bodyPr anchor="t" rtlCol="false"/>
                    <a:lstStyle/>
                    <a:p>
                      <a:pPr algn="l">
                        <a:lnSpc>
                          <a:spcPts val="2099"/>
                        </a:lnSpc>
                        <a:defRPr/>
                      </a:pPr>
                      <a:r>
                        <a:rPr lang="en-US" sz="1499">
                          <a:solidFill>
                            <a:srgbClr val="000000"/>
                          </a:solidFill>
                          <a:latin typeface="Lato"/>
                          <a:ea typeface="Lato"/>
                          <a:cs typeface="Lato"/>
                          <a:sym typeface="Lato"/>
                        </a:rPr>
                        <a:t>question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Lato"/>
                          <a:ea typeface="Lato"/>
                          <a:cs typeface="Lato"/>
                          <a:sym typeface="Lato"/>
                        </a:rPr>
                        <a:t>The query related to the context, preprocessed similarly to the context.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34983">
                <a:tc>
                  <a:txBody>
                    <a:bodyPr anchor="t" rtlCol="false"/>
                    <a:lstStyle/>
                    <a:p>
                      <a:pPr algn="l">
                        <a:lnSpc>
                          <a:spcPts val="2099"/>
                        </a:lnSpc>
                        <a:defRPr/>
                      </a:pPr>
                      <a:r>
                        <a:rPr lang="en-US" sz="1499">
                          <a:solidFill>
                            <a:srgbClr val="000000"/>
                          </a:solidFill>
                          <a:latin typeface="Lato"/>
                          <a:ea typeface="Lato"/>
                          <a:cs typeface="Lato"/>
                          <a:sym typeface="Lato"/>
                        </a:rPr>
                        <a:t>answers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Lato"/>
                          <a:ea typeface="Lato"/>
                          <a:cs typeface="Lato"/>
                          <a:sym typeface="Lato"/>
                        </a:rPr>
                        <a:t>Dictionary with keys:- text: List of answer strings.- answer_start: List of starting character indices of each answer in the original context.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11" id="11"/>
          <p:cNvSpPr txBox="true"/>
          <p:nvPr/>
        </p:nvSpPr>
        <p:spPr>
          <a:xfrm rot="0">
            <a:off x="8190383" y="2833307"/>
            <a:ext cx="9504661" cy="7401218"/>
          </a:xfrm>
          <a:prstGeom prst="rect">
            <a:avLst/>
          </a:prstGeom>
        </p:spPr>
        <p:txBody>
          <a:bodyPr anchor="t" rtlCol="false" tIns="0" lIns="0" bIns="0" rIns="0">
            <a:spAutoFit/>
          </a:bodyPr>
          <a:lstStyle/>
          <a:p>
            <a:pPr algn="l">
              <a:lnSpc>
                <a:spcPts val="3077"/>
              </a:lnSpc>
            </a:pPr>
            <a:r>
              <a:rPr lang="en-US" sz="2197">
                <a:solidFill>
                  <a:srgbClr val="000000"/>
                </a:solidFill>
                <a:latin typeface="Canva Sans"/>
                <a:ea typeface="Canva Sans"/>
                <a:cs typeface="Canva Sans"/>
                <a:sym typeface="Canva Sans"/>
              </a:rPr>
              <a:t>Reading comprehension dataset consisting of questions posed by crowdworkers on a set of 500+ Wikipedia articles. The answer to every question is a segment of text, or span, from the corresponding reading passage. </a:t>
            </a:r>
          </a:p>
          <a:p>
            <a:pPr algn="l">
              <a:lnSpc>
                <a:spcPts val="3077"/>
              </a:lnSpc>
            </a:pPr>
          </a:p>
          <a:p>
            <a:pPr algn="l">
              <a:lnSpc>
                <a:spcPts val="3077"/>
              </a:lnSpc>
            </a:pPr>
            <a:r>
              <a:rPr lang="en-US" sz="2197" b="true">
                <a:solidFill>
                  <a:srgbClr val="000000"/>
                </a:solidFill>
                <a:latin typeface="Canva Sans Bold"/>
                <a:ea typeface="Canva Sans Bold"/>
                <a:cs typeface="Canva Sans Bold"/>
                <a:sym typeface="Canva Sans Bold"/>
              </a:rPr>
              <a:t>PREPROCESSING </a:t>
            </a:r>
          </a:p>
          <a:p>
            <a:pPr algn="l">
              <a:lnSpc>
                <a:spcPts val="3077"/>
              </a:lnSpc>
            </a:pPr>
          </a:p>
          <a:p>
            <a:pPr algn="l">
              <a:lnSpc>
                <a:spcPts val="3077"/>
              </a:lnSpc>
            </a:pPr>
            <a:r>
              <a:rPr lang="en-US" sz="2197">
                <a:solidFill>
                  <a:srgbClr val="000000"/>
                </a:solidFill>
                <a:latin typeface="Canva Sans"/>
                <a:ea typeface="Canva Sans"/>
                <a:cs typeface="Canva Sans"/>
                <a:sym typeface="Canva Sans"/>
              </a:rPr>
              <a:t>1.Tokenisation and lemmatization of words (convert to their base form) </a:t>
            </a:r>
          </a:p>
          <a:p>
            <a:pPr algn="l">
              <a:lnSpc>
                <a:spcPts val="3077"/>
              </a:lnSpc>
            </a:pPr>
          </a:p>
          <a:p>
            <a:pPr algn="l">
              <a:lnSpc>
                <a:spcPts val="3077"/>
              </a:lnSpc>
            </a:pPr>
            <a:r>
              <a:rPr lang="en-US" sz="2197">
                <a:solidFill>
                  <a:srgbClr val="000000"/>
                </a:solidFill>
                <a:latin typeface="Canva Sans"/>
                <a:ea typeface="Canva Sans"/>
                <a:cs typeface="Canva Sans"/>
                <a:sym typeface="Canva Sans"/>
              </a:rPr>
              <a:t>2.The context and question fields of the dataset are cleaned ensuring cleaner ,optimized output for model input.</a:t>
            </a:r>
          </a:p>
          <a:p>
            <a:pPr algn="l">
              <a:lnSpc>
                <a:spcPts val="3077"/>
              </a:lnSpc>
            </a:pPr>
          </a:p>
          <a:p>
            <a:pPr algn="l">
              <a:lnSpc>
                <a:spcPts val="3077"/>
              </a:lnSpc>
            </a:pPr>
            <a:r>
              <a:rPr lang="en-US" sz="2197">
                <a:solidFill>
                  <a:srgbClr val="000000"/>
                </a:solidFill>
                <a:latin typeface="Canva Sans"/>
                <a:ea typeface="Canva Sans"/>
                <a:cs typeface="Canva Sans"/>
                <a:sym typeface="Canva Sans"/>
              </a:rPr>
              <a:t> 3.Reduced noise</a:t>
            </a:r>
          </a:p>
          <a:p>
            <a:pPr algn="l">
              <a:lnSpc>
                <a:spcPts val="3077"/>
              </a:lnSpc>
            </a:pPr>
          </a:p>
          <a:p>
            <a:pPr algn="l">
              <a:lnSpc>
                <a:spcPts val="3077"/>
              </a:lnSpc>
            </a:pPr>
            <a:r>
              <a:rPr lang="en-US" sz="2197">
                <a:solidFill>
                  <a:srgbClr val="000000"/>
                </a:solidFill>
                <a:latin typeface="Canva Sans"/>
                <a:ea typeface="Canva Sans"/>
                <a:cs typeface="Canva Sans"/>
                <a:sym typeface="Canva Sans"/>
              </a:rPr>
              <a:t>Dataset link: </a:t>
            </a:r>
            <a:r>
              <a:rPr lang="en-US" sz="2197" u="sng">
                <a:solidFill>
                  <a:srgbClr val="000000"/>
                </a:solidFill>
                <a:latin typeface="Canva Sans"/>
                <a:ea typeface="Canva Sans"/>
                <a:cs typeface="Canva Sans"/>
                <a:sym typeface="Canva Sans"/>
                <a:hlinkClick r:id="rId2" tooltip="https://huggingface.co/datasets/Drashtip/preprocessed_squad"/>
              </a:rPr>
              <a:t>Drashtip/preprocessed_squad</a:t>
            </a:r>
          </a:p>
          <a:p>
            <a:pPr algn="l">
              <a:lnSpc>
                <a:spcPts val="3077"/>
              </a:lnSpc>
            </a:pPr>
          </a:p>
          <a:p>
            <a:pPr algn="l">
              <a:lnSpc>
                <a:spcPts val="3077"/>
              </a:lnSpc>
            </a:pPr>
          </a:p>
          <a:p>
            <a:pPr algn="l">
              <a:lnSpc>
                <a:spcPts val="3077"/>
              </a:lnSpc>
            </a:pPr>
          </a:p>
        </p:txBody>
      </p:sp>
      <p:sp>
        <p:nvSpPr>
          <p:cNvPr name="TextBox 12" id="12"/>
          <p:cNvSpPr txBox="true"/>
          <p:nvPr/>
        </p:nvSpPr>
        <p:spPr>
          <a:xfrm rot="0">
            <a:off x="1727769" y="8744268"/>
            <a:ext cx="4759929" cy="1153633"/>
          </a:xfrm>
          <a:prstGeom prst="rect">
            <a:avLst/>
          </a:prstGeom>
        </p:spPr>
        <p:txBody>
          <a:bodyPr anchor="t" rtlCol="false" tIns="0" lIns="0" bIns="0" rIns="0">
            <a:spAutoFit/>
          </a:bodyPr>
          <a:lstStyle/>
          <a:p>
            <a:pPr algn="l" marL="474979" indent="-237490" lvl="1">
              <a:lnSpc>
                <a:spcPts val="3079"/>
              </a:lnSpc>
              <a:buFont typeface="Arial"/>
              <a:buChar char="•"/>
            </a:pPr>
            <a:r>
              <a:rPr lang="en-US" sz="2199">
                <a:solidFill>
                  <a:srgbClr val="000000"/>
                </a:solidFill>
                <a:latin typeface="Canva Sans"/>
                <a:ea typeface="Canva Sans"/>
                <a:cs typeface="Canva Sans"/>
                <a:sym typeface="Canva Sans"/>
              </a:rPr>
              <a:t>Tr</a:t>
            </a:r>
            <a:r>
              <a:rPr lang="en-US" sz="2199">
                <a:solidFill>
                  <a:srgbClr val="000000"/>
                </a:solidFill>
                <a:latin typeface="Canva Sans"/>
                <a:ea typeface="Canva Sans"/>
                <a:cs typeface="Canva Sans"/>
                <a:sym typeface="Canva Sans"/>
              </a:rPr>
              <a:t>aining Set: 87,599 examples</a:t>
            </a:r>
          </a:p>
          <a:p>
            <a:pPr algn="l" marL="474979" indent="-237490" lvl="1">
              <a:lnSpc>
                <a:spcPts val="3079"/>
              </a:lnSpc>
              <a:buFont typeface="Arial"/>
              <a:buChar char="•"/>
            </a:pPr>
            <a:r>
              <a:rPr lang="en-US" sz="2199">
                <a:solidFill>
                  <a:srgbClr val="000000"/>
                </a:solidFill>
                <a:latin typeface="Canva Sans"/>
                <a:ea typeface="Canva Sans"/>
                <a:cs typeface="Canva Sans"/>
                <a:sym typeface="Canva Sans"/>
              </a:rPr>
              <a:t>Validation Set: 10,570 examples</a:t>
            </a:r>
          </a:p>
          <a:p>
            <a:pPr algn="l">
              <a:lnSpc>
                <a:spcPts val="3079"/>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192112" y="-1519765"/>
            <a:ext cx="13352049" cy="7634140"/>
            <a:chOff x="0" y="0"/>
            <a:chExt cx="710790" cy="406400"/>
          </a:xfrm>
        </p:grpSpPr>
        <p:sp>
          <p:nvSpPr>
            <p:cNvPr name="Freeform 3" id="3"/>
            <p:cNvSpPr/>
            <p:nvPr/>
          </p:nvSpPr>
          <p:spPr>
            <a:xfrm flipH="false" flipV="false" rot="0">
              <a:off x="0" y="0"/>
              <a:ext cx="710790" cy="406400"/>
            </a:xfrm>
            <a:custGeom>
              <a:avLst/>
              <a:gdLst/>
              <a:ahLst/>
              <a:cxnLst/>
              <a:rect r="r" b="b" t="t" l="l"/>
              <a:pathLst>
                <a:path h="406400" w="710790">
                  <a:moveTo>
                    <a:pt x="507590" y="0"/>
                  </a:moveTo>
                  <a:cubicBezTo>
                    <a:pt x="619815" y="0"/>
                    <a:pt x="710790" y="90976"/>
                    <a:pt x="710790" y="203200"/>
                  </a:cubicBezTo>
                  <a:cubicBezTo>
                    <a:pt x="710790" y="315424"/>
                    <a:pt x="619815" y="406400"/>
                    <a:pt x="507590"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38100"/>
              <a:ext cx="710790" cy="444500"/>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10523470" y="914400"/>
            <a:ext cx="15529061"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SILVER DATASET </a:t>
            </a:r>
          </a:p>
        </p:txBody>
      </p:sp>
      <p:sp>
        <p:nvSpPr>
          <p:cNvPr name="TextBox 6" id="6"/>
          <p:cNvSpPr txBox="true"/>
          <p:nvPr/>
        </p:nvSpPr>
        <p:spPr>
          <a:xfrm rot="0">
            <a:off x="825424" y="3040110"/>
            <a:ext cx="14042713" cy="4168681"/>
          </a:xfrm>
          <a:prstGeom prst="rect">
            <a:avLst/>
          </a:prstGeom>
        </p:spPr>
        <p:txBody>
          <a:bodyPr anchor="t" rtlCol="false" tIns="0" lIns="0" bIns="0" rIns="0">
            <a:spAutoFit/>
          </a:bodyPr>
          <a:lstStyle/>
          <a:p>
            <a:pPr algn="l">
              <a:lnSpc>
                <a:spcPts val="3359"/>
              </a:lnSpc>
            </a:pPr>
          </a:p>
          <a:p>
            <a:pPr algn="l">
              <a:lnSpc>
                <a:spcPts val="3359"/>
              </a:lnSpc>
            </a:pPr>
            <a:r>
              <a:rPr lang="en-US" sz="2400">
                <a:solidFill>
                  <a:srgbClr val="000000"/>
                </a:solidFill>
                <a:latin typeface="Canva Sans"/>
                <a:ea typeface="Canva Sans"/>
                <a:cs typeface="Canva Sans"/>
                <a:sym typeface="Canva Sans"/>
              </a:rPr>
              <a:t>Input :Diverse source of pdf texts pertaining to Machine learning, Artificial Intelligence, Data Science, neural networks and related topics. </a:t>
            </a:r>
          </a:p>
          <a:p>
            <a:pPr algn="l">
              <a:lnSpc>
                <a:spcPts val="3359"/>
              </a:lnSpc>
            </a:pPr>
          </a:p>
          <a:p>
            <a:pPr algn="l">
              <a:lnSpc>
                <a:spcPts val="3359"/>
              </a:lnSpc>
            </a:pPr>
            <a:r>
              <a:rPr lang="en-US" sz="2400">
                <a:solidFill>
                  <a:srgbClr val="000000"/>
                </a:solidFill>
                <a:latin typeface="Canva Sans"/>
                <a:ea typeface="Canva Sans"/>
                <a:cs typeface="Canva Sans"/>
                <a:sym typeface="Canva Sans"/>
              </a:rPr>
              <a:t>2. Fed to GPT to generate relevant context , question, answer columns of data .</a:t>
            </a:r>
          </a:p>
          <a:p>
            <a:pPr algn="l">
              <a:lnSpc>
                <a:spcPts val="3359"/>
              </a:lnSpc>
            </a:pPr>
          </a:p>
          <a:p>
            <a:pPr algn="l">
              <a:lnSpc>
                <a:spcPts val="3359"/>
              </a:lnSpc>
            </a:pPr>
            <a:r>
              <a:rPr lang="en-US" sz="2400">
                <a:solidFill>
                  <a:srgbClr val="000000"/>
                </a:solidFill>
                <a:latin typeface="Canva Sans"/>
                <a:ea typeface="Canva Sans"/>
                <a:cs typeface="Canva Sans"/>
                <a:sym typeface="Canva Sans"/>
              </a:rPr>
              <a:t>Output: Silver Dataset (150 rows)</a:t>
            </a:r>
          </a:p>
          <a:p>
            <a:pPr algn="l">
              <a:lnSpc>
                <a:spcPts val="3359"/>
              </a:lnSpc>
            </a:pPr>
          </a:p>
          <a:p>
            <a:pPr algn="l">
              <a:lnSpc>
                <a:spcPts val="3359"/>
              </a:lnSpc>
            </a:pPr>
            <a:r>
              <a:rPr lang="en-US" sz="2400">
                <a:solidFill>
                  <a:srgbClr val="000000"/>
                </a:solidFill>
                <a:latin typeface="Canva Sans"/>
                <a:ea typeface="Canva Sans"/>
                <a:cs typeface="Canva Sans"/>
                <a:sym typeface="Canva Sans"/>
              </a:rPr>
              <a:t>Need of leveraging this dataset?</a:t>
            </a:r>
          </a:p>
          <a:p>
            <a:pPr algn="l">
              <a:lnSpc>
                <a:spcPts val="3359"/>
              </a:lnSpc>
            </a:pPr>
            <a:r>
              <a:rPr lang="en-US" sz="2400">
                <a:solidFill>
                  <a:srgbClr val="000000"/>
                </a:solidFill>
                <a:latin typeface="Canva Sans"/>
                <a:ea typeface="Canva Sans"/>
                <a:cs typeface="Canva Sans"/>
                <a:sym typeface="Canva Sans"/>
              </a:rPr>
              <a:t>For testing educational texts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15310" y="755184"/>
            <a:ext cx="15529061" cy="1028727"/>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Canva Sans Bold"/>
                <a:ea typeface="Canva Sans Bold"/>
                <a:cs typeface="Canva Sans Bold"/>
                <a:sym typeface="Canva Sans Bold"/>
              </a:rPr>
              <a:t>EXPERIMENTS </a:t>
            </a:r>
          </a:p>
        </p:txBody>
      </p:sp>
      <p:grpSp>
        <p:nvGrpSpPr>
          <p:cNvPr name="Group 3" id="3"/>
          <p:cNvGrpSpPr/>
          <p:nvPr/>
        </p:nvGrpSpPr>
        <p:grpSpPr>
          <a:xfrm rot="0">
            <a:off x="2467975" y="1783911"/>
            <a:ext cx="13352049" cy="7634140"/>
            <a:chOff x="0" y="0"/>
            <a:chExt cx="710790" cy="406400"/>
          </a:xfrm>
        </p:grpSpPr>
        <p:sp>
          <p:nvSpPr>
            <p:cNvPr name="Freeform 4" id="4"/>
            <p:cNvSpPr/>
            <p:nvPr/>
          </p:nvSpPr>
          <p:spPr>
            <a:xfrm flipH="false" flipV="false" rot="0">
              <a:off x="0" y="0"/>
              <a:ext cx="710790" cy="406400"/>
            </a:xfrm>
            <a:custGeom>
              <a:avLst/>
              <a:gdLst/>
              <a:ahLst/>
              <a:cxnLst/>
              <a:rect r="r" b="b" t="t" l="l"/>
              <a:pathLst>
                <a:path h="406400" w="710790">
                  <a:moveTo>
                    <a:pt x="507590" y="0"/>
                  </a:moveTo>
                  <a:cubicBezTo>
                    <a:pt x="619815" y="0"/>
                    <a:pt x="710790" y="90976"/>
                    <a:pt x="710790" y="203200"/>
                  </a:cubicBezTo>
                  <a:cubicBezTo>
                    <a:pt x="710790" y="315424"/>
                    <a:pt x="619815" y="406400"/>
                    <a:pt x="507590"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5" id="5"/>
            <p:cNvSpPr txBox="true"/>
            <p:nvPr/>
          </p:nvSpPr>
          <p:spPr>
            <a:xfrm>
              <a:off x="0" y="-38100"/>
              <a:ext cx="710790" cy="444500"/>
            </a:xfrm>
            <a:prstGeom prst="rect">
              <a:avLst/>
            </a:prstGeom>
          </p:spPr>
          <p:txBody>
            <a:bodyPr anchor="ctr" rtlCol="false" tIns="50800" lIns="50800" bIns="50800" rIns="50800"/>
            <a:lstStyle/>
            <a:p>
              <a:pPr algn="ctr">
                <a:lnSpc>
                  <a:spcPts val="3359"/>
                </a:lnSpc>
              </a:pPr>
            </a:p>
          </p:txBody>
        </p:sp>
      </p:grpSp>
      <p:sp>
        <p:nvSpPr>
          <p:cNvPr name="TextBox 6" id="6"/>
          <p:cNvSpPr txBox="true"/>
          <p:nvPr/>
        </p:nvSpPr>
        <p:spPr>
          <a:xfrm rot="0">
            <a:off x="4485071" y="2852964"/>
            <a:ext cx="17259300" cy="6565087"/>
          </a:xfrm>
          <a:prstGeom prst="rect">
            <a:avLst/>
          </a:prstGeom>
        </p:spPr>
        <p:txBody>
          <a:bodyPr anchor="t" rtlCol="false" tIns="0" lIns="0" bIns="0" rIns="0">
            <a:spAutoFit/>
          </a:bodyPr>
          <a:lstStyle/>
          <a:p>
            <a:pPr algn="just">
              <a:lnSpc>
                <a:spcPts val="3500"/>
              </a:lnSpc>
            </a:pPr>
            <a:r>
              <a:rPr lang="en-US" sz="2500">
                <a:solidFill>
                  <a:srgbClr val="000000"/>
                </a:solidFill>
                <a:latin typeface="Canva Sans"/>
                <a:ea typeface="Canva Sans"/>
                <a:cs typeface="Canva Sans"/>
                <a:sym typeface="Canva Sans"/>
              </a:rPr>
              <a:t>Experimented with three transformer-based models—</a:t>
            </a:r>
          </a:p>
          <a:p>
            <a:pPr algn="just">
              <a:lnSpc>
                <a:spcPts val="3500"/>
              </a:lnSpc>
            </a:pPr>
          </a:p>
          <a:p>
            <a:pPr algn="just">
              <a:lnSpc>
                <a:spcPts val="3500"/>
              </a:lnSpc>
            </a:pPr>
            <a:r>
              <a:rPr lang="en-US" sz="2500">
                <a:solidFill>
                  <a:srgbClr val="000000"/>
                </a:solidFill>
                <a:latin typeface="Canva Sans"/>
                <a:ea typeface="Canva Sans"/>
                <a:cs typeface="Canva Sans"/>
                <a:sym typeface="Canva Sans"/>
              </a:rPr>
              <a:t>1.T5-Small</a:t>
            </a:r>
          </a:p>
          <a:p>
            <a:pPr algn="just">
              <a:lnSpc>
                <a:spcPts val="3500"/>
              </a:lnSpc>
            </a:pPr>
            <a:r>
              <a:rPr lang="en-US" sz="2500">
                <a:solidFill>
                  <a:srgbClr val="000000"/>
                </a:solidFill>
                <a:latin typeface="Canva Sans"/>
                <a:ea typeface="Canva Sans"/>
                <a:cs typeface="Canva Sans"/>
                <a:sym typeface="Canva Sans"/>
              </a:rPr>
              <a:t>2. BERT-base-uncased</a:t>
            </a:r>
          </a:p>
          <a:p>
            <a:pPr algn="just">
              <a:lnSpc>
                <a:spcPts val="3500"/>
              </a:lnSpc>
            </a:pPr>
            <a:r>
              <a:rPr lang="en-US" sz="2500">
                <a:solidFill>
                  <a:srgbClr val="000000"/>
                </a:solidFill>
                <a:latin typeface="Canva Sans"/>
                <a:ea typeface="Canva Sans"/>
                <a:cs typeface="Canva Sans"/>
                <a:sym typeface="Canva Sans"/>
              </a:rPr>
              <a:t>3. LLaMA 3.2-3B-Instruct</a:t>
            </a:r>
          </a:p>
          <a:p>
            <a:pPr algn="just">
              <a:lnSpc>
                <a:spcPts val="3500"/>
              </a:lnSpc>
            </a:pPr>
          </a:p>
          <a:p>
            <a:pPr algn="just">
              <a:lnSpc>
                <a:spcPts val="3500"/>
              </a:lnSpc>
            </a:pPr>
            <a:r>
              <a:rPr lang="en-US" sz="2500">
                <a:solidFill>
                  <a:srgbClr val="000000"/>
                </a:solidFill>
                <a:latin typeface="Canva Sans"/>
                <a:ea typeface="Canva Sans"/>
                <a:cs typeface="Canva Sans"/>
                <a:sym typeface="Canva Sans"/>
              </a:rPr>
              <a:t>The models were fine-tuned on the SQuAD dataset.</a:t>
            </a:r>
          </a:p>
          <a:p>
            <a:pPr algn="just">
              <a:lnSpc>
                <a:spcPts val="3500"/>
              </a:lnSpc>
            </a:pPr>
          </a:p>
          <a:p>
            <a:pPr algn="just">
              <a:lnSpc>
                <a:spcPts val="3500"/>
              </a:lnSpc>
            </a:pPr>
          </a:p>
          <a:p>
            <a:pPr algn="just">
              <a:lnSpc>
                <a:spcPts val="3500"/>
              </a:lnSpc>
            </a:pPr>
          </a:p>
          <a:p>
            <a:pPr algn="just">
              <a:lnSpc>
                <a:spcPts val="3500"/>
              </a:lnSpc>
            </a:pPr>
          </a:p>
          <a:p>
            <a:pPr algn="just">
              <a:lnSpc>
                <a:spcPts val="3500"/>
              </a:lnSpc>
            </a:pPr>
            <a:r>
              <a:rPr lang="en-US" sz="2500">
                <a:solidFill>
                  <a:srgbClr val="000000"/>
                </a:solidFill>
                <a:latin typeface="Canva Sans"/>
                <a:ea typeface="Canva Sans"/>
                <a:cs typeface="Canva Sans"/>
                <a:sym typeface="Canva Sans"/>
              </a:rPr>
              <a:t>.</a:t>
            </a:r>
          </a:p>
          <a:p>
            <a:pPr algn="just">
              <a:lnSpc>
                <a:spcPts val="3500"/>
              </a:lnSpc>
            </a:pPr>
          </a:p>
          <a:p>
            <a:pPr algn="just">
              <a:lnSpc>
                <a:spcPts val="3500"/>
              </a:lnSpc>
            </a:pPr>
          </a:p>
          <a:p>
            <a:pPr algn="just">
              <a:lnSpc>
                <a:spcPts val="35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DAGYrrgYOhI</dc:identifier>
  <dcterms:modified xsi:type="dcterms:W3CDTF">2011-08-01T06:04:30Z</dcterms:modified>
  <cp:revision>1</cp:revision>
  <dc:title>FINAL NLP PROJECT PRESENTATION_DRASHTIPATEL</dc:title>
</cp:coreProperties>
</file>