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8" r:id="rId2"/>
    <p:sldId id="260" r:id="rId3"/>
    <p:sldId id="267" r:id="rId4"/>
    <p:sldId id="259" r:id="rId5"/>
    <p:sldId id="264" r:id="rId6"/>
    <p:sldId id="269" r:id="rId7"/>
    <p:sldId id="270" r:id="rId8"/>
    <p:sldId id="271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4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41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1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8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115D-BF05-F78F-0A6B-9E49C5AD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61" y="1063529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Data Analytics </a:t>
            </a:r>
            <a:br>
              <a:rPr lang="en-US" sz="7200" dirty="0"/>
            </a:br>
            <a:r>
              <a:rPr lang="en-US" sz="4400" dirty="0"/>
              <a:t>A Final Project</a:t>
            </a:r>
            <a:endParaRPr lang="en-US" sz="7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00FB0-8E27-7B02-2452-6C88044B7139}"/>
              </a:ext>
            </a:extLst>
          </p:cNvPr>
          <p:cNvSpPr txBox="1"/>
          <p:nvPr/>
        </p:nvSpPr>
        <p:spPr>
          <a:xfrm>
            <a:off x="5831217" y="4363732"/>
            <a:ext cx="2014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badi Extra Light" panose="020F0502020204030204" pitchFamily="34" charset="0"/>
              </a:rPr>
              <a:t>By David Blessent</a:t>
            </a:r>
          </a:p>
        </p:txBody>
      </p:sp>
    </p:spTree>
    <p:extLst>
      <p:ext uri="{BB962C8B-B14F-4D97-AF65-F5344CB8AC3E}">
        <p14:creationId xmlns:p14="http://schemas.microsoft.com/office/powerpoint/2010/main" val="2496284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1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13" tmFilter="0, 0; 0.125,0.2665; 0.25,0.4; 0.375,0.465; 0.5,0.5;  0.625,0.535; 0.75,0.6; 0.875,0.7335; 1,1">
                                          <p:stCondLst>
                                            <p:cond delay="91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56" tmFilter="0, 0; 0.125,0.2665; 0.25,0.4; 0.375,0.465; 0.5,0.5;  0.625,0.535; 0.75,0.6; 0.875,0.7335; 1,1">
                                          <p:stCondLst>
                                            <p:cond delay="1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6" tmFilter="0, 0; 0.125,0.2665; 0.25,0.4; 0.375,0.465; 0.5,0.5;  0.625,0.535; 0.75,0.6; 0.875,0.7335; 1,1">
                                          <p:stCondLst>
                                            <p:cond delay="227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6">
                                          <p:stCondLst>
                                            <p:cond delay="8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28" decel="50000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6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28" decel="50000">
                                          <p:stCondLst>
                                            <p:cond delay="18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6">
                                          <p:stCondLst>
                                            <p:cond delay="22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2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6">
                                          <p:stCondLst>
                                            <p:cond delay="24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28" decel="50000">
                                          <p:stCondLst>
                                            <p:cond delay="25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5A6F9-32E7-4EA5-A1BE-A2636DA6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1B9047A0-D508-41B4-9987-A03A1C314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307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79C71C-F606-4D18-A66B-277C1FD5C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307" y="0"/>
            <a:ext cx="7790693" cy="6858003"/>
          </a:xfrm>
          <a:custGeom>
            <a:avLst/>
            <a:gdLst>
              <a:gd name="connsiteX0" fmla="*/ 6960957 w 7790693"/>
              <a:gd name="connsiteY0" fmla="*/ 0 h 6858003"/>
              <a:gd name="connsiteX1" fmla="*/ 7790693 w 7790693"/>
              <a:gd name="connsiteY1" fmla="*/ 0 h 6858003"/>
              <a:gd name="connsiteX2" fmla="*/ 7790693 w 7790693"/>
              <a:gd name="connsiteY2" fmla="*/ 6858002 h 6858003"/>
              <a:gd name="connsiteX3" fmla="*/ 6995919 w 7790693"/>
              <a:gd name="connsiteY3" fmla="*/ 6858002 h 6858003"/>
              <a:gd name="connsiteX4" fmla="*/ 6995919 w 7790693"/>
              <a:gd name="connsiteY4" fmla="*/ 6858003 h 6858003"/>
              <a:gd name="connsiteX5" fmla="*/ 905354 w 7790693"/>
              <a:gd name="connsiteY5" fmla="*/ 6858003 h 6858003"/>
              <a:gd name="connsiteX6" fmla="*/ 905354 w 7790693"/>
              <a:gd name="connsiteY6" fmla="*/ 6858002 h 6858003"/>
              <a:gd name="connsiteX7" fmla="*/ 0 w 7790693"/>
              <a:gd name="connsiteY7" fmla="*/ 6858002 h 6858003"/>
              <a:gd name="connsiteX8" fmla="*/ 5883 w 7790693"/>
              <a:gd name="connsiteY8" fmla="*/ 6817540 h 6858003"/>
              <a:gd name="connsiteX9" fmla="*/ 23197 w 7790693"/>
              <a:gd name="connsiteY9" fmla="*/ 6698896 h 6858003"/>
              <a:gd name="connsiteX10" fmla="*/ 35299 w 7790693"/>
              <a:gd name="connsiteY10" fmla="*/ 6612485 h 6858003"/>
              <a:gd name="connsiteX11" fmla="*/ 48074 w 7790693"/>
              <a:gd name="connsiteY11" fmla="*/ 6509615 h 6858003"/>
              <a:gd name="connsiteX12" fmla="*/ 63370 w 7790693"/>
              <a:gd name="connsiteY12" fmla="*/ 6387543 h 6858003"/>
              <a:gd name="connsiteX13" fmla="*/ 79507 w 7790693"/>
              <a:gd name="connsiteY13" fmla="*/ 6252440 h 6858003"/>
              <a:gd name="connsiteX14" fmla="*/ 96484 w 7790693"/>
              <a:gd name="connsiteY14" fmla="*/ 6100193 h 6858003"/>
              <a:gd name="connsiteX15" fmla="*/ 114469 w 7790693"/>
              <a:gd name="connsiteY15" fmla="*/ 5934229 h 6858003"/>
              <a:gd name="connsiteX16" fmla="*/ 132455 w 7790693"/>
              <a:gd name="connsiteY16" fmla="*/ 5753864 h 6858003"/>
              <a:gd name="connsiteX17" fmla="*/ 150776 w 7790693"/>
              <a:gd name="connsiteY17" fmla="*/ 5561840 h 6858003"/>
              <a:gd name="connsiteX18" fmla="*/ 167753 w 7790693"/>
              <a:gd name="connsiteY18" fmla="*/ 5354728 h 6858003"/>
              <a:gd name="connsiteX19" fmla="*/ 184058 w 7790693"/>
              <a:gd name="connsiteY19" fmla="*/ 5138015 h 6858003"/>
              <a:gd name="connsiteX20" fmla="*/ 198850 w 7790693"/>
              <a:gd name="connsiteY20" fmla="*/ 4908958 h 6858003"/>
              <a:gd name="connsiteX21" fmla="*/ 212969 w 7790693"/>
              <a:gd name="connsiteY21" fmla="*/ 4670300 h 6858003"/>
              <a:gd name="connsiteX22" fmla="*/ 226249 w 7790693"/>
              <a:gd name="connsiteY22" fmla="*/ 4421354 h 6858003"/>
              <a:gd name="connsiteX23" fmla="*/ 230955 w 7790693"/>
              <a:gd name="connsiteY23" fmla="*/ 4293795 h 6858003"/>
              <a:gd name="connsiteX24" fmla="*/ 236166 w 7790693"/>
              <a:gd name="connsiteY24" fmla="*/ 4163494 h 6858003"/>
              <a:gd name="connsiteX25" fmla="*/ 241040 w 7790693"/>
              <a:gd name="connsiteY25" fmla="*/ 4031135 h 6858003"/>
              <a:gd name="connsiteX26" fmla="*/ 244234 w 7790693"/>
              <a:gd name="connsiteY26" fmla="*/ 3898089 h 6858003"/>
              <a:gd name="connsiteX27" fmla="*/ 247092 w 7790693"/>
              <a:gd name="connsiteY27" fmla="*/ 3762301 h 6858003"/>
              <a:gd name="connsiteX28" fmla="*/ 250117 w 7790693"/>
              <a:gd name="connsiteY28" fmla="*/ 3625141 h 6858003"/>
              <a:gd name="connsiteX29" fmla="*/ 252134 w 7790693"/>
              <a:gd name="connsiteY29" fmla="*/ 3485238 h 6858003"/>
              <a:gd name="connsiteX30" fmla="*/ 252134 w 7790693"/>
              <a:gd name="connsiteY30" fmla="*/ 3343963 h 6858003"/>
              <a:gd name="connsiteX31" fmla="*/ 253143 w 7790693"/>
              <a:gd name="connsiteY31" fmla="*/ 3201317 h 6858003"/>
              <a:gd name="connsiteX32" fmla="*/ 252134 w 7790693"/>
              <a:gd name="connsiteY32" fmla="*/ 3057299 h 6858003"/>
              <a:gd name="connsiteX33" fmla="*/ 250117 w 7790693"/>
              <a:gd name="connsiteY33" fmla="*/ 2911223 h 6858003"/>
              <a:gd name="connsiteX34" fmla="*/ 248268 w 7790693"/>
              <a:gd name="connsiteY34" fmla="*/ 2765148 h 6858003"/>
              <a:gd name="connsiteX35" fmla="*/ 244234 w 7790693"/>
              <a:gd name="connsiteY35" fmla="*/ 2617015 h 6858003"/>
              <a:gd name="connsiteX36" fmla="*/ 240032 w 7790693"/>
              <a:gd name="connsiteY36" fmla="*/ 2467511 h 6858003"/>
              <a:gd name="connsiteX37" fmla="*/ 235157 w 7790693"/>
              <a:gd name="connsiteY37" fmla="*/ 2318006 h 6858003"/>
              <a:gd name="connsiteX38" fmla="*/ 228266 w 7790693"/>
              <a:gd name="connsiteY38" fmla="*/ 2167130 h 6858003"/>
              <a:gd name="connsiteX39" fmla="*/ 220029 w 7790693"/>
              <a:gd name="connsiteY39" fmla="*/ 2014883 h 6858003"/>
              <a:gd name="connsiteX40" fmla="*/ 212129 w 7790693"/>
              <a:gd name="connsiteY40" fmla="*/ 1861949 h 6858003"/>
              <a:gd name="connsiteX41" fmla="*/ 202044 w 7790693"/>
              <a:gd name="connsiteY41" fmla="*/ 1709016 h 6858003"/>
              <a:gd name="connsiteX42" fmla="*/ 189941 w 7790693"/>
              <a:gd name="connsiteY42" fmla="*/ 1554025 h 6858003"/>
              <a:gd name="connsiteX43" fmla="*/ 177839 w 7790693"/>
              <a:gd name="connsiteY43" fmla="*/ 1401092 h 6858003"/>
              <a:gd name="connsiteX44" fmla="*/ 163887 w 7790693"/>
              <a:gd name="connsiteY44" fmla="*/ 1245415 h 6858003"/>
              <a:gd name="connsiteX45" fmla="*/ 148591 w 7790693"/>
              <a:gd name="connsiteY45" fmla="*/ 1089053 h 6858003"/>
              <a:gd name="connsiteX46" fmla="*/ 132455 w 7790693"/>
              <a:gd name="connsiteY46" fmla="*/ 934748 h 6858003"/>
              <a:gd name="connsiteX47" fmla="*/ 113629 w 7790693"/>
              <a:gd name="connsiteY47" fmla="*/ 778385 h 6858003"/>
              <a:gd name="connsiteX48" fmla="*/ 93458 w 7790693"/>
              <a:gd name="connsiteY48" fmla="*/ 622709 h 6858003"/>
              <a:gd name="connsiteX49" fmla="*/ 73455 w 7790693"/>
              <a:gd name="connsiteY49" fmla="*/ 466346 h 6858003"/>
              <a:gd name="connsiteX50" fmla="*/ 50091 w 7790693"/>
              <a:gd name="connsiteY50" fmla="*/ 310670 h 6858003"/>
              <a:gd name="connsiteX51" fmla="*/ 26222 w 7790693"/>
              <a:gd name="connsiteY51" fmla="*/ 155679 h 6858003"/>
              <a:gd name="connsiteX52" fmla="*/ 1177 w 7790693"/>
              <a:gd name="connsiteY52" fmla="*/ 2 h 6858003"/>
              <a:gd name="connsiteX53" fmla="*/ 1344715 w 7790693"/>
              <a:gd name="connsiteY53" fmla="*/ 2 h 6858003"/>
              <a:gd name="connsiteX54" fmla="*/ 1344715 w 7790693"/>
              <a:gd name="connsiteY54" fmla="*/ 3 h 6858003"/>
              <a:gd name="connsiteX55" fmla="*/ 6960957 w 7790693"/>
              <a:gd name="connsiteY55" fmla="*/ 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90693" h="6858003">
                <a:moveTo>
                  <a:pt x="6960957" y="0"/>
                </a:moveTo>
                <a:lnTo>
                  <a:pt x="7790693" y="0"/>
                </a:lnTo>
                <a:lnTo>
                  <a:pt x="7790693" y="6858002"/>
                </a:lnTo>
                <a:lnTo>
                  <a:pt x="6995919" y="6858002"/>
                </a:lnTo>
                <a:lnTo>
                  <a:pt x="6995919" y="6858003"/>
                </a:lnTo>
                <a:lnTo>
                  <a:pt x="905354" y="6858003"/>
                </a:lnTo>
                <a:lnTo>
                  <a:pt x="905354" y="6858002"/>
                </a:lnTo>
                <a:lnTo>
                  <a:pt x="0" y="6858002"/>
                </a:lnTo>
                <a:lnTo>
                  <a:pt x="5883" y="6817540"/>
                </a:lnTo>
                <a:lnTo>
                  <a:pt x="23197" y="6698896"/>
                </a:lnTo>
                <a:lnTo>
                  <a:pt x="35299" y="6612485"/>
                </a:lnTo>
                <a:lnTo>
                  <a:pt x="48074" y="6509615"/>
                </a:lnTo>
                <a:lnTo>
                  <a:pt x="63370" y="6387543"/>
                </a:lnTo>
                <a:lnTo>
                  <a:pt x="79507" y="6252440"/>
                </a:lnTo>
                <a:lnTo>
                  <a:pt x="96484" y="6100193"/>
                </a:lnTo>
                <a:lnTo>
                  <a:pt x="114469" y="5934229"/>
                </a:lnTo>
                <a:lnTo>
                  <a:pt x="132455" y="5753864"/>
                </a:lnTo>
                <a:lnTo>
                  <a:pt x="150776" y="5561840"/>
                </a:lnTo>
                <a:lnTo>
                  <a:pt x="167753" y="5354728"/>
                </a:lnTo>
                <a:lnTo>
                  <a:pt x="184058" y="5138015"/>
                </a:lnTo>
                <a:lnTo>
                  <a:pt x="198850" y="4908958"/>
                </a:lnTo>
                <a:lnTo>
                  <a:pt x="212969" y="4670300"/>
                </a:lnTo>
                <a:lnTo>
                  <a:pt x="226249" y="4421354"/>
                </a:lnTo>
                <a:lnTo>
                  <a:pt x="230955" y="4293795"/>
                </a:lnTo>
                <a:lnTo>
                  <a:pt x="236166" y="4163494"/>
                </a:lnTo>
                <a:lnTo>
                  <a:pt x="241040" y="4031135"/>
                </a:lnTo>
                <a:lnTo>
                  <a:pt x="244234" y="3898089"/>
                </a:lnTo>
                <a:lnTo>
                  <a:pt x="247092" y="3762301"/>
                </a:lnTo>
                <a:lnTo>
                  <a:pt x="250117" y="3625141"/>
                </a:lnTo>
                <a:lnTo>
                  <a:pt x="252134" y="3485238"/>
                </a:lnTo>
                <a:lnTo>
                  <a:pt x="252134" y="3343963"/>
                </a:lnTo>
                <a:lnTo>
                  <a:pt x="253143" y="3201317"/>
                </a:lnTo>
                <a:lnTo>
                  <a:pt x="252134" y="3057299"/>
                </a:lnTo>
                <a:lnTo>
                  <a:pt x="250117" y="2911223"/>
                </a:lnTo>
                <a:lnTo>
                  <a:pt x="248268" y="2765148"/>
                </a:lnTo>
                <a:lnTo>
                  <a:pt x="244234" y="2617015"/>
                </a:lnTo>
                <a:lnTo>
                  <a:pt x="240032" y="2467511"/>
                </a:lnTo>
                <a:lnTo>
                  <a:pt x="235157" y="2318006"/>
                </a:lnTo>
                <a:lnTo>
                  <a:pt x="228266" y="2167130"/>
                </a:lnTo>
                <a:lnTo>
                  <a:pt x="220029" y="2014883"/>
                </a:lnTo>
                <a:lnTo>
                  <a:pt x="212129" y="1861949"/>
                </a:lnTo>
                <a:lnTo>
                  <a:pt x="202044" y="1709016"/>
                </a:lnTo>
                <a:lnTo>
                  <a:pt x="189941" y="1554025"/>
                </a:lnTo>
                <a:lnTo>
                  <a:pt x="177839" y="1401092"/>
                </a:lnTo>
                <a:lnTo>
                  <a:pt x="163887" y="1245415"/>
                </a:lnTo>
                <a:lnTo>
                  <a:pt x="148591" y="1089053"/>
                </a:lnTo>
                <a:lnTo>
                  <a:pt x="132455" y="934748"/>
                </a:lnTo>
                <a:lnTo>
                  <a:pt x="113629" y="778385"/>
                </a:lnTo>
                <a:lnTo>
                  <a:pt x="93458" y="622709"/>
                </a:lnTo>
                <a:lnTo>
                  <a:pt x="73455" y="466346"/>
                </a:lnTo>
                <a:lnTo>
                  <a:pt x="50091" y="310670"/>
                </a:lnTo>
                <a:lnTo>
                  <a:pt x="26222" y="155679"/>
                </a:lnTo>
                <a:lnTo>
                  <a:pt x="1177" y="2"/>
                </a:lnTo>
                <a:lnTo>
                  <a:pt x="1344715" y="2"/>
                </a:lnTo>
                <a:lnTo>
                  <a:pt x="1344715" y="3"/>
                </a:lnTo>
                <a:lnTo>
                  <a:pt x="6960957" y="3"/>
                </a:lnTo>
                <a:close/>
              </a:path>
            </a:pathLst>
          </a:custGeom>
          <a:blipFill rotWithShape="0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 l="-62913" r="-11361"/>
            </a:stretch>
          </a:blip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AD9ED-7A9A-AD1A-1D12-DA344595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190" y="18563"/>
            <a:ext cx="5190925" cy="22456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The</a:t>
            </a:r>
            <a:r>
              <a:rPr lang="en-US" sz="7200" dirty="0">
                <a:solidFill>
                  <a:schemeClr val="tx1"/>
                </a:solidFill>
              </a:rPr>
              <a:t>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0F500-3C53-DA85-9DD0-A0AB5CAB5568}"/>
              </a:ext>
            </a:extLst>
          </p:cNvPr>
          <p:cNvSpPr txBox="1"/>
          <p:nvPr/>
        </p:nvSpPr>
        <p:spPr>
          <a:xfrm>
            <a:off x="5555222" y="2455518"/>
            <a:ext cx="5713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been tasked with deciding if any changes need to be made at the student cafeteria at the college. </a:t>
            </a:r>
          </a:p>
          <a:p>
            <a:endParaRPr lang="en-US" dirty="0"/>
          </a:p>
          <a:p>
            <a:r>
              <a:rPr lang="en-US" dirty="0"/>
              <a:t>In order to make recommendations to the department that manages the cafeteria’s operations, I conducted a survey of students who attend the college.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EC1A8-1EBD-CCD5-C659-661E384D6663}"/>
              </a:ext>
            </a:extLst>
          </p:cNvPr>
          <p:cNvSpPr txBox="1"/>
          <p:nvPr/>
        </p:nvSpPr>
        <p:spPr>
          <a:xfrm>
            <a:off x="889755" y="213468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Survey Response Data: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food_coded.csv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44DE5-69DD-4887-5A66-5E66B240710B}"/>
              </a:ext>
            </a:extLst>
          </p:cNvPr>
          <p:cNvSpPr txBox="1"/>
          <p:nvPr/>
        </p:nvSpPr>
        <p:spPr>
          <a:xfrm>
            <a:off x="889755" y="1011677"/>
            <a:ext cx="27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Survey Size: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125 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B984F-4018-F314-F93E-FBA6EBA999A7}"/>
              </a:ext>
            </a:extLst>
          </p:cNvPr>
          <p:cNvSpPr txBox="1"/>
          <p:nvPr/>
        </p:nvSpPr>
        <p:spPr>
          <a:xfrm>
            <a:off x="939130" y="3150734"/>
            <a:ext cx="2635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Analysis Tools: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Python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Analysis Libraries</a:t>
            </a:r>
          </a:p>
          <a:p>
            <a:pPr algn="ctr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Notebooks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Visual Studio Code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 Studio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B24D07-80F9-1135-E08A-07981D58D0A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8000"/>
          </a:blip>
          <a:stretch>
            <a:fillRect/>
          </a:stretch>
        </p:blipFill>
        <p:spPr>
          <a:xfrm>
            <a:off x="9062752" y="4763842"/>
            <a:ext cx="2569301" cy="1849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69129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4DD99-2A3E-615F-BCD2-D939140E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5832-57A8-32A2-2BE7-9ECE5688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How Health Conscious Are The Students?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B8792-7D09-5475-4266-98CF5140D062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Many are active one or several sports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general, the quality of diet for students has gone down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students are likely to eat fruits and vegetable everyday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is a normal distribution for student responses on how healthy they feel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students exercise at least once a week, with many students exercising every day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students live on campus and would potentially eat meals and snacks at the cafeteria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963837-80F7-76D4-D6A9-25213AA77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7999"/>
            <a:ext cx="5576506" cy="3393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33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FD62F-B775-C685-85FA-F4F3312C1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F9A0-2DD4-EFB0-F746-819495F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6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0DD34-4B6D-226A-7257-DC0FC46A5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4" y="3429000"/>
            <a:ext cx="5245071" cy="3131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7" descr="A graph of eating habit changes&#10;&#10;Description automatically generated">
            <a:extLst>
              <a:ext uri="{FF2B5EF4-FFF2-40B4-BE49-F238E27FC236}">
                <a16:creationId xmlns:a16="http://schemas.microsoft.com/office/drawing/2014/main" id="{94EB3A72-D2B8-5C28-6C7A-4794FFF35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02" y="171451"/>
            <a:ext cx="5328804" cy="3131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9828EF-0C39-DE79-2B19-52BAB8C4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548" y="3429000"/>
            <a:ext cx="5328805" cy="3101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graph showing a number of students living situations&#10;&#10;Description automatically generated">
            <a:extLst>
              <a:ext uri="{FF2B5EF4-FFF2-40B4-BE49-F238E27FC236}">
                <a16:creationId xmlns:a16="http://schemas.microsoft.com/office/drawing/2014/main" id="{8D85B794-C722-B995-51D9-FB23DF633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8" y="171451"/>
            <a:ext cx="5328804" cy="3131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1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70A-2555-FD64-5CF4-8D419042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153B3770-362C-A965-038E-9737C4457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4" y="411799"/>
            <a:ext cx="5628669" cy="28828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graph showing a number of habits&#10;&#10;Description automatically generated with medium confidence">
            <a:extLst>
              <a:ext uri="{FF2B5EF4-FFF2-40B4-BE49-F238E27FC236}">
                <a16:creationId xmlns:a16="http://schemas.microsoft.com/office/drawing/2014/main" id="{7275FCB5-6AAD-8D04-F84F-697E72969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0" y="3522385"/>
            <a:ext cx="5628669" cy="2882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168C97-B126-17B8-0200-B6374BFCA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63" y="425683"/>
            <a:ext cx="5003073" cy="28690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graph of 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406A910-BD9A-2520-A08C-4F8CB785B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17" y="3563304"/>
            <a:ext cx="5003073" cy="28690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8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C61FB-A734-08B5-25CF-30696D26A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7">
            <a:extLst>
              <a:ext uri="{FF2B5EF4-FFF2-40B4-BE49-F238E27FC236}">
                <a16:creationId xmlns:a16="http://schemas.microsoft.com/office/drawing/2014/main" id="{8C2E7C0D-36CD-473B-0D93-6C75BA0F9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0CA4A-A709-BDD8-D87F-8201D4FB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71" y="565732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If you offered ethnic food</a:t>
            </a:r>
            <a:br>
              <a:rPr lang="en-US" sz="3600" dirty="0"/>
            </a:br>
            <a:r>
              <a:rPr lang="en-US" sz="3600" dirty="0"/>
              <a:t>would students be likely to eat it?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5CFDD8-9A96-7F93-98CB-A491494F5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54597A03-2E87-F846-D0AA-464CFD72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CC1F4-8043-D119-4BA7-EDA2E3E4C26E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2E0469C4-39E2-8FED-77BE-5537382C3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65" y="2476884"/>
            <a:ext cx="8119470" cy="40515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14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EEF93-03D2-8D37-0321-369850AC9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7">
            <a:extLst>
              <a:ext uri="{FF2B5EF4-FFF2-40B4-BE49-F238E27FC236}">
                <a16:creationId xmlns:a16="http://schemas.microsoft.com/office/drawing/2014/main" id="{EF68EEE3-B4F1-3836-40CE-DD3B9A063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5962-583E-859D-58FB-D3EE7754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71" y="565732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What are students’ </a:t>
            </a:r>
            <a:br>
              <a:rPr lang="en-US" sz="3600" dirty="0"/>
            </a:br>
            <a:r>
              <a:rPr lang="en-US" sz="3600" dirty="0"/>
              <a:t>Top 5 favorite comfort foods?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8394E-4A41-E388-4B5B-5F53B2939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DEB5D05-086B-5230-5639-575BD2BD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869BB-5F47-3DAB-84B3-227B201DF896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08A5BFB-628A-3CA8-7269-9342D433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03" y="2480993"/>
            <a:ext cx="7682289" cy="3934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04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F7855-300D-566A-BD8D-027ED79E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7">
            <a:extLst>
              <a:ext uri="{FF2B5EF4-FFF2-40B4-BE49-F238E27FC236}">
                <a16:creationId xmlns:a16="http://schemas.microsoft.com/office/drawing/2014/main" id="{F7C3B3A5-141D-3B01-5069-EC61D7DB0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6736F-7BA1-AFB2-DBCB-29FFE42E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71" y="565732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Based on willingness to pay,</a:t>
            </a:r>
            <a:br>
              <a:rPr lang="en-US" sz="3600" dirty="0"/>
            </a:br>
            <a:r>
              <a:rPr lang="en-US" sz="3600" dirty="0"/>
              <a:t>how much should the cafeteria price meals?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C2572A-138C-51C0-FE76-7D16E26D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D0D925BC-0487-3D64-0207-6542B472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B6676-A2FD-B339-A900-08CEA44E094D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89B6C9F-8BB3-2341-0401-B7D55A173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69" y="2759294"/>
            <a:ext cx="7220958" cy="3610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9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4BBB-F344-55AB-F1F3-2278096B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8045-FDAB-A7D1-0248-716C7A5C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ethnic food offerings, students want them!</a:t>
            </a:r>
          </a:p>
          <a:p>
            <a:r>
              <a:rPr lang="en-US" dirty="0"/>
              <a:t>Italian/French/Greek, Asian/Chinese/Thai, and Spanish/Mexican are the favorite ethnic cuisines of students</a:t>
            </a:r>
          </a:p>
          <a:p>
            <a:r>
              <a:rPr lang="en-US" dirty="0"/>
              <a:t>Ice cream, pizza, chocolate, chips, and cookies are the comfort foods students are going to be looking for when student life has them down</a:t>
            </a:r>
          </a:p>
          <a:p>
            <a:r>
              <a:rPr lang="en-US" dirty="0"/>
              <a:t>Offer both fruits and veggies as snack options because most students will eat them everyday</a:t>
            </a:r>
          </a:p>
          <a:p>
            <a:r>
              <a:rPr lang="en-US" dirty="0"/>
              <a:t>Price meals between 10 and 20 dollars, while considering the income realities of many students and their families</a:t>
            </a:r>
          </a:p>
          <a:p>
            <a:r>
              <a:rPr lang="en-US" dirty="0"/>
              <a:t>Add more protein based meals, more home-style meals, and make sure meal options are </a:t>
            </a:r>
            <a:r>
              <a:rPr lang="en-US"/>
              <a:t>nutritionally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8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318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Abadi Extra Light</vt:lpstr>
      <vt:lpstr>Century Gothic</vt:lpstr>
      <vt:lpstr>Wingdings 3</vt:lpstr>
      <vt:lpstr>Ion</vt:lpstr>
      <vt:lpstr>Data Analytics  A Final Project</vt:lpstr>
      <vt:lpstr>The Assignment</vt:lpstr>
      <vt:lpstr>How Health Conscious Are The Students?</vt:lpstr>
      <vt:lpstr>PowerPoint Presentation</vt:lpstr>
      <vt:lpstr>PowerPoint Presentation</vt:lpstr>
      <vt:lpstr>If you offered ethnic food would students be likely to eat it?</vt:lpstr>
      <vt:lpstr>What are students’  Top 5 favorite comfort foods?</vt:lpstr>
      <vt:lpstr>Based on willingness to pay, how much should the cafeteria price meals?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Blessent</dc:creator>
  <cp:lastModifiedBy>David Blessent</cp:lastModifiedBy>
  <cp:revision>3</cp:revision>
  <dcterms:created xsi:type="dcterms:W3CDTF">2024-12-15T07:45:13Z</dcterms:created>
  <dcterms:modified xsi:type="dcterms:W3CDTF">2024-12-15T20:31:29Z</dcterms:modified>
</cp:coreProperties>
</file>