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57" r:id="rId6"/>
    <p:sldId id="260" r:id="rId7"/>
    <p:sldId id="261"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FC038C-92AC-4988-B704-14396FA98E2E}"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72292-35A2-4FC6-8B10-5DBD59E18583}" type="slidenum">
              <a:rPr lang="en-US" smtClean="0"/>
              <a:t>‹#›</a:t>
            </a:fld>
            <a:endParaRPr lang="en-US"/>
          </a:p>
        </p:txBody>
      </p:sp>
    </p:spTree>
    <p:extLst>
      <p:ext uri="{BB962C8B-B14F-4D97-AF65-F5344CB8AC3E}">
        <p14:creationId xmlns:p14="http://schemas.microsoft.com/office/powerpoint/2010/main" val="296033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C038C-92AC-4988-B704-14396FA98E2E}"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72292-35A2-4FC6-8B10-5DBD59E18583}" type="slidenum">
              <a:rPr lang="en-US" smtClean="0"/>
              <a:t>‹#›</a:t>
            </a:fld>
            <a:endParaRPr lang="en-US"/>
          </a:p>
        </p:txBody>
      </p:sp>
    </p:spTree>
    <p:extLst>
      <p:ext uri="{BB962C8B-B14F-4D97-AF65-F5344CB8AC3E}">
        <p14:creationId xmlns:p14="http://schemas.microsoft.com/office/powerpoint/2010/main" val="254268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C038C-92AC-4988-B704-14396FA98E2E}"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72292-35A2-4FC6-8B10-5DBD59E18583}" type="slidenum">
              <a:rPr lang="en-US" smtClean="0"/>
              <a:t>‹#›</a:t>
            </a:fld>
            <a:endParaRPr lang="en-US"/>
          </a:p>
        </p:txBody>
      </p:sp>
    </p:spTree>
    <p:extLst>
      <p:ext uri="{BB962C8B-B14F-4D97-AF65-F5344CB8AC3E}">
        <p14:creationId xmlns:p14="http://schemas.microsoft.com/office/powerpoint/2010/main" val="361770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C038C-92AC-4988-B704-14396FA98E2E}"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72292-35A2-4FC6-8B10-5DBD59E18583}" type="slidenum">
              <a:rPr lang="en-US" smtClean="0"/>
              <a:t>‹#›</a:t>
            </a:fld>
            <a:endParaRPr lang="en-US"/>
          </a:p>
        </p:txBody>
      </p:sp>
    </p:spTree>
    <p:extLst>
      <p:ext uri="{BB962C8B-B14F-4D97-AF65-F5344CB8AC3E}">
        <p14:creationId xmlns:p14="http://schemas.microsoft.com/office/powerpoint/2010/main" val="315866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FC038C-92AC-4988-B704-14396FA98E2E}"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72292-35A2-4FC6-8B10-5DBD59E18583}" type="slidenum">
              <a:rPr lang="en-US" smtClean="0"/>
              <a:t>‹#›</a:t>
            </a:fld>
            <a:endParaRPr lang="en-US"/>
          </a:p>
        </p:txBody>
      </p:sp>
    </p:spTree>
    <p:extLst>
      <p:ext uri="{BB962C8B-B14F-4D97-AF65-F5344CB8AC3E}">
        <p14:creationId xmlns:p14="http://schemas.microsoft.com/office/powerpoint/2010/main" val="346888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FC038C-92AC-4988-B704-14396FA98E2E}"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72292-35A2-4FC6-8B10-5DBD59E18583}" type="slidenum">
              <a:rPr lang="en-US" smtClean="0"/>
              <a:t>‹#›</a:t>
            </a:fld>
            <a:endParaRPr lang="en-US"/>
          </a:p>
        </p:txBody>
      </p:sp>
    </p:spTree>
    <p:extLst>
      <p:ext uri="{BB962C8B-B14F-4D97-AF65-F5344CB8AC3E}">
        <p14:creationId xmlns:p14="http://schemas.microsoft.com/office/powerpoint/2010/main" val="86122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FC038C-92AC-4988-B704-14396FA98E2E}" type="datetimeFigureOut">
              <a:rPr lang="en-US" smtClean="0"/>
              <a:t>7/6/2018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72292-35A2-4FC6-8B10-5DBD59E18583}" type="slidenum">
              <a:rPr lang="en-US" smtClean="0"/>
              <a:t>‹#›</a:t>
            </a:fld>
            <a:endParaRPr lang="en-US"/>
          </a:p>
        </p:txBody>
      </p:sp>
    </p:spTree>
    <p:extLst>
      <p:ext uri="{BB962C8B-B14F-4D97-AF65-F5344CB8AC3E}">
        <p14:creationId xmlns:p14="http://schemas.microsoft.com/office/powerpoint/2010/main" val="204853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FC038C-92AC-4988-B704-14396FA98E2E}" type="datetimeFigureOut">
              <a:rPr lang="en-US" smtClean="0"/>
              <a:t>7/6/2018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72292-35A2-4FC6-8B10-5DBD59E18583}" type="slidenum">
              <a:rPr lang="en-US" smtClean="0"/>
              <a:t>‹#›</a:t>
            </a:fld>
            <a:endParaRPr lang="en-US"/>
          </a:p>
        </p:txBody>
      </p:sp>
    </p:spTree>
    <p:extLst>
      <p:ext uri="{BB962C8B-B14F-4D97-AF65-F5344CB8AC3E}">
        <p14:creationId xmlns:p14="http://schemas.microsoft.com/office/powerpoint/2010/main" val="256493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C038C-92AC-4988-B704-14396FA98E2E}" type="datetimeFigureOut">
              <a:rPr lang="en-US" smtClean="0"/>
              <a:t>7/6/2018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72292-35A2-4FC6-8B10-5DBD59E18583}" type="slidenum">
              <a:rPr lang="en-US" smtClean="0"/>
              <a:t>‹#›</a:t>
            </a:fld>
            <a:endParaRPr lang="en-US"/>
          </a:p>
        </p:txBody>
      </p:sp>
    </p:spTree>
    <p:extLst>
      <p:ext uri="{BB962C8B-B14F-4D97-AF65-F5344CB8AC3E}">
        <p14:creationId xmlns:p14="http://schemas.microsoft.com/office/powerpoint/2010/main" val="392354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C038C-92AC-4988-B704-14396FA98E2E}"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72292-35A2-4FC6-8B10-5DBD59E18583}" type="slidenum">
              <a:rPr lang="en-US" smtClean="0"/>
              <a:t>‹#›</a:t>
            </a:fld>
            <a:endParaRPr lang="en-US"/>
          </a:p>
        </p:txBody>
      </p:sp>
    </p:spTree>
    <p:extLst>
      <p:ext uri="{BB962C8B-B14F-4D97-AF65-F5344CB8AC3E}">
        <p14:creationId xmlns:p14="http://schemas.microsoft.com/office/powerpoint/2010/main" val="241532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C038C-92AC-4988-B704-14396FA98E2E}"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72292-35A2-4FC6-8B10-5DBD59E18583}" type="slidenum">
              <a:rPr lang="en-US" smtClean="0"/>
              <a:t>‹#›</a:t>
            </a:fld>
            <a:endParaRPr lang="en-US"/>
          </a:p>
        </p:txBody>
      </p:sp>
    </p:spTree>
    <p:extLst>
      <p:ext uri="{BB962C8B-B14F-4D97-AF65-F5344CB8AC3E}">
        <p14:creationId xmlns:p14="http://schemas.microsoft.com/office/powerpoint/2010/main" val="334452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038C-92AC-4988-B704-14396FA98E2E}" type="datetimeFigureOut">
              <a:rPr lang="en-US" smtClean="0"/>
              <a:t>7/6/2018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72292-35A2-4FC6-8B10-5DBD59E18583}" type="slidenum">
              <a:rPr lang="en-US" smtClean="0"/>
              <a:t>‹#›</a:t>
            </a:fld>
            <a:endParaRPr lang="en-US"/>
          </a:p>
        </p:txBody>
      </p:sp>
    </p:spTree>
    <p:extLst>
      <p:ext uri="{BB962C8B-B14F-4D97-AF65-F5344CB8AC3E}">
        <p14:creationId xmlns:p14="http://schemas.microsoft.com/office/powerpoint/2010/main" val="3156079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u="sng" dirty="0" smtClean="0"/>
              <a:t>Automated Restaurant Management System</a:t>
            </a:r>
            <a:br>
              <a:rPr lang="en-US" sz="5400" b="1" u="sng" dirty="0" smtClean="0"/>
            </a:br>
            <a:r>
              <a:rPr lang="en-US" sz="5400" b="1" u="sng" dirty="0" smtClean="0"/>
              <a:t>(</a:t>
            </a:r>
            <a:r>
              <a:rPr lang="en-US" sz="5400" b="1" dirty="0" smtClean="0"/>
              <a:t>ARMS</a:t>
            </a:r>
            <a:r>
              <a:rPr lang="en-US" sz="5400" b="1" u="sng" dirty="0" smtClean="0"/>
              <a:t>)</a:t>
            </a:r>
            <a:endParaRPr lang="en-US" sz="5400" b="1" u="sng" dirty="0"/>
          </a:p>
        </p:txBody>
      </p:sp>
      <p:sp>
        <p:nvSpPr>
          <p:cNvPr id="3" name="Subtitle 2"/>
          <p:cNvSpPr>
            <a:spLocks noGrp="1"/>
          </p:cNvSpPr>
          <p:nvPr>
            <p:ph type="subTitle" idx="1"/>
          </p:nvPr>
        </p:nvSpPr>
        <p:spPr>
          <a:xfrm>
            <a:off x="1524000" y="4346621"/>
            <a:ext cx="9144000" cy="1655762"/>
          </a:xfrm>
        </p:spPr>
        <p:txBody>
          <a:bodyPr>
            <a:noAutofit/>
          </a:bodyPr>
          <a:lstStyle/>
          <a:p>
            <a:r>
              <a:rPr lang="en-US" sz="2800" dirty="0" smtClean="0"/>
              <a:t>Group Member:</a:t>
            </a:r>
            <a:br>
              <a:rPr lang="en-US" sz="2800" dirty="0" smtClean="0"/>
            </a:br>
            <a:r>
              <a:rPr lang="en-US" sz="3200" b="1" dirty="0" smtClean="0"/>
              <a:t>Muhammad Atif Bashir</a:t>
            </a:r>
            <a:r>
              <a:rPr lang="en-US" sz="2800" dirty="0" smtClean="0"/>
              <a:t/>
            </a:r>
            <a:br>
              <a:rPr lang="en-US" sz="2800" dirty="0" smtClean="0"/>
            </a:br>
            <a:r>
              <a:rPr lang="en-US" dirty="0" smtClean="0"/>
              <a:t>(16201519-009)</a:t>
            </a:r>
            <a:r>
              <a:rPr lang="en-US" sz="2800" dirty="0" smtClean="0"/>
              <a:t/>
            </a:r>
            <a:br>
              <a:rPr lang="en-US" sz="2800" dirty="0" smtClean="0"/>
            </a:br>
            <a:r>
              <a:rPr lang="en-US" sz="3200" b="1" dirty="0" smtClean="0"/>
              <a:t>Daud Rauf Butt</a:t>
            </a:r>
            <a:r>
              <a:rPr lang="en-US" sz="2800" dirty="0" smtClean="0"/>
              <a:t/>
            </a:r>
            <a:br>
              <a:rPr lang="en-US" sz="2800" dirty="0" smtClean="0"/>
            </a:br>
            <a:r>
              <a:rPr lang="en-US" dirty="0" smtClean="0"/>
              <a:t>(16201519-023)</a:t>
            </a:r>
            <a:endParaRPr lang="en-US" sz="2800" dirty="0"/>
          </a:p>
        </p:txBody>
      </p:sp>
    </p:spTree>
    <p:extLst>
      <p:ext uri="{BB962C8B-B14F-4D97-AF65-F5344CB8AC3E}">
        <p14:creationId xmlns:p14="http://schemas.microsoft.com/office/powerpoint/2010/main" val="3651705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You can visit website with following URL</a:t>
            </a:r>
            <a:br>
              <a:rPr lang="en-US" dirty="0" smtClean="0"/>
            </a:br>
            <a:r>
              <a:rPr lang="en-US" dirty="0" smtClean="0"/>
              <a:t/>
            </a:r>
            <a:br>
              <a:rPr lang="en-US" dirty="0" smtClean="0"/>
            </a:br>
            <a:r>
              <a:rPr lang="en-US" dirty="0" smtClean="0"/>
              <a:t/>
            </a:r>
            <a:br>
              <a:rPr lang="en-US" dirty="0" smtClean="0"/>
            </a:br>
            <a:r>
              <a:rPr lang="en-US" sz="4400" dirty="0" smtClean="0">
                <a:solidFill>
                  <a:schemeClr val="accent1">
                    <a:lumMod val="75000"/>
                  </a:schemeClr>
                </a:solidFill>
              </a:rPr>
              <a:t>wwwarmscompk.000webhostapp.com</a:t>
            </a:r>
            <a:br>
              <a:rPr lang="en-US" sz="4400" dirty="0" smtClean="0">
                <a:solidFill>
                  <a:schemeClr val="accent1">
                    <a:lumMod val="75000"/>
                  </a:schemeClr>
                </a:solidFill>
              </a:rPr>
            </a:br>
            <a:endParaRPr lang="en-US" sz="4400" dirty="0" smtClean="0">
              <a:solidFill>
                <a:schemeClr val="accent1">
                  <a:lumMod val="75000"/>
                </a:schemeClr>
              </a:solidFill>
            </a:endParaRPr>
          </a:p>
          <a:p>
            <a:pPr marL="0" indent="0" algn="ctr">
              <a:buNone/>
            </a:pPr>
            <a:r>
              <a:rPr lang="en-US" sz="3200" dirty="0"/>
              <a:t>Register Yourself and enjoy our services</a:t>
            </a:r>
          </a:p>
        </p:txBody>
      </p:sp>
    </p:spTree>
    <p:extLst>
      <p:ext uri="{BB962C8B-B14F-4D97-AF65-F5344CB8AC3E}">
        <p14:creationId xmlns:p14="http://schemas.microsoft.com/office/powerpoint/2010/main" val="327585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600" u="sng" dirty="0" smtClean="0"/>
              <a:t>Thanks</a:t>
            </a:r>
            <a:br>
              <a:rPr lang="en-US" sz="6600" u="sng" dirty="0" smtClean="0"/>
            </a:br>
            <a:r>
              <a:rPr lang="en-US" sz="6600" u="sng" dirty="0" smtClean="0"/>
              <a:t/>
            </a:r>
            <a:br>
              <a:rPr lang="en-US" sz="6600" u="sng" dirty="0" smtClean="0"/>
            </a:br>
            <a:r>
              <a:rPr lang="en-US" sz="3200" dirty="0" smtClean="0"/>
              <a:t>If anyone want to operate admin our employee panel he/she may come.</a:t>
            </a:r>
            <a:endParaRPr lang="en-US" sz="1600" u="sng" dirty="0"/>
          </a:p>
        </p:txBody>
      </p:sp>
    </p:spTree>
    <p:extLst>
      <p:ext uri="{BB962C8B-B14F-4D97-AF65-F5344CB8AC3E}">
        <p14:creationId xmlns:p14="http://schemas.microsoft.com/office/powerpoint/2010/main" val="307644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Introduction</a:t>
            </a:r>
            <a:endParaRPr lang="en-US" u="sng" dirty="0"/>
          </a:p>
        </p:txBody>
      </p:sp>
      <p:sp>
        <p:nvSpPr>
          <p:cNvPr id="3" name="Content Placeholder 2"/>
          <p:cNvSpPr>
            <a:spLocks noGrp="1"/>
          </p:cNvSpPr>
          <p:nvPr>
            <p:ph idx="1"/>
          </p:nvPr>
        </p:nvSpPr>
        <p:spPr>
          <a:xfrm>
            <a:off x="838200" y="1361984"/>
            <a:ext cx="10688392" cy="4935783"/>
          </a:xfrm>
        </p:spPr>
        <p:txBody>
          <a:bodyPr>
            <a:normAutofit/>
          </a:bodyPr>
          <a:lstStyle/>
          <a:p>
            <a:pPr marL="0" indent="0" algn="just">
              <a:buNone/>
            </a:pPr>
            <a:endParaRPr lang="en-US" dirty="0"/>
          </a:p>
          <a:p>
            <a:pPr marL="0" indent="0" algn="just">
              <a:buNone/>
            </a:pPr>
            <a:r>
              <a:rPr lang="en-US" dirty="0" smtClean="0"/>
              <a:t>Automated </a:t>
            </a:r>
            <a:r>
              <a:rPr lang="en-US" dirty="0"/>
              <a:t>Restaurant management system is the system for management of the restaurant business more efficiently. There is a need for an automated database management system because small-scale restaurant businesses are failing to compete with multi-national food chains and thus, local restaurants are going out of business due to poor management methods. </a:t>
            </a:r>
          </a:p>
          <a:p>
            <a:pPr algn="just"/>
            <a:endParaRPr lang="en-US" dirty="0"/>
          </a:p>
        </p:txBody>
      </p:sp>
    </p:spTree>
    <p:extLst>
      <p:ext uri="{BB962C8B-B14F-4D97-AF65-F5344CB8AC3E}">
        <p14:creationId xmlns:p14="http://schemas.microsoft.com/office/powerpoint/2010/main" val="2377043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3792" y="1333605"/>
            <a:ext cx="10947042" cy="4154984"/>
          </a:xfrm>
          <a:prstGeom prst="rect">
            <a:avLst/>
          </a:prstGeom>
        </p:spPr>
        <p:txBody>
          <a:bodyPr wrap="square">
            <a:spAutoFit/>
          </a:bodyPr>
          <a:lstStyle/>
          <a:p>
            <a:pPr algn="just">
              <a:lnSpc>
                <a:spcPct val="150000"/>
              </a:lnSpc>
              <a:spcAft>
                <a:spcPts val="0"/>
              </a:spcAft>
            </a:pPr>
            <a:r>
              <a:rPr lang="en-US" sz="32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Features </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Our model can be seen in three perspectives or views and each is different from one another as it is the requirement of our organization to have separate interfaces for different types of users; namely manager view, employee view, and a customer view. The description of those three views, in detail, is as follows:</a:t>
            </a:r>
            <a:endParaRPr lang="en-US" dirty="0" smtClean="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spcAft>
                <a:spcPts val="0"/>
              </a:spcAft>
              <a:buFont typeface="+mj-lt"/>
              <a:buAutoNum type="romanLcParenR"/>
            </a:pPr>
            <a:r>
              <a:rPr lang="en-US"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Manager View:</a:t>
            </a:r>
            <a:r>
              <a:rPr lang="en-US"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solidFill>
                <a:srgbClr val="000000"/>
              </a:solidFill>
              <a:effectLst/>
              <a:latin typeface="Times New Roman" panose="02020603050405020304" pitchFamily="18" charset="0"/>
              <a:ea typeface="Calibri" panose="020F0502020204030204" pitchFamily="34" charset="0"/>
            </a:endParaRPr>
          </a:p>
          <a:p>
            <a:pPr marL="914400" algn="just">
              <a:lnSpc>
                <a:spcPct val="150000"/>
              </a:lnSpc>
              <a:spcAft>
                <a:spcPts val="0"/>
              </a:spcAft>
            </a:pPr>
            <a:r>
              <a:rPr lang="en-US"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manger will have his login details to access the system. The manager can view the record of all employees, hire/add a new employee to the system, and fire/remove an existing employee from the system. Moreover, the manager can view the inventory and update it too. The manager, can also generate reports on a weekly/monthly basis of employee attendance, orders placed, and expenditure.  </a:t>
            </a:r>
            <a:endParaRPr lang="en-US" dirty="0" smtClean="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34323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3944" y="1035955"/>
            <a:ext cx="10792496" cy="4247317"/>
          </a:xfrm>
          <a:prstGeom prst="rect">
            <a:avLst/>
          </a:prstGeom>
        </p:spPr>
        <p:txBody>
          <a:bodyPr wrap="square">
            <a:spAutoFit/>
          </a:bodyPr>
          <a:lstStyle/>
          <a:p>
            <a:pPr lvl="0" algn="just">
              <a:lnSpc>
                <a:spcPct val="150000"/>
              </a:lnSpc>
              <a:spcAft>
                <a:spcPts val="0"/>
              </a:spcAft>
            </a:pPr>
            <a:r>
              <a:rPr lang="en-US"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Employee View:</a:t>
            </a:r>
            <a:r>
              <a:rPr lang="en-US"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solidFill>
                <a:srgbClr val="000000"/>
              </a:solidFill>
              <a:effectLst/>
              <a:latin typeface="Times New Roman" panose="02020603050405020304" pitchFamily="18" charset="0"/>
              <a:ea typeface="Calibri" panose="020F0502020204030204" pitchFamily="34" charset="0"/>
            </a:endParaRPr>
          </a:p>
          <a:p>
            <a:pPr marL="914400" algn="just">
              <a:lnSpc>
                <a:spcPct val="150000"/>
              </a:lnSpc>
              <a:spcAft>
                <a:spcPts val="0"/>
              </a:spcAft>
            </a:pPr>
            <a:r>
              <a:rPr lang="en-US"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Any employee that is registered by the manager, can logon to the system and will be redirected to the employee’s view. The employee can view his attendance details, look for inventory items, and also check the incoming orders and finish them when delivered.  </a:t>
            </a:r>
            <a:endParaRPr lang="en-US" dirty="0" smtClean="0">
              <a:solidFill>
                <a:srgbClr val="000000"/>
              </a:solidFill>
              <a:effectLst/>
              <a:latin typeface="Times New Roman" panose="02020603050405020304" pitchFamily="18" charset="0"/>
              <a:ea typeface="Calibri" panose="020F0502020204030204" pitchFamily="34" charset="0"/>
            </a:endParaRPr>
          </a:p>
          <a:p>
            <a:pPr lvl="0" algn="just">
              <a:lnSpc>
                <a:spcPct val="150000"/>
              </a:lnSpc>
              <a:spcAft>
                <a:spcPts val="0"/>
              </a:spcAft>
            </a:pPr>
            <a:r>
              <a:rPr lang="en-US"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Customer View:</a:t>
            </a:r>
            <a:r>
              <a:rPr lang="en-US"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solidFill>
                <a:srgbClr val="000000"/>
              </a:solidFill>
              <a:effectLst/>
              <a:latin typeface="Times New Roman" panose="02020603050405020304" pitchFamily="18" charset="0"/>
              <a:ea typeface="Calibri" panose="020F0502020204030204" pitchFamily="34" charset="0"/>
            </a:endParaRPr>
          </a:p>
          <a:p>
            <a:pPr marL="914400" algn="just">
              <a:lnSpc>
                <a:spcPct val="150000"/>
              </a:lnSpc>
              <a:spcAft>
                <a:spcPts val="0"/>
              </a:spcAft>
            </a:pPr>
            <a:r>
              <a:rPr lang="en-US"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customer would first be required to register in the system, setting up his account by entering his personal information. Once, registered in the system, he can login to the system. After successfully logging in, the customer can now view the menu, from which he can place an order by selecting the desired items and their respective quantities. The selections would be added to a cart and a receipt will be generated on the screen, once the order is confirmed.</a:t>
            </a:r>
            <a:endParaRPr lang="en-US"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398767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rdplus-dia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12187238"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790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Explanation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In our system, a customer may place order but and order must be placed by a customer. A customer can place many orders at different times when he visits multiple times. A customer also have no or more favorite menu items. An order have multiple or one item from menu list, which is used to generate a bill. Bill also have a quantity of the menu items in that particular order. Sales of the restaurant are related to the total orders placed. An order must belong to the sales. An employee of the restaurant takes order from the customer. Employee marks his attendance. Employee also have his salary. Customer can file a complaint about services by using his order id. Each item in the menu is made up of one or many items in the inventory. Items in the inventory are purchased from vender which is included in expenditures of restaurant.</a:t>
            </a:r>
          </a:p>
        </p:txBody>
      </p:sp>
    </p:spTree>
    <p:extLst>
      <p:ext uri="{BB962C8B-B14F-4D97-AF65-F5344CB8AC3E}">
        <p14:creationId xmlns:p14="http://schemas.microsoft.com/office/powerpoint/2010/main" val="217887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l="2495" t="6410" r="8247" b="4290"/>
          <a:stretch/>
        </p:blipFill>
        <p:spPr bwMode="auto">
          <a:xfrm>
            <a:off x="1" y="244699"/>
            <a:ext cx="12191999" cy="66133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00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Tools and Languages Used </a:t>
            </a:r>
          </a:p>
        </p:txBody>
      </p:sp>
      <p:grpSp>
        <p:nvGrpSpPr>
          <p:cNvPr id="4" name="Group 3"/>
          <p:cNvGrpSpPr/>
          <p:nvPr/>
        </p:nvGrpSpPr>
        <p:grpSpPr>
          <a:xfrm>
            <a:off x="1240664" y="1883872"/>
            <a:ext cx="9710671" cy="3976015"/>
            <a:chOff x="0" y="0"/>
            <a:chExt cx="6416040" cy="2417206"/>
          </a:xfrm>
        </p:grpSpPr>
        <p:sp>
          <p:nvSpPr>
            <p:cNvPr id="5" name="Rectangle 4"/>
            <p:cNvSpPr/>
            <p:nvPr/>
          </p:nvSpPr>
          <p:spPr>
            <a:xfrm>
              <a:off x="67361" y="0"/>
              <a:ext cx="51809" cy="207922"/>
            </a:xfrm>
            <a:prstGeom prst="rect">
              <a:avLst/>
            </a:prstGeom>
            <a:ln>
              <a:noFill/>
            </a:ln>
          </p:spPr>
          <p:txBody>
            <a:bodyPr lIns="0" tIns="0" rIns="0" bIns="0" rtlCol="0">
              <a:noAutofit/>
            </a:bodyPr>
            <a:lstStyle/>
            <a:p>
              <a:pPr indent="-6350" algn="l">
                <a:lnSpc>
                  <a:spcPct val="115000"/>
                </a:lnSpc>
                <a:spcAft>
                  <a:spcPts val="0"/>
                </a:spcAft>
              </a:pPr>
              <a:r>
                <a:rPr lang="en-US" sz="1100">
                  <a:solidFill>
                    <a:srgbClr val="000000"/>
                  </a:solidFill>
                  <a:effectLst/>
                  <a:latin typeface="Arial" panose="020B0604020202020204" pitchFamily="34" charset="0"/>
                  <a:ea typeface="Arial" panose="020B0604020202020204" pitchFamily="34" charset="0"/>
                </a:rPr>
                <a:t> </a:t>
              </a:r>
            </a:p>
          </p:txBody>
        </p:sp>
        <p:sp>
          <p:nvSpPr>
            <p:cNvPr id="6" name="Rectangle 5"/>
            <p:cNvSpPr/>
            <p:nvPr/>
          </p:nvSpPr>
          <p:spPr>
            <a:xfrm>
              <a:off x="67361" y="237744"/>
              <a:ext cx="51809" cy="207922"/>
            </a:xfrm>
            <a:prstGeom prst="rect">
              <a:avLst/>
            </a:prstGeom>
            <a:ln>
              <a:noFill/>
            </a:ln>
          </p:spPr>
          <p:txBody>
            <a:bodyPr lIns="0" tIns="0" rIns="0" bIns="0" rtlCol="0">
              <a:noAutofit/>
            </a:bodyPr>
            <a:lstStyle/>
            <a:p>
              <a:pPr indent="-6350" algn="l">
                <a:lnSpc>
                  <a:spcPct val="115000"/>
                </a:lnSpc>
                <a:spcAft>
                  <a:spcPts val="0"/>
                </a:spcAft>
              </a:pPr>
              <a:r>
                <a:rPr lang="en-US" sz="1100">
                  <a:solidFill>
                    <a:srgbClr val="000000"/>
                  </a:solidFill>
                  <a:effectLst/>
                  <a:latin typeface="Arial" panose="020B0604020202020204" pitchFamily="34" charset="0"/>
                  <a:ea typeface="Arial" panose="020B0604020202020204" pitchFamily="34" charset="0"/>
                </a:rPr>
                <a:t> </a:t>
              </a:r>
            </a:p>
          </p:txBody>
        </p:sp>
        <p:sp>
          <p:nvSpPr>
            <p:cNvPr id="7" name="Rectangle 6"/>
            <p:cNvSpPr/>
            <p:nvPr/>
          </p:nvSpPr>
          <p:spPr>
            <a:xfrm>
              <a:off x="2010791" y="237744"/>
              <a:ext cx="51809" cy="207922"/>
            </a:xfrm>
            <a:prstGeom prst="rect">
              <a:avLst/>
            </a:prstGeom>
            <a:ln>
              <a:noFill/>
            </a:ln>
          </p:spPr>
          <p:txBody>
            <a:bodyPr lIns="0" tIns="0" rIns="0" bIns="0" rtlCol="0">
              <a:noAutofit/>
            </a:bodyPr>
            <a:lstStyle/>
            <a:p>
              <a:pPr indent="-6350" algn="l">
                <a:lnSpc>
                  <a:spcPct val="115000"/>
                </a:lnSpc>
                <a:spcAft>
                  <a:spcPts val="0"/>
                </a:spcAft>
              </a:pPr>
              <a:r>
                <a:rPr lang="en-US" sz="1100">
                  <a:solidFill>
                    <a:srgbClr val="000000"/>
                  </a:solidFill>
                  <a:effectLst/>
                  <a:latin typeface="Arial" panose="020B0604020202020204" pitchFamily="34" charset="0"/>
                  <a:ea typeface="Arial" panose="020B0604020202020204" pitchFamily="34" charset="0"/>
                </a:rPr>
                <a:t> </a:t>
              </a:r>
            </a:p>
          </p:txBody>
        </p:sp>
        <p:sp>
          <p:nvSpPr>
            <p:cNvPr id="8" name="Rectangle 7"/>
            <p:cNvSpPr/>
            <p:nvPr/>
          </p:nvSpPr>
          <p:spPr>
            <a:xfrm>
              <a:off x="67361" y="474345"/>
              <a:ext cx="51809" cy="207922"/>
            </a:xfrm>
            <a:prstGeom prst="rect">
              <a:avLst/>
            </a:prstGeom>
            <a:ln>
              <a:noFill/>
            </a:ln>
          </p:spPr>
          <p:txBody>
            <a:bodyPr lIns="0" tIns="0" rIns="0" bIns="0" rtlCol="0">
              <a:noAutofit/>
            </a:bodyPr>
            <a:lstStyle/>
            <a:p>
              <a:pPr indent="-6350" algn="l">
                <a:lnSpc>
                  <a:spcPct val="115000"/>
                </a:lnSpc>
                <a:spcAft>
                  <a:spcPts val="0"/>
                </a:spcAft>
              </a:pPr>
              <a:r>
                <a:rPr lang="en-US" sz="1100">
                  <a:solidFill>
                    <a:srgbClr val="000000"/>
                  </a:solidFill>
                  <a:effectLst/>
                  <a:latin typeface="Arial" panose="020B0604020202020204" pitchFamily="34" charset="0"/>
                  <a:ea typeface="Arial" panose="020B0604020202020204" pitchFamily="34" charset="0"/>
                </a:rPr>
                <a:t> </a:t>
              </a:r>
            </a:p>
          </p:txBody>
        </p:sp>
        <p:sp>
          <p:nvSpPr>
            <p:cNvPr id="9" name="Rectangle 8"/>
            <p:cNvSpPr/>
            <p:nvPr/>
          </p:nvSpPr>
          <p:spPr>
            <a:xfrm>
              <a:off x="67361" y="712088"/>
              <a:ext cx="51809" cy="207922"/>
            </a:xfrm>
            <a:prstGeom prst="rect">
              <a:avLst/>
            </a:prstGeom>
            <a:ln>
              <a:noFill/>
            </a:ln>
          </p:spPr>
          <p:txBody>
            <a:bodyPr lIns="0" tIns="0" rIns="0" bIns="0" rtlCol="0">
              <a:noAutofit/>
            </a:bodyPr>
            <a:lstStyle/>
            <a:p>
              <a:pPr indent="-6350" algn="l">
                <a:lnSpc>
                  <a:spcPct val="115000"/>
                </a:lnSpc>
                <a:spcAft>
                  <a:spcPts val="0"/>
                </a:spcAft>
              </a:pPr>
              <a:r>
                <a:rPr lang="en-US" sz="1100">
                  <a:solidFill>
                    <a:srgbClr val="000000"/>
                  </a:solidFill>
                  <a:effectLst/>
                  <a:latin typeface="Arial" panose="020B0604020202020204" pitchFamily="34" charset="0"/>
                  <a:ea typeface="Arial" panose="020B0604020202020204" pitchFamily="34" charset="0"/>
                </a:rPr>
                <a:t> </a:t>
              </a:r>
            </a:p>
          </p:txBody>
        </p:sp>
        <p:sp>
          <p:nvSpPr>
            <p:cNvPr id="10" name="Rectangle 9"/>
            <p:cNvSpPr/>
            <p:nvPr/>
          </p:nvSpPr>
          <p:spPr>
            <a:xfrm>
              <a:off x="934466" y="1429893"/>
              <a:ext cx="51809" cy="207921"/>
            </a:xfrm>
            <a:prstGeom prst="rect">
              <a:avLst/>
            </a:prstGeom>
            <a:ln>
              <a:noFill/>
            </a:ln>
          </p:spPr>
          <p:txBody>
            <a:bodyPr lIns="0" tIns="0" rIns="0" bIns="0" rtlCol="0">
              <a:noAutofit/>
            </a:bodyPr>
            <a:lstStyle/>
            <a:p>
              <a:pPr indent="-6350" algn="l">
                <a:lnSpc>
                  <a:spcPct val="115000"/>
                </a:lnSpc>
                <a:spcAft>
                  <a:spcPts val="0"/>
                </a:spcAft>
              </a:pPr>
              <a:r>
                <a:rPr lang="en-US" sz="1100">
                  <a:solidFill>
                    <a:srgbClr val="000000"/>
                  </a:solidFill>
                  <a:effectLst/>
                  <a:latin typeface="Arial" panose="020B0604020202020204" pitchFamily="34" charset="0"/>
                  <a:ea typeface="Arial" panose="020B0604020202020204" pitchFamily="34" charset="0"/>
                </a:rPr>
                <a:t> </a:t>
              </a:r>
            </a:p>
          </p:txBody>
        </p:sp>
        <p:pic>
          <p:nvPicPr>
            <p:cNvPr id="11" name="Picture 10"/>
            <p:cNvPicPr/>
            <p:nvPr/>
          </p:nvPicPr>
          <p:blipFill>
            <a:blip r:embed="rId2"/>
            <a:stretch>
              <a:fillRect/>
            </a:stretch>
          </p:blipFill>
          <p:spPr>
            <a:xfrm>
              <a:off x="1915668" y="245506"/>
              <a:ext cx="2240280" cy="2171700"/>
            </a:xfrm>
            <a:prstGeom prst="rect">
              <a:avLst/>
            </a:prstGeom>
          </p:spPr>
        </p:pic>
        <p:pic>
          <p:nvPicPr>
            <p:cNvPr id="12" name="Picture 11"/>
            <p:cNvPicPr/>
            <p:nvPr/>
          </p:nvPicPr>
          <p:blipFill>
            <a:blip r:embed="rId3"/>
            <a:stretch>
              <a:fillRect/>
            </a:stretch>
          </p:blipFill>
          <p:spPr>
            <a:xfrm>
              <a:off x="0" y="963310"/>
              <a:ext cx="1714500" cy="452628"/>
            </a:xfrm>
            <a:prstGeom prst="rect">
              <a:avLst/>
            </a:prstGeom>
          </p:spPr>
        </p:pic>
        <p:pic>
          <p:nvPicPr>
            <p:cNvPr id="13" name="Picture 12"/>
            <p:cNvPicPr/>
            <p:nvPr/>
          </p:nvPicPr>
          <p:blipFill>
            <a:blip r:embed="rId4"/>
            <a:stretch>
              <a:fillRect/>
            </a:stretch>
          </p:blipFill>
          <p:spPr>
            <a:xfrm>
              <a:off x="4334256" y="845962"/>
              <a:ext cx="2081784" cy="713232"/>
            </a:xfrm>
            <a:prstGeom prst="rect">
              <a:avLst/>
            </a:prstGeom>
          </p:spPr>
        </p:pic>
      </p:grpSp>
    </p:spTree>
    <p:extLst>
      <p:ext uri="{BB962C8B-B14F-4D97-AF65-F5344CB8AC3E}">
        <p14:creationId xmlns:p14="http://schemas.microsoft.com/office/powerpoint/2010/main" val="80897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Now Without wasting time, Let’s move towards Project   </a:t>
            </a:r>
            <a:endParaRPr lang="en-US" dirty="0"/>
          </a:p>
        </p:txBody>
      </p:sp>
    </p:spTree>
    <p:extLst>
      <p:ext uri="{BB962C8B-B14F-4D97-AF65-F5344CB8AC3E}">
        <p14:creationId xmlns:p14="http://schemas.microsoft.com/office/powerpoint/2010/main" val="4044507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403</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Automated Restaurant Management System (ARMS)</vt:lpstr>
      <vt:lpstr>Introduction</vt:lpstr>
      <vt:lpstr>PowerPoint Presentation</vt:lpstr>
      <vt:lpstr>PowerPoint Presentation</vt:lpstr>
      <vt:lpstr>PowerPoint Presentation</vt:lpstr>
      <vt:lpstr>ERD Explanation</vt:lpstr>
      <vt:lpstr>PowerPoint Presentation</vt:lpstr>
      <vt:lpstr>Tools and Languages Used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Restaurant Management System (ARMS)</dc:title>
  <dc:creator>Atif Bashir</dc:creator>
  <cp:lastModifiedBy>Daud Butt</cp:lastModifiedBy>
  <cp:revision>5</cp:revision>
  <dcterms:created xsi:type="dcterms:W3CDTF">2018-07-06T04:26:18Z</dcterms:created>
  <dcterms:modified xsi:type="dcterms:W3CDTF">2018-07-06T05:45:01Z</dcterms:modified>
</cp:coreProperties>
</file>