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handoutMasterIdLst>
    <p:handoutMasterId r:id="rId17"/>
  </p:handoutMasterIdLst>
  <p:sldIdLst>
    <p:sldId id="258" r:id="rId5"/>
    <p:sldId id="260" r:id="rId6"/>
    <p:sldId id="261" r:id="rId7"/>
    <p:sldId id="266" r:id="rId8"/>
    <p:sldId id="267" r:id="rId9"/>
    <p:sldId id="268" r:id="rId10"/>
    <p:sldId id="271" r:id="rId11"/>
    <p:sldId id="270" r:id="rId12"/>
    <p:sldId id="269" r:id="rId13"/>
    <p:sldId id="272" r:id="rId14"/>
    <p:sldId id="273" r:id="rId15"/>
    <p:sldId id="25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0F6"/>
    <a:srgbClr val="D05050"/>
    <a:srgbClr val="4D4D4D"/>
    <a:srgbClr val="2B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95179"/>
  </p:normalViewPr>
  <p:slideViewPr>
    <p:cSldViewPr snapToGrid="0" snapToObjects="1" showGuides="1">
      <p:cViewPr varScale="1">
        <p:scale>
          <a:sx n="65" d="100"/>
          <a:sy n="65" d="100"/>
        </p:scale>
        <p:origin x="774" y="78"/>
      </p:cViewPr>
      <p:guideLst>
        <p:guide orient="horz" pos="3657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57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+ Imag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1048691"/>
            <a:ext cx="9864725" cy="440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8089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Logo Mackenz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8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hasCustomPrompt="1"/>
          </p:nvPr>
        </p:nvSpPr>
        <p:spPr>
          <a:xfrm>
            <a:off x="1199456" y="2862377"/>
            <a:ext cx="9865419" cy="117839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32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Nome do Tópico</a:t>
            </a:r>
          </a:p>
        </p:txBody>
      </p:sp>
    </p:spTree>
    <p:extLst>
      <p:ext uri="{BB962C8B-B14F-4D97-AF65-F5344CB8AC3E}">
        <p14:creationId xmlns:p14="http://schemas.microsoft.com/office/powerpoint/2010/main" val="444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200150" y="1039529"/>
            <a:ext cx="9864725" cy="4632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6195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1090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1039530"/>
            <a:ext cx="4690287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379536" y="1039530"/>
            <a:ext cx="4685340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9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096000" y="1039529"/>
            <a:ext cx="4968875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5391953"/>
            <a:ext cx="4959327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1" y="1039529"/>
            <a:ext cx="4511808" cy="46338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1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289589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289217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530"/>
            <a:ext cx="9864725" cy="56660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16694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6379536" y="1039529"/>
            <a:ext cx="4685340" cy="4632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7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944563"/>
            <a:ext cx="9864725" cy="4504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091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64" r:id="rId5"/>
    <p:sldLayoutId id="2147483665" r:id="rId6"/>
    <p:sldLayoutId id="2147483671" r:id="rId7"/>
    <p:sldLayoutId id="2147483672" r:id="rId8"/>
    <p:sldLayoutId id="2147483666" r:id="rId9"/>
    <p:sldLayoutId id="2147483673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D4D4D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56" userDrawn="1">
          <p15:clr>
            <a:srgbClr val="F26B43"/>
          </p15:clr>
        </p15:guide>
        <p15:guide id="3" pos="6970" userDrawn="1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566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4088" userDrawn="1">
          <p15:clr>
            <a:srgbClr val="F26B43"/>
          </p15:clr>
        </p15:guide>
        <p15:guide id="10" orient="horz" pos="595" userDrawn="1">
          <p15:clr>
            <a:srgbClr val="F26B43"/>
          </p15:clr>
        </p15:guide>
        <p15:guide id="11" orient="horz" pos="958" userDrawn="1">
          <p15:clr>
            <a:srgbClr val="F26B43"/>
          </p15:clr>
        </p15:guide>
        <p15:guide id="12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72581" y="5132809"/>
            <a:ext cx="578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Professor curador 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Prof. Dr. Rogério de Oliveira</a:t>
            </a:r>
          </a:p>
        </p:txBody>
      </p:sp>
      <p:sp>
        <p:nvSpPr>
          <p:cNvPr id="5" name="CaixaDeTexto 38">
            <a:extLst>
              <a:ext uri="{FF2B5EF4-FFF2-40B4-BE49-F238E27FC236}">
                <a16:creationId xmlns:a16="http://schemas.microsoft.com/office/drawing/2014/main" id="{806EE18A-4524-41F1-BE25-AA9D84EF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581" y="2411814"/>
            <a:ext cx="9639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Big Data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 – Mineração e Análise de Dados</a:t>
            </a:r>
          </a:p>
        </p:txBody>
      </p:sp>
      <p:sp>
        <p:nvSpPr>
          <p:cNvPr id="6" name="Retângulo 2">
            <a:extLst>
              <a:ext uri="{FF2B5EF4-FFF2-40B4-BE49-F238E27FC236}">
                <a16:creationId xmlns:a16="http://schemas.microsoft.com/office/drawing/2014/main" id="{2F8E3665-2011-435C-8AA9-8A92BE0F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81" y="1077745"/>
            <a:ext cx="892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Ciência de Dados </a:t>
            </a:r>
          </a:p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(Big Data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0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Aprendizado Supervisionado</a:t>
            </a:r>
          </a:p>
        </p:txBody>
      </p:sp>
      <p:pic>
        <p:nvPicPr>
          <p:cNvPr id="4098" name="Picture 2" descr="imagem">
            <a:extLst>
              <a:ext uri="{FF2B5EF4-FFF2-40B4-BE49-F238E27FC236}">
                <a16:creationId xmlns:a16="http://schemas.microsoft.com/office/drawing/2014/main" id="{46795CDD-AC0F-496B-89BB-7226D97F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89" y="973393"/>
            <a:ext cx="8731045" cy="491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4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Aprendizado Não Supervisionado</a:t>
            </a:r>
          </a:p>
        </p:txBody>
      </p:sp>
      <p:pic>
        <p:nvPicPr>
          <p:cNvPr id="5122" name="Picture 2" descr="imagem">
            <a:extLst>
              <a:ext uri="{FF2B5EF4-FFF2-40B4-BE49-F238E27FC236}">
                <a16:creationId xmlns:a16="http://schemas.microsoft.com/office/drawing/2014/main" id="{3E13CB37-A128-4EE3-B348-83C3A785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79" y="1003207"/>
            <a:ext cx="8625042" cy="48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2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3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1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Introdução: Mineração, Ciência de Dados e o Aprendizado de Máquina</a:t>
            </a:r>
            <a:br>
              <a:rPr lang="pt-BR" b="1" i="0" dirty="0">
                <a:effectLst/>
                <a:latin typeface="-apple-system"/>
              </a:rPr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A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3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Ciência de Dados e Análise de Dados Tradicional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22F79E-9FB9-4E3D-9363-8CE3FC14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94" y="1808034"/>
            <a:ext cx="7823390" cy="26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3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Aprendizado de Máquina – Um novo Paradigma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D6AD5B-964F-488C-A84B-8D40E445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03" y="806723"/>
            <a:ext cx="5355794" cy="46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8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Tipos de Padrões e Aplicações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BF2EDD-02F2-4FA4-8897-4A447D72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5" y="982934"/>
            <a:ext cx="6492614" cy="27484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49A312-3484-4DAF-ABA6-F34091CA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262" y="3398733"/>
            <a:ext cx="3769297" cy="208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35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Exemplos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F55D33-B465-4BB0-BD75-C9595D5F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21" y="953594"/>
            <a:ext cx="7954485" cy="41249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F8963F9-A2C3-4D0F-A9EB-22193A9C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973" y="806723"/>
            <a:ext cx="1199058" cy="11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1FEA08-93BC-4B5A-866B-DF60FCCE5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48" y="2199727"/>
            <a:ext cx="1743366" cy="163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AECD4A-1FE3-4DCF-80C9-741E3CCA7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17" y="953594"/>
            <a:ext cx="219105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Exemplos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8DD025-343B-4A66-90F0-DE819280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93" y="806723"/>
            <a:ext cx="8227245" cy="469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90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1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Introdução: Mineração, Ciência de Dados e o Aprendizado de Máquina</a:t>
            </a:r>
            <a:br>
              <a:rPr lang="pt-BR" b="1" i="0" dirty="0">
                <a:effectLst/>
                <a:latin typeface="-apple-system"/>
              </a:rPr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</a:t>
            </a:r>
            <a:r>
              <a:rPr lang="pt-BR" sz="2800" dirty="0">
                <a:latin typeface="-apple-system"/>
              </a:rPr>
              <a:t>B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41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Fases do CRISP-DM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30E28A-1CED-4F82-AAB8-001C6E48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0" y="1612386"/>
            <a:ext cx="8443877" cy="4124737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2947586-180B-45A3-8E7D-EF170B1A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832" y="230462"/>
            <a:ext cx="2926211" cy="21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535859"/>
      </p:ext>
    </p:extLst>
  </p:cSld>
  <p:clrMapOvr>
    <a:masterClrMapping/>
  </p:clrMapOvr>
</p:sld>
</file>

<file path=ppt/theme/theme1.xml><?xml version="1.0" encoding="utf-8"?>
<a:theme xmlns:a="http://schemas.openxmlformats.org/drawingml/2006/main" name="VídeoAu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7A98A853FBC341A5F42F234FD5C717" ma:contentTypeVersion="11" ma:contentTypeDescription="Crie um novo documento." ma:contentTypeScope="" ma:versionID="e7cc278725e805e9786368548caa3668">
  <xsd:schema xmlns:xsd="http://www.w3.org/2001/XMLSchema" xmlns:xs="http://www.w3.org/2001/XMLSchema" xmlns:p="http://schemas.microsoft.com/office/2006/metadata/properties" xmlns:ns2="3e12a7d7-70be-4dca-a54b-d1e7fcf4ed4b" xmlns:ns3="cb7f85c0-efbc-4e03-a26f-d2c776e37d48" targetNamespace="http://schemas.microsoft.com/office/2006/metadata/properties" ma:root="true" ma:fieldsID="955e53651a34fe505d6d39b131de5680" ns2:_="" ns3:_="">
    <xsd:import namespace="3e12a7d7-70be-4dca-a54b-d1e7fcf4ed4b"/>
    <xsd:import namespace="cb7f85c0-efbc-4e03-a26f-d2c776e37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2a7d7-70be-4dca-a54b-d1e7fcf4ed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f85c0-efbc-4e03-a26f-d2c776e37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0A6218-38AD-4736-9538-D246098C146A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95D4D0-727D-4D1A-ADAC-2FE37F12E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2a7d7-70be-4dca-a54b-d1e7fcf4ed4b"/>
    <ds:schemaRef ds:uri="cb7f85c0-efbc-4e03-a26f-d2c776e37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EADC8D-7603-4169-BE9A-B2F66153AF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98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VídeoAula</vt:lpstr>
      <vt:lpstr>Apresentação do PowerPoint</vt:lpstr>
      <vt:lpstr>TRILHA 1 Introdução: Mineração, Ciência de Dados e o Aprendizado de Máquina  Parte A </vt:lpstr>
      <vt:lpstr>Ciência de Dados e Análise de Dados Tradicional</vt:lpstr>
      <vt:lpstr>Aprendizado de Máquina – Um novo Paradigma</vt:lpstr>
      <vt:lpstr>Tipos de Padrões e Aplicações</vt:lpstr>
      <vt:lpstr>Exemplos</vt:lpstr>
      <vt:lpstr>Exemplos</vt:lpstr>
      <vt:lpstr>TRILHA 1 Introdução: Mineração, Ciência de Dados e o Aprendizado de Máquina  Parte B </vt:lpstr>
      <vt:lpstr>Fases do CRISP-DM</vt:lpstr>
      <vt:lpstr>Aprendizado Supervisionado</vt:lpstr>
      <vt:lpstr>Aprendizado Não Supervisionado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Rogerio de Oliveira</cp:lastModifiedBy>
  <cp:revision>110</cp:revision>
  <cp:lastPrinted>2020-10-22T14:59:52Z</cp:lastPrinted>
  <dcterms:created xsi:type="dcterms:W3CDTF">2016-01-21T12:51:11Z</dcterms:created>
  <dcterms:modified xsi:type="dcterms:W3CDTF">2021-12-03T18:50:37Z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0x010100357A98A853FBC341A5F42F234FD5C717</vt:lpwstr>
  </property>
</Properties>
</file>