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8" r:id="rId5"/>
    <p:sldId id="260" r:id="rId6"/>
    <p:sldId id="261" r:id="rId7"/>
    <p:sldId id="274" r:id="rId8"/>
    <p:sldId id="275" r:id="rId9"/>
    <p:sldId id="276" r:id="rId10"/>
    <p:sldId id="279" r:id="rId11"/>
    <p:sldId id="280" r:id="rId12"/>
    <p:sldId id="277" r:id="rId13"/>
    <p:sldId id="278" r:id="rId14"/>
    <p:sldId id="281" r:id="rId15"/>
    <p:sldId id="25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0F6"/>
    <a:srgbClr val="D05050"/>
    <a:srgbClr val="4D4D4D"/>
    <a:srgbClr val="2B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95179"/>
  </p:normalViewPr>
  <p:slideViewPr>
    <p:cSldViewPr snapToGrid="0" snapToObjects="1" showGuides="1">
      <p:cViewPr varScale="1">
        <p:scale>
          <a:sx n="65" d="100"/>
          <a:sy n="65" d="100"/>
        </p:scale>
        <p:origin x="78" y="78"/>
      </p:cViewPr>
      <p:guideLst>
        <p:guide orient="horz" pos="3657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57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4C4BF-C892-4BAD-AF4F-70E680535AD0}" type="datetimeFigureOut">
              <a:rPr lang="pt-BR" smtClean="0"/>
              <a:t>03/12/2021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0FFAE-CA57-473F-8EAD-8C253375F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FFAE-CA57-473F-8EAD-8C253375F94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85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https://www.javatpoint.com/linear-regression-vs-logistic-regression-in-machine-learning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FFAE-CA57-473F-8EAD-8C253375F94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27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+ Imag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1048691"/>
            <a:ext cx="9864725" cy="440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80895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Logo Mackenz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8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 hasCustomPrompt="1"/>
          </p:nvPr>
        </p:nvSpPr>
        <p:spPr>
          <a:xfrm>
            <a:off x="1199456" y="2862377"/>
            <a:ext cx="9865419" cy="117839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32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Nome do Tópico</a:t>
            </a:r>
          </a:p>
        </p:txBody>
      </p:sp>
    </p:spTree>
    <p:extLst>
      <p:ext uri="{BB962C8B-B14F-4D97-AF65-F5344CB8AC3E}">
        <p14:creationId xmlns:p14="http://schemas.microsoft.com/office/powerpoint/2010/main" val="444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200150" y="1039529"/>
            <a:ext cx="9864725" cy="46320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61959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DIGITE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1090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1039530"/>
            <a:ext cx="4690287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379536" y="1039530"/>
            <a:ext cx="4685340" cy="4610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9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096000" y="1039529"/>
            <a:ext cx="4968875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00" y="5391953"/>
            <a:ext cx="4959327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00151" y="1039529"/>
            <a:ext cx="4511808" cy="46338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aseline="0">
                <a:solidFill>
                  <a:schemeClr val="tx1"/>
                </a:solidFill>
                <a:latin typeface="+mn-lt"/>
                <a:ea typeface="Helvetica LT" charset="0"/>
                <a:cs typeface="Helvetica LT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1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6289589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289217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0" y="230530"/>
            <a:ext cx="9864725" cy="56660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16694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5"/>
          <p:cNvSpPr>
            <a:spLocks noGrp="1"/>
          </p:cNvSpPr>
          <p:nvPr>
            <p:ph type="title" hasCustomPrompt="1"/>
          </p:nvPr>
        </p:nvSpPr>
        <p:spPr>
          <a:xfrm>
            <a:off x="1200151" y="230461"/>
            <a:ext cx="9864725" cy="5762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600" b="1" i="0" baseline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DIGITE AQUI O SUBTÍTULO</a:t>
            </a:r>
            <a:endParaRPr lang="en-US" dirty="0"/>
          </a:p>
        </p:txBody>
      </p:sp>
      <p:sp>
        <p:nvSpPr>
          <p:cNvPr id="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1200150" y="1039529"/>
            <a:ext cx="4775286" cy="4310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1" hasCustomPrompt="1"/>
          </p:nvPr>
        </p:nvSpPr>
        <p:spPr>
          <a:xfrm>
            <a:off x="1199778" y="5391953"/>
            <a:ext cx="4766110" cy="2707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aseline="0">
                <a:solidFill>
                  <a:srgbClr val="4D4D4D"/>
                </a:solidFill>
                <a:latin typeface="+mn-lt"/>
                <a:ea typeface="Helvetica LT" charset="0"/>
                <a:cs typeface="Helvetica LT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6379536" y="1039529"/>
            <a:ext cx="4685340" cy="46320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2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 dirty="0"/>
              <a:t>Digite aqui o texto.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7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200149" y="944563"/>
            <a:ext cx="9864725" cy="45047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00150" y="5512764"/>
            <a:ext cx="9864724" cy="2965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200" b="0" i="0" baseline="0">
                <a:solidFill>
                  <a:srgbClr val="4D4D4D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dirty="0"/>
              <a:t>Digite aqui a legenda da imagem</a:t>
            </a:r>
          </a:p>
        </p:txBody>
      </p:sp>
    </p:spTree>
    <p:extLst>
      <p:ext uri="{BB962C8B-B14F-4D97-AF65-F5344CB8AC3E}">
        <p14:creationId xmlns:p14="http://schemas.microsoft.com/office/powerpoint/2010/main" val="40912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64" r:id="rId5"/>
    <p:sldLayoutId id="2147483665" r:id="rId6"/>
    <p:sldLayoutId id="2147483671" r:id="rId7"/>
    <p:sldLayoutId id="2147483672" r:id="rId8"/>
    <p:sldLayoutId id="2147483666" r:id="rId9"/>
    <p:sldLayoutId id="2147483673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4D4D4D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56" userDrawn="1">
          <p15:clr>
            <a:srgbClr val="F26B43"/>
          </p15:clr>
        </p15:guide>
        <p15:guide id="3" pos="6970" userDrawn="1">
          <p15:clr>
            <a:srgbClr val="F26B43"/>
          </p15:clr>
        </p15:guide>
        <p15:guide id="4" pos="7287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3566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4088" userDrawn="1">
          <p15:clr>
            <a:srgbClr val="F26B43"/>
          </p15:clr>
        </p15:guide>
        <p15:guide id="10" orient="horz" pos="595" userDrawn="1">
          <p15:clr>
            <a:srgbClr val="F26B43"/>
          </p15:clr>
        </p15:guide>
        <p15:guide id="11" orient="horz" pos="958" userDrawn="1">
          <p15:clr>
            <a:srgbClr val="F26B43"/>
          </p15:clr>
        </p15:guide>
        <p15:guide id="12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72581" y="5132809"/>
            <a:ext cx="578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Professor curador  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Prof. Dr. Rogério de Oliveira</a:t>
            </a:r>
          </a:p>
        </p:txBody>
      </p:sp>
      <p:sp>
        <p:nvSpPr>
          <p:cNvPr id="5" name="CaixaDeTexto 38">
            <a:extLst>
              <a:ext uri="{FF2B5EF4-FFF2-40B4-BE49-F238E27FC236}">
                <a16:creationId xmlns:a16="http://schemas.microsoft.com/office/drawing/2014/main" id="{806EE18A-4524-41F1-BE25-AA9D84EF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581" y="2411814"/>
            <a:ext cx="9639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Big Data </a:t>
            </a:r>
            <a:r>
              <a:rPr lang="pt-BR" altLang="pt-BR" sz="3200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3200" dirty="0">
                <a:solidFill>
                  <a:schemeClr val="accent1">
                    <a:lumMod val="50000"/>
                  </a:schemeClr>
                </a:solidFill>
              </a:rPr>
              <a:t> – Mineração e Análise de Dados</a:t>
            </a:r>
          </a:p>
        </p:txBody>
      </p:sp>
      <p:sp>
        <p:nvSpPr>
          <p:cNvPr id="6" name="Retângulo 2">
            <a:extLst>
              <a:ext uri="{FF2B5EF4-FFF2-40B4-BE49-F238E27FC236}">
                <a16:creationId xmlns:a16="http://schemas.microsoft.com/office/drawing/2014/main" id="{2F8E3665-2011-435C-8AA9-8A92BE0F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81" y="1077745"/>
            <a:ext cx="89281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Ciência de Dados </a:t>
            </a:r>
          </a:p>
          <a:p>
            <a:pPr eaLnBrk="1" hangingPunct="1"/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(Big Data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altLang="pt-BR" sz="4000" b="1" dirty="0" err="1">
                <a:solidFill>
                  <a:schemeClr val="accent1">
                    <a:lumMod val="50000"/>
                  </a:schemeClr>
                </a:solidFill>
              </a:rPr>
              <a:t>Analytics</a:t>
            </a:r>
            <a:r>
              <a:rPr lang="pt-BR" altLang="pt-BR" sz="4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04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Regressão Logística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97A067A-E025-42E8-897A-C8ADFD206E3E}"/>
              </a:ext>
            </a:extLst>
          </p:cNvPr>
          <p:cNvSpPr txBox="1"/>
          <p:nvPr/>
        </p:nvSpPr>
        <p:spPr>
          <a:xfrm>
            <a:off x="2615994" y="2120309"/>
            <a:ext cx="3858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Separador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Classificação Binária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(classes dicotômicas)</a:t>
            </a:r>
            <a:endParaRPr lang="pt-BR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726B6D-4650-4C3B-A1FE-DEF1C477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103" y="1474838"/>
            <a:ext cx="2709942" cy="27485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7543BEB-D9B7-453B-B40F-9FFF8B46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53" y="4578087"/>
            <a:ext cx="8907118" cy="933580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F48E425-78CE-4BAC-8576-DEDBFDC765B1}"/>
              </a:ext>
            </a:extLst>
          </p:cNvPr>
          <p:cNvCxnSpPr/>
          <p:nvPr/>
        </p:nvCxnSpPr>
        <p:spPr>
          <a:xfrm flipV="1">
            <a:off x="1678953" y="4734232"/>
            <a:ext cx="680789" cy="648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D685839-CBF5-44D8-A596-DA3745D26AEE}"/>
              </a:ext>
            </a:extLst>
          </p:cNvPr>
          <p:cNvSpPr/>
          <p:nvPr/>
        </p:nvSpPr>
        <p:spPr>
          <a:xfrm>
            <a:off x="1605929" y="4487482"/>
            <a:ext cx="871800" cy="11147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B9FCD79-D658-498C-AFE4-EA76740EB272}"/>
              </a:ext>
            </a:extLst>
          </p:cNvPr>
          <p:cNvSpPr/>
          <p:nvPr/>
        </p:nvSpPr>
        <p:spPr>
          <a:xfrm>
            <a:off x="7170987" y="1384233"/>
            <a:ext cx="2878058" cy="26715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58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Regressão Logística </a:t>
            </a:r>
            <a:r>
              <a:rPr lang="pt-BR" sz="3200" dirty="0" err="1"/>
              <a:t>Scikit-Learn</a:t>
            </a: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9513B1-6C9A-4457-820B-6B2C5070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195854"/>
            <a:ext cx="6476380" cy="6984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55F510-5A38-4418-B920-FCC2E330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98" y="2068289"/>
            <a:ext cx="7597145" cy="16630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5917FF3-1806-4F01-874B-27B9AF25D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979083"/>
            <a:ext cx="3420413" cy="124851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2B6F147-2325-4AC5-828C-CA4C754C8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111" y="603302"/>
            <a:ext cx="2716148" cy="44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3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TRILHA 2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Regressão e Classificação: Regressão Linear e Logística</a:t>
            </a:r>
            <a:br>
              <a:rPr lang="pt-BR" b="1" i="0" dirty="0">
                <a:effectLst/>
                <a:latin typeface="-apple-system"/>
              </a:rPr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A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3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Regressão Linear Simples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0921F0-E30D-465B-A4D5-41C0845EF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23" y="1357137"/>
            <a:ext cx="5259644" cy="34187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A899C0-FD41-45BC-912E-5539F1216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09" y="1673342"/>
            <a:ext cx="2575626" cy="264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3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Coeficiente de Determinação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8E454A-7148-484A-A963-082188B3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207069"/>
            <a:ext cx="6418886" cy="41023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9CFDE7-A50F-4F05-AB09-B8EC5CA5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425" y="1677945"/>
            <a:ext cx="2156910" cy="27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9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Statsmodels</a:t>
            </a:r>
            <a:r>
              <a:rPr lang="pt-BR" sz="3200" dirty="0"/>
              <a:t> </a:t>
            </a:r>
            <a:r>
              <a:rPr lang="pt-BR" sz="3200" dirty="0" err="1"/>
              <a:t>ols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1FA9EF-501A-4BC0-BD71-0F849B2F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85" y="2024345"/>
            <a:ext cx="9044050" cy="16417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4385988-52F4-43B5-97F9-D27E692B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239" y="806723"/>
            <a:ext cx="4841966" cy="42220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ECE6995-F82F-4A9A-93FA-A31AD4F3805E}"/>
              </a:ext>
            </a:extLst>
          </p:cNvPr>
          <p:cNvSpPr/>
          <p:nvPr/>
        </p:nvSpPr>
        <p:spPr>
          <a:xfrm>
            <a:off x="9320982" y="1002891"/>
            <a:ext cx="2536224" cy="4009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8CDCDF-3DEF-4067-8037-5938AF6D8D55}"/>
              </a:ext>
            </a:extLst>
          </p:cNvPr>
          <p:cNvSpPr/>
          <p:nvPr/>
        </p:nvSpPr>
        <p:spPr>
          <a:xfrm>
            <a:off x="7015239" y="2391697"/>
            <a:ext cx="1524078" cy="1850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9DB764F-D59A-446B-AD6A-A1B4AB50A00A}"/>
              </a:ext>
            </a:extLst>
          </p:cNvPr>
          <p:cNvSpPr/>
          <p:nvPr/>
        </p:nvSpPr>
        <p:spPr>
          <a:xfrm>
            <a:off x="9836481" y="2391697"/>
            <a:ext cx="649622" cy="185066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85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DF7C-5B08-4FAD-A53A-704302B0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TRILHA 2</a:t>
            </a:r>
            <a:br>
              <a:rPr lang="pt-BR" dirty="0"/>
            </a:br>
            <a:r>
              <a:rPr lang="pt-BR" b="1" i="0" dirty="0">
                <a:effectLst/>
                <a:latin typeface="-apple-system"/>
              </a:rPr>
              <a:t>Regressão e Classificação: Regressão Linear e Logística</a:t>
            </a:r>
            <a:br>
              <a:rPr lang="pt-BR" b="1" i="0" dirty="0">
                <a:effectLst/>
                <a:latin typeface="-apple-system"/>
              </a:rPr>
            </a:br>
            <a:br>
              <a:rPr lang="pt-BR" b="1" i="0" dirty="0">
                <a:effectLst/>
                <a:latin typeface="-apple-system"/>
              </a:rPr>
            </a:br>
            <a:r>
              <a:rPr lang="pt-BR" sz="2800" b="1" i="0" dirty="0">
                <a:effectLst/>
                <a:latin typeface="-apple-system"/>
              </a:rPr>
              <a:t>Parte B</a:t>
            </a:r>
            <a:br>
              <a:rPr lang="pt-BR" b="1" i="0" dirty="0">
                <a:effectLst/>
                <a:latin typeface="-apple-system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15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Regressão Linear </a:t>
            </a:r>
            <a:r>
              <a:rPr lang="pt-BR" sz="3200" dirty="0" err="1"/>
              <a:t>vs</a:t>
            </a:r>
            <a:r>
              <a:rPr lang="pt-BR" sz="3200" dirty="0"/>
              <a:t> Logística</a:t>
            </a:r>
          </a:p>
        </p:txBody>
      </p:sp>
      <p:pic>
        <p:nvPicPr>
          <p:cNvPr id="8" name="Picture 2" descr="imagem">
            <a:extLst>
              <a:ext uri="{FF2B5EF4-FFF2-40B4-BE49-F238E27FC236}">
                <a16:creationId xmlns:a16="http://schemas.microsoft.com/office/drawing/2014/main" id="{F2877628-8780-4EB4-8A56-E6A04456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89" y="973393"/>
            <a:ext cx="8731045" cy="491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446C5F6-266B-4599-912F-EB9E0D1D760C}"/>
              </a:ext>
            </a:extLst>
          </p:cNvPr>
          <p:cNvSpPr/>
          <p:nvPr/>
        </p:nvSpPr>
        <p:spPr>
          <a:xfrm>
            <a:off x="2551471" y="2831690"/>
            <a:ext cx="1150374" cy="1179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5450E1-D248-4974-9493-985EB1242261}"/>
              </a:ext>
            </a:extLst>
          </p:cNvPr>
          <p:cNvSpPr/>
          <p:nvPr/>
        </p:nvSpPr>
        <p:spPr>
          <a:xfrm>
            <a:off x="8234516" y="4488425"/>
            <a:ext cx="1150374" cy="1179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26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Regressão Linear </a:t>
            </a:r>
            <a:r>
              <a:rPr lang="pt-BR" sz="3200" dirty="0" err="1"/>
              <a:t>vs</a:t>
            </a:r>
            <a:r>
              <a:rPr lang="pt-BR" sz="3200" dirty="0"/>
              <a:t> Logística</a:t>
            </a:r>
          </a:p>
        </p:txBody>
      </p:sp>
      <p:pic>
        <p:nvPicPr>
          <p:cNvPr id="9218" name="Picture 2" descr="Linear Regression vs Logistic Regression - Javatpoint">
            <a:extLst>
              <a:ext uri="{FF2B5EF4-FFF2-40B4-BE49-F238E27FC236}">
                <a16:creationId xmlns:a16="http://schemas.microsoft.com/office/drawing/2014/main" id="{92C1DAE4-3D39-4513-952F-8D6669CE9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2" y="1631540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5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FE50DF5-9204-4118-92D9-486233A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Regressão Logística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BE3C42-E91F-49F0-A5E5-996A47BA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443300"/>
            <a:ext cx="5195660" cy="8745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830AB5-9C91-4CBB-896E-92384A8B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28" y="2497790"/>
            <a:ext cx="3926752" cy="7030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1EA1C5-4A82-486C-BB8E-41DCF3E56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228" y="3657167"/>
            <a:ext cx="2160572" cy="857369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C575D7C-3529-43FA-AE05-55824041F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84" y="1778076"/>
            <a:ext cx="36766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61807"/>
      </p:ext>
    </p:extLst>
  </p:cSld>
  <p:clrMapOvr>
    <a:masterClrMapping/>
  </p:clrMapOvr>
</p:sld>
</file>

<file path=ppt/theme/theme1.xml><?xml version="1.0" encoding="utf-8"?>
<a:theme xmlns:a="http://schemas.openxmlformats.org/drawingml/2006/main" name="VídeoAu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7A98A853FBC341A5F42F234FD5C717" ma:contentTypeVersion="11" ma:contentTypeDescription="Crie um novo documento." ma:contentTypeScope="" ma:versionID="e7cc278725e805e9786368548caa3668">
  <xsd:schema xmlns:xsd="http://www.w3.org/2001/XMLSchema" xmlns:xs="http://www.w3.org/2001/XMLSchema" xmlns:p="http://schemas.microsoft.com/office/2006/metadata/properties" xmlns:ns2="3e12a7d7-70be-4dca-a54b-d1e7fcf4ed4b" xmlns:ns3="cb7f85c0-efbc-4e03-a26f-d2c776e37d48" targetNamespace="http://schemas.microsoft.com/office/2006/metadata/properties" ma:root="true" ma:fieldsID="955e53651a34fe505d6d39b131de5680" ns2:_="" ns3:_="">
    <xsd:import namespace="3e12a7d7-70be-4dca-a54b-d1e7fcf4ed4b"/>
    <xsd:import namespace="cb7f85c0-efbc-4e03-a26f-d2c776e37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2a7d7-70be-4dca-a54b-d1e7fcf4ed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f85c0-efbc-4e03-a26f-d2c776e37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0A6218-38AD-4736-9538-D246098C146A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95D4D0-727D-4D1A-ADAC-2FE37F12E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2a7d7-70be-4dca-a54b-d1e7fcf4ed4b"/>
    <ds:schemaRef ds:uri="cb7f85c0-efbc-4e03-a26f-d2c776e37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EADC8D-7603-4169-BE9A-B2F66153AF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102</Words>
  <Application>Microsoft Office PowerPoint</Application>
  <PresentationFormat>Widescreen</PresentationFormat>
  <Paragraphs>20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VídeoAula</vt:lpstr>
      <vt:lpstr>Apresentação do PowerPoint</vt:lpstr>
      <vt:lpstr>TRILHA 2 Regressão e Classificação: Regressão Linear e Logística  Parte A </vt:lpstr>
      <vt:lpstr>Regressão Linear Simples</vt:lpstr>
      <vt:lpstr>Coeficiente de Determinação</vt:lpstr>
      <vt:lpstr>Statsmodels ols</vt:lpstr>
      <vt:lpstr>TRILHA 2 Regressão e Classificação: Regressão Linear e Logística  Parte B </vt:lpstr>
      <vt:lpstr>Regressão Linear vs Logística</vt:lpstr>
      <vt:lpstr>Regressão Linear vs Logística</vt:lpstr>
      <vt:lpstr>Regressão Logística</vt:lpstr>
      <vt:lpstr>Regressão Logística</vt:lpstr>
      <vt:lpstr>Regressão Logística Scikit-Learn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</dc:creator>
  <cp:lastModifiedBy>Rogerio de Oliveira</cp:lastModifiedBy>
  <cp:revision>111</cp:revision>
  <cp:lastPrinted>2020-10-22T14:59:52Z</cp:lastPrinted>
  <dcterms:created xsi:type="dcterms:W3CDTF">2016-01-21T12:51:11Z</dcterms:created>
  <dcterms:modified xsi:type="dcterms:W3CDTF">2021-12-03T19:22:57Z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0x010100357A98A853FBC341A5F42F234FD5C717</vt:lpwstr>
  </property>
</Properties>
</file>