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8" r:id="rId5"/>
    <p:sldId id="260" r:id="rId6"/>
    <p:sldId id="26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59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7" userDrawn="1">
          <p15:clr>
            <a:srgbClr val="A4A3A4"/>
          </p15:clr>
        </p15:guide>
        <p15:guide id="2" pos="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E0F6"/>
    <a:srgbClr val="D05050"/>
    <a:srgbClr val="4D4D4D"/>
    <a:srgbClr val="2B39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0" autoAdjust="0"/>
    <p:restoredTop sz="95179"/>
  </p:normalViewPr>
  <p:slideViewPr>
    <p:cSldViewPr snapToGrid="0" snapToObjects="1" showGuides="1">
      <p:cViewPr>
        <p:scale>
          <a:sx n="60" d="100"/>
          <a:sy n="60" d="100"/>
        </p:scale>
        <p:origin x="978" y="192"/>
      </p:cViewPr>
      <p:guideLst>
        <p:guide orient="horz" pos="3657"/>
        <p:guide pos="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17571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4C4BF-C892-4BAD-AF4F-70E680535AD0}" type="datetimeFigureOut">
              <a:rPr lang="pt-BR" smtClean="0"/>
              <a:t>03/12/2021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0FFAE-CA57-473F-8EAD-8C253375F9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05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1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ítulo + Image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5"/>
          <p:cNvSpPr>
            <a:spLocks noGrp="1"/>
          </p:cNvSpPr>
          <p:nvPr>
            <p:ph type="title" hasCustomPrompt="1"/>
          </p:nvPr>
        </p:nvSpPr>
        <p:spPr>
          <a:xfrm>
            <a:off x="1200150" y="230461"/>
            <a:ext cx="9864725" cy="5762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6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DIGITE AQUI O SUBTÍTULO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1200149" y="1048691"/>
            <a:ext cx="9864725" cy="440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 dirty="0"/>
              <a:t>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00150" y="5512764"/>
            <a:ext cx="9864724" cy="29654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r">
              <a:buNone/>
              <a:defRPr sz="1200" b="0" i="0" baseline="0">
                <a:solidFill>
                  <a:srgbClr val="4D4D4D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 dirty="0"/>
              <a:t>Digite aqui a legenda da imagem</a:t>
            </a:r>
          </a:p>
        </p:txBody>
      </p:sp>
    </p:spTree>
    <p:extLst>
      <p:ext uri="{BB962C8B-B14F-4D97-AF65-F5344CB8AC3E}">
        <p14:creationId xmlns:p14="http://schemas.microsoft.com/office/powerpoint/2010/main" val="80895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- Logo Mackenz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6285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ctrTitle" hasCustomPrompt="1"/>
          </p:nvPr>
        </p:nvSpPr>
        <p:spPr>
          <a:xfrm>
            <a:off x="1199456" y="2862377"/>
            <a:ext cx="9865419" cy="117839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sz="32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Nome do Tópico</a:t>
            </a:r>
          </a:p>
        </p:txBody>
      </p:sp>
    </p:spTree>
    <p:extLst>
      <p:ext uri="{BB962C8B-B14F-4D97-AF65-F5344CB8AC3E}">
        <p14:creationId xmlns:p14="http://schemas.microsoft.com/office/powerpoint/2010/main" val="4448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1200150" y="1039529"/>
            <a:ext cx="9864725" cy="463202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2200" b="0" i="0" baseline="0">
                <a:solidFill>
                  <a:schemeClr val="tx1"/>
                </a:solidFill>
                <a:latin typeface="+mn-lt"/>
                <a:ea typeface="Helvetica LT" charset="0"/>
                <a:cs typeface="Helvetica LT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4" name="Title 15"/>
          <p:cNvSpPr>
            <a:spLocks noGrp="1"/>
          </p:cNvSpPr>
          <p:nvPr>
            <p:ph type="title" hasCustomPrompt="1"/>
          </p:nvPr>
        </p:nvSpPr>
        <p:spPr>
          <a:xfrm>
            <a:off x="1200150" y="230461"/>
            <a:ext cx="9864725" cy="5762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6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DIGITE AQUI O SUBTÍTULO</a:t>
            </a:r>
          </a:p>
        </p:txBody>
      </p:sp>
    </p:spTree>
    <p:extLst>
      <p:ext uri="{BB962C8B-B14F-4D97-AF65-F5344CB8AC3E}">
        <p14:creationId xmlns:p14="http://schemas.microsoft.com/office/powerpoint/2010/main" val="61959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/>
          <p:cNvSpPr>
            <a:spLocks noGrp="1"/>
          </p:cNvSpPr>
          <p:nvPr>
            <p:ph type="title" hasCustomPrompt="1"/>
          </p:nvPr>
        </p:nvSpPr>
        <p:spPr>
          <a:xfrm>
            <a:off x="1200150" y="230461"/>
            <a:ext cx="9864725" cy="5762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6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DIGITE AQUI O SUBTÍTULO</a:t>
            </a:r>
          </a:p>
        </p:txBody>
      </p:sp>
    </p:spTree>
    <p:extLst>
      <p:ext uri="{BB962C8B-B14F-4D97-AF65-F5344CB8AC3E}">
        <p14:creationId xmlns:p14="http://schemas.microsoft.com/office/powerpoint/2010/main" val="1090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/>
          <p:cNvSpPr>
            <a:spLocks noGrp="1"/>
          </p:cNvSpPr>
          <p:nvPr>
            <p:ph type="title" hasCustomPrompt="1"/>
          </p:nvPr>
        </p:nvSpPr>
        <p:spPr>
          <a:xfrm>
            <a:off x="1200151" y="230461"/>
            <a:ext cx="9864725" cy="5762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6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DIGITE AQUI O SUBTÍTULO</a:t>
            </a:r>
            <a:endParaRPr lang="en-US" dirty="0"/>
          </a:p>
        </p:txBody>
      </p:sp>
      <p:sp>
        <p:nvSpPr>
          <p:cNvPr id="3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200150" y="1039530"/>
            <a:ext cx="4690287" cy="46100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200" b="0" i="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Digite aqui o texto.</a:t>
            </a:r>
            <a:br>
              <a:rPr lang="pt-BR" dirty="0"/>
            </a:br>
            <a:endParaRPr lang="pt-BR" dirty="0"/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6379536" y="1039530"/>
            <a:ext cx="4685340" cy="46100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200" b="0" i="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Digite aqui o texto.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699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5"/>
          <p:cNvSpPr>
            <a:spLocks noGrp="1"/>
          </p:cNvSpPr>
          <p:nvPr>
            <p:ph type="title" hasCustomPrompt="1"/>
          </p:nvPr>
        </p:nvSpPr>
        <p:spPr>
          <a:xfrm>
            <a:off x="1200151" y="230461"/>
            <a:ext cx="9864725" cy="5762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6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DIGITE AQUI O SUBTÍTULO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6096000" y="1039529"/>
            <a:ext cx="4968875" cy="43109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 dirty="0"/>
              <a:t>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096000" y="5391953"/>
            <a:ext cx="4959327" cy="2707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200" baseline="0">
                <a:solidFill>
                  <a:srgbClr val="4D4D4D"/>
                </a:solidFill>
                <a:latin typeface="+mn-lt"/>
                <a:ea typeface="Helvetica LT" charset="0"/>
                <a:cs typeface="Helvetica LT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 dirty="0"/>
              <a:t>Digite aqui a legenda da imagem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200151" y="1039529"/>
            <a:ext cx="4511808" cy="46338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200" baseline="0">
                <a:solidFill>
                  <a:schemeClr val="tx1"/>
                </a:solidFill>
                <a:latin typeface="+mn-lt"/>
                <a:ea typeface="Helvetica LT" charset="0"/>
                <a:cs typeface="Helvetica LT" charset="0"/>
              </a:defRPr>
            </a:lvl1pPr>
          </a:lstStyle>
          <a:p>
            <a:pPr lvl="0"/>
            <a:r>
              <a:rPr lang="pt-BR" dirty="0"/>
              <a:t>Digite aqui o texto.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10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6289589" y="1039529"/>
            <a:ext cx="4775286" cy="43109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 dirty="0"/>
              <a:t>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289217" y="5391953"/>
            <a:ext cx="4766110" cy="2707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200" baseline="0">
                <a:solidFill>
                  <a:srgbClr val="4D4D4D"/>
                </a:solidFill>
                <a:latin typeface="+mn-lt"/>
                <a:ea typeface="Helvetica LT" charset="0"/>
                <a:cs typeface="Helvetica LT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 dirty="0"/>
              <a:t>Digite aqui a legenda da imagem</a:t>
            </a:r>
          </a:p>
        </p:txBody>
      </p:sp>
      <p:sp>
        <p:nvSpPr>
          <p:cNvPr id="6" name="Title 15"/>
          <p:cNvSpPr>
            <a:spLocks noGrp="1"/>
          </p:cNvSpPr>
          <p:nvPr>
            <p:ph type="title" hasCustomPrompt="1"/>
          </p:nvPr>
        </p:nvSpPr>
        <p:spPr>
          <a:xfrm>
            <a:off x="1200150" y="230530"/>
            <a:ext cx="9864725" cy="56660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6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DIGITE AQUI O SUBTÍTULO</a:t>
            </a:r>
            <a:endParaRPr lang="en-US" dirty="0"/>
          </a:p>
        </p:txBody>
      </p:sp>
      <p:sp>
        <p:nvSpPr>
          <p:cNvPr id="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1200150" y="1039529"/>
            <a:ext cx="4775286" cy="43109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 dirty="0"/>
              <a:t>Imagem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1" hasCustomPrompt="1"/>
          </p:nvPr>
        </p:nvSpPr>
        <p:spPr>
          <a:xfrm>
            <a:off x="1199778" y="5391953"/>
            <a:ext cx="4766110" cy="2707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200" baseline="0">
                <a:solidFill>
                  <a:srgbClr val="4D4D4D"/>
                </a:solidFill>
                <a:latin typeface="+mn-lt"/>
                <a:ea typeface="Helvetica LT" charset="0"/>
                <a:cs typeface="Helvetica LT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 dirty="0"/>
              <a:t>Digite aqui a legenda da imagem</a:t>
            </a:r>
          </a:p>
        </p:txBody>
      </p:sp>
    </p:spTree>
    <p:extLst>
      <p:ext uri="{BB962C8B-B14F-4D97-AF65-F5344CB8AC3E}">
        <p14:creationId xmlns:p14="http://schemas.microsoft.com/office/powerpoint/2010/main" val="416694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5"/>
          <p:cNvSpPr>
            <a:spLocks noGrp="1"/>
          </p:cNvSpPr>
          <p:nvPr>
            <p:ph type="title" hasCustomPrompt="1"/>
          </p:nvPr>
        </p:nvSpPr>
        <p:spPr>
          <a:xfrm>
            <a:off x="1200151" y="230461"/>
            <a:ext cx="9864725" cy="5762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6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DIGITE AQUI O SUBTÍTULO</a:t>
            </a:r>
            <a:endParaRPr lang="en-US" dirty="0"/>
          </a:p>
        </p:txBody>
      </p:sp>
      <p:sp>
        <p:nvSpPr>
          <p:cNvPr id="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1200150" y="1039529"/>
            <a:ext cx="4775286" cy="43109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 dirty="0"/>
              <a:t>Imagem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1" hasCustomPrompt="1"/>
          </p:nvPr>
        </p:nvSpPr>
        <p:spPr>
          <a:xfrm>
            <a:off x="1199778" y="5391953"/>
            <a:ext cx="4766110" cy="2707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200" baseline="0">
                <a:solidFill>
                  <a:srgbClr val="4D4D4D"/>
                </a:solidFill>
                <a:latin typeface="+mn-lt"/>
                <a:ea typeface="Helvetica LT" charset="0"/>
                <a:cs typeface="Helvetica LT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 dirty="0"/>
              <a:t>Digite aqui a legenda da imagem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6379536" y="1039529"/>
            <a:ext cx="4685340" cy="46320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200" b="0" i="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Digite aqui o texto.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970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1200149" y="944563"/>
            <a:ext cx="9864725" cy="45047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 dirty="0"/>
              <a:t>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00150" y="5512764"/>
            <a:ext cx="9864724" cy="2965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200" b="0" i="0" baseline="0">
                <a:solidFill>
                  <a:srgbClr val="4D4D4D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 dirty="0"/>
              <a:t>Digite aqui a legenda da imagem</a:t>
            </a:r>
          </a:p>
        </p:txBody>
      </p:sp>
    </p:spTree>
    <p:extLst>
      <p:ext uri="{BB962C8B-B14F-4D97-AF65-F5344CB8AC3E}">
        <p14:creationId xmlns:p14="http://schemas.microsoft.com/office/powerpoint/2010/main" val="40912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56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0" r:id="rId4"/>
    <p:sldLayoutId id="2147483664" r:id="rId5"/>
    <p:sldLayoutId id="2147483665" r:id="rId6"/>
    <p:sldLayoutId id="2147483671" r:id="rId7"/>
    <p:sldLayoutId id="2147483672" r:id="rId8"/>
    <p:sldLayoutId id="2147483666" r:id="rId9"/>
    <p:sldLayoutId id="2147483673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4D4D4D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56" userDrawn="1">
          <p15:clr>
            <a:srgbClr val="F26B43"/>
          </p15:clr>
        </p15:guide>
        <p15:guide id="3" pos="6970" userDrawn="1">
          <p15:clr>
            <a:srgbClr val="F26B43"/>
          </p15:clr>
        </p15:guide>
        <p15:guide id="4" pos="7287" userDrawn="1">
          <p15:clr>
            <a:srgbClr val="F26B43"/>
          </p15:clr>
        </p15:guide>
        <p15:guide id="5" orient="horz" pos="232" userDrawn="1">
          <p15:clr>
            <a:srgbClr val="F26B43"/>
          </p15:clr>
        </p15:guide>
        <p15:guide id="6" orient="horz" pos="459" userDrawn="1">
          <p15:clr>
            <a:srgbClr val="F26B43"/>
          </p15:clr>
        </p15:guide>
        <p15:guide id="7" orient="horz" pos="3566" userDrawn="1">
          <p15:clr>
            <a:srgbClr val="F26B43"/>
          </p15:clr>
        </p15:guide>
        <p15:guide id="8" orient="horz" pos="3680" userDrawn="1">
          <p15:clr>
            <a:srgbClr val="F26B43"/>
          </p15:clr>
        </p15:guide>
        <p15:guide id="9" orient="horz" pos="4088" userDrawn="1">
          <p15:clr>
            <a:srgbClr val="F26B43"/>
          </p15:clr>
        </p15:guide>
        <p15:guide id="10" orient="horz" pos="595" userDrawn="1">
          <p15:clr>
            <a:srgbClr val="F26B43"/>
          </p15:clr>
        </p15:guide>
        <p15:guide id="11" orient="horz" pos="958" userDrawn="1">
          <p15:clr>
            <a:srgbClr val="F26B43"/>
          </p15:clr>
        </p15:guide>
        <p15:guide id="12" orient="horz" pos="10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872581" y="5132809"/>
            <a:ext cx="578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Professor curador  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Prof. Dr. Rogério de Oliveira</a:t>
            </a:r>
          </a:p>
        </p:txBody>
      </p:sp>
      <p:sp>
        <p:nvSpPr>
          <p:cNvPr id="5" name="CaixaDeTexto 38">
            <a:extLst>
              <a:ext uri="{FF2B5EF4-FFF2-40B4-BE49-F238E27FC236}">
                <a16:creationId xmlns:a16="http://schemas.microsoft.com/office/drawing/2014/main" id="{806EE18A-4524-41F1-BE25-AA9D84EF0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2581" y="2411814"/>
            <a:ext cx="96392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>
                <a:solidFill>
                  <a:schemeClr val="accent1">
                    <a:lumMod val="50000"/>
                  </a:schemeClr>
                </a:solidFill>
              </a:rPr>
              <a:t>Big Data </a:t>
            </a:r>
            <a:r>
              <a:rPr lang="pt-BR" altLang="pt-BR" sz="3200" dirty="0" err="1">
                <a:solidFill>
                  <a:schemeClr val="accent1">
                    <a:lumMod val="50000"/>
                  </a:schemeClr>
                </a:solidFill>
              </a:rPr>
              <a:t>Analytics</a:t>
            </a:r>
            <a:r>
              <a:rPr lang="pt-BR" altLang="pt-BR" sz="3200" dirty="0">
                <a:solidFill>
                  <a:schemeClr val="accent1">
                    <a:lumMod val="50000"/>
                  </a:schemeClr>
                </a:solidFill>
              </a:rPr>
              <a:t> – Mineração e Análise de Dados</a:t>
            </a:r>
          </a:p>
        </p:txBody>
      </p:sp>
      <p:sp>
        <p:nvSpPr>
          <p:cNvPr id="6" name="Retângulo 2">
            <a:extLst>
              <a:ext uri="{FF2B5EF4-FFF2-40B4-BE49-F238E27FC236}">
                <a16:creationId xmlns:a16="http://schemas.microsoft.com/office/drawing/2014/main" id="{2F8E3665-2011-435C-8AA9-8A92BE0F6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581" y="1077745"/>
            <a:ext cx="89281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4000" b="1" dirty="0">
                <a:solidFill>
                  <a:schemeClr val="accent1">
                    <a:lumMod val="50000"/>
                  </a:schemeClr>
                </a:solidFill>
              </a:rPr>
              <a:t>Ciência de Dados </a:t>
            </a:r>
          </a:p>
          <a:p>
            <a:pPr eaLnBrk="1" hangingPunct="1"/>
            <a:r>
              <a:rPr lang="pt-BR" altLang="pt-BR" sz="4000" b="1" dirty="0">
                <a:solidFill>
                  <a:schemeClr val="accent1">
                    <a:lumMod val="50000"/>
                  </a:schemeClr>
                </a:solidFill>
              </a:rPr>
              <a:t>(Big Data </a:t>
            </a:r>
            <a:r>
              <a:rPr lang="pt-BR" altLang="pt-BR" sz="4000" b="1" dirty="0" err="1">
                <a:solidFill>
                  <a:schemeClr val="accent1">
                    <a:lumMod val="50000"/>
                  </a:schemeClr>
                </a:solidFill>
              </a:rPr>
              <a:t>Processing</a:t>
            </a:r>
            <a:r>
              <a:rPr lang="pt-BR" altLang="pt-BR" sz="4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altLang="pt-BR" sz="4000" b="1" dirty="0" err="1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pt-BR" altLang="pt-BR" sz="4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altLang="pt-BR" sz="4000" b="1" dirty="0" err="1">
                <a:solidFill>
                  <a:schemeClr val="accent1">
                    <a:lumMod val="50000"/>
                  </a:schemeClr>
                </a:solidFill>
              </a:rPr>
              <a:t>Analytics</a:t>
            </a:r>
            <a:r>
              <a:rPr lang="pt-BR" altLang="pt-BR" sz="40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2044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Matriz de Confusão</a:t>
            </a:r>
          </a:p>
        </p:txBody>
      </p:sp>
      <p:pic>
        <p:nvPicPr>
          <p:cNvPr id="14338" name="Picture 2" descr="imagem">
            <a:extLst>
              <a:ext uri="{FF2B5EF4-FFF2-40B4-BE49-F238E27FC236}">
                <a16:creationId xmlns:a16="http://schemas.microsoft.com/office/drawing/2014/main" id="{ACBEFDE5-E5FE-44AA-A6CB-D5B2A75B8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78" y="806722"/>
            <a:ext cx="8889812" cy="500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18CBDF2-3AD0-4DA8-9835-384F16AB9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781" y="930442"/>
            <a:ext cx="4126281" cy="69936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3A2735F-BE3B-4C3A-B8E5-74B3B6F28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9859" y="1753530"/>
            <a:ext cx="3425016" cy="838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B453EC8-9077-4580-95A4-2DD5211519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2617" y="3314128"/>
            <a:ext cx="2754607" cy="190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27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err="1"/>
              <a:t>Classification</a:t>
            </a:r>
            <a:r>
              <a:rPr lang="pt-BR" sz="3200" dirty="0"/>
              <a:t> </a:t>
            </a:r>
            <a:r>
              <a:rPr lang="pt-BR" sz="3200" dirty="0" err="1"/>
              <a:t>Report</a:t>
            </a: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18CBDF2-3AD0-4DA8-9835-384F16AB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781" y="930442"/>
            <a:ext cx="4126281" cy="69936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3A2735F-BE3B-4C3A-B8E5-74B3B6F28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859" y="1753530"/>
            <a:ext cx="3425016" cy="838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B453EC8-9077-4580-95A4-2DD521151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617" y="3314128"/>
            <a:ext cx="2754607" cy="190370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A5D554F-D496-4EB5-AF99-D002803265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4965" y="1408903"/>
            <a:ext cx="5100509" cy="381045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06DFB55-035E-4016-9224-7BAE9D7F998E}"/>
              </a:ext>
            </a:extLst>
          </p:cNvPr>
          <p:cNvSpPr/>
          <p:nvPr/>
        </p:nvSpPr>
        <p:spPr>
          <a:xfrm>
            <a:off x="5165558" y="4427621"/>
            <a:ext cx="802105" cy="24621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EB50565-52F3-4BFF-8699-665E7C5A8327}"/>
              </a:ext>
            </a:extLst>
          </p:cNvPr>
          <p:cNvSpPr/>
          <p:nvPr/>
        </p:nvSpPr>
        <p:spPr>
          <a:xfrm>
            <a:off x="7706781" y="1867758"/>
            <a:ext cx="3358094" cy="72426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528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Cuidado!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18CBDF2-3AD0-4DA8-9835-384F16AB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781" y="930442"/>
            <a:ext cx="4126281" cy="69936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3A2735F-BE3B-4C3A-B8E5-74B3B6F28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859" y="1753530"/>
            <a:ext cx="3425016" cy="838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B453EC8-9077-4580-95A4-2DD521151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617" y="3314128"/>
            <a:ext cx="2754607" cy="1903707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9EB50565-52F3-4BFF-8699-665E7C5A8327}"/>
              </a:ext>
            </a:extLst>
          </p:cNvPr>
          <p:cNvSpPr/>
          <p:nvPr/>
        </p:nvSpPr>
        <p:spPr>
          <a:xfrm>
            <a:off x="7706781" y="1867758"/>
            <a:ext cx="3358094" cy="72426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58C4C8B-3EB3-49DF-BA7A-C656A2A822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4672" y="2229888"/>
            <a:ext cx="3921328" cy="1659949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D7F0AC3-DAF1-4C6F-BE5A-DF525D8927B7}"/>
              </a:ext>
            </a:extLst>
          </p:cNvPr>
          <p:cNvSpPr/>
          <p:nvPr/>
        </p:nvSpPr>
        <p:spPr>
          <a:xfrm>
            <a:off x="3577389" y="2791327"/>
            <a:ext cx="1732548" cy="4746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D00B3AD-8EA4-4FD2-9F72-E3396C0F8A31}"/>
              </a:ext>
            </a:extLst>
          </p:cNvPr>
          <p:cNvSpPr/>
          <p:nvPr/>
        </p:nvSpPr>
        <p:spPr>
          <a:xfrm>
            <a:off x="8486093" y="4451685"/>
            <a:ext cx="2578782" cy="90637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892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238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FDF7C-5B08-4FAD-A53A-704302B06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TRILHA 3</a:t>
            </a:r>
            <a:br>
              <a:rPr lang="pt-BR" dirty="0"/>
            </a:br>
            <a:r>
              <a:rPr lang="pt-BR" b="1" i="0" dirty="0">
                <a:effectLst/>
                <a:latin typeface="-apple-system"/>
              </a:rPr>
              <a:t>Classificação e Métricas</a:t>
            </a:r>
            <a:br>
              <a:rPr lang="pt-BR" dirty="0"/>
            </a:br>
            <a:br>
              <a:rPr lang="pt-BR" b="1" i="0" dirty="0">
                <a:effectLst/>
                <a:latin typeface="-apple-system"/>
              </a:rPr>
            </a:br>
            <a:r>
              <a:rPr lang="pt-BR" sz="2800" b="1" i="0" dirty="0">
                <a:effectLst/>
                <a:latin typeface="-apple-system"/>
              </a:rPr>
              <a:t>Parte A</a:t>
            </a:r>
            <a:br>
              <a:rPr lang="pt-BR" b="1" i="0" dirty="0">
                <a:effectLst/>
                <a:latin typeface="-apple-system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535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Estimadores do </a:t>
            </a:r>
            <a:r>
              <a:rPr lang="pt-BR" sz="3200" dirty="0" err="1"/>
              <a:t>Scikit-Learn</a:t>
            </a:r>
            <a:endParaRPr lang="pt-BR" sz="32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00E570C-03C4-4E61-B4E6-A65C8F59D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504" y="1805986"/>
            <a:ext cx="4583995" cy="324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A81F4EA-A2B9-4AF2-AA75-6939FE14E974}"/>
              </a:ext>
            </a:extLst>
          </p:cNvPr>
          <p:cNvSpPr txBox="1"/>
          <p:nvPr/>
        </p:nvSpPr>
        <p:spPr>
          <a:xfrm>
            <a:off x="1500553" y="1313617"/>
            <a:ext cx="50995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Import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estimador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Preparação dos dados X e y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estimador (variáveis preditoras e objetivo)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Instanciação e configuração do estimador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Ajuste do modelo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(treinamento ou estimativa dos parâmetros)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Obtenção de Métricas e Avaliação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Modelo</a:t>
            </a:r>
          </a:p>
        </p:txBody>
      </p:sp>
    </p:spTree>
    <p:extLst>
      <p:ext uri="{BB962C8B-B14F-4D97-AF65-F5344CB8AC3E}">
        <p14:creationId xmlns:p14="http://schemas.microsoft.com/office/powerpoint/2010/main" val="72893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Estimadores do </a:t>
            </a:r>
            <a:r>
              <a:rPr lang="pt-BR" sz="3200" dirty="0" err="1"/>
              <a:t>Scikit-Learn</a:t>
            </a:r>
            <a:endParaRPr lang="pt-BR" sz="32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0F0D64B-1FAE-4713-8F34-41EC8E77D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879" y="920721"/>
            <a:ext cx="5149142" cy="5516937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D00E570C-03C4-4E61-B4E6-A65C8F59D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504" y="1805986"/>
            <a:ext cx="4583995" cy="324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484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Dilema Viés-Variância: Regressão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CA4CB4C-AFC7-4F4E-A2AF-32D6B4EA7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8" y="1852613"/>
            <a:ext cx="77057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681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Dilema Viés-Variância: Classificação</a:t>
            </a:r>
          </a:p>
        </p:txBody>
      </p:sp>
      <p:pic>
        <p:nvPicPr>
          <p:cNvPr id="12290" name="Picture 2" descr="imagem">
            <a:extLst>
              <a:ext uri="{FF2B5EF4-FFF2-40B4-BE49-F238E27FC236}">
                <a16:creationId xmlns:a16="http://schemas.microsoft.com/office/drawing/2014/main" id="{86527FBB-D0F3-49BF-808F-2C11A3321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040074"/>
            <a:ext cx="3131218" cy="176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imagem">
            <a:extLst>
              <a:ext uri="{FF2B5EF4-FFF2-40B4-BE49-F238E27FC236}">
                <a16:creationId xmlns:a16="http://schemas.microsoft.com/office/drawing/2014/main" id="{2A8779D1-151F-4D29-A383-DD062D69B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368" y="1796716"/>
            <a:ext cx="6960326" cy="391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632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FDF7C-5B08-4FAD-A53A-704302B06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TRILHA 3</a:t>
            </a:r>
            <a:br>
              <a:rPr lang="pt-BR" dirty="0"/>
            </a:br>
            <a:r>
              <a:rPr lang="pt-BR" b="1" i="0" dirty="0">
                <a:effectLst/>
                <a:latin typeface="-apple-system"/>
              </a:rPr>
              <a:t>Classificação e Métricas</a:t>
            </a:r>
            <a:br>
              <a:rPr lang="pt-BR" dirty="0"/>
            </a:br>
            <a:br>
              <a:rPr lang="pt-BR" b="1" i="0" dirty="0">
                <a:effectLst/>
                <a:latin typeface="-apple-system"/>
              </a:rPr>
            </a:br>
            <a:r>
              <a:rPr lang="pt-BR" sz="2800" b="1" i="0" dirty="0">
                <a:effectLst/>
                <a:latin typeface="-apple-system"/>
              </a:rPr>
              <a:t>Parte B</a:t>
            </a:r>
            <a:br>
              <a:rPr lang="pt-BR" b="1" i="0" dirty="0">
                <a:effectLst/>
                <a:latin typeface="-apple-system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5119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Conjuntos de Treinamento e Teste</a:t>
            </a:r>
          </a:p>
        </p:txBody>
      </p:sp>
      <p:pic>
        <p:nvPicPr>
          <p:cNvPr id="13314" name="Picture 2" descr="imagem">
            <a:extLst>
              <a:ext uri="{FF2B5EF4-FFF2-40B4-BE49-F238E27FC236}">
                <a16:creationId xmlns:a16="http://schemas.microsoft.com/office/drawing/2014/main" id="{2B5EC441-9DA3-462B-A836-A3750E234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748" y="971048"/>
            <a:ext cx="8739382" cy="491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28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Matriz de Confusão</a:t>
            </a:r>
          </a:p>
        </p:txBody>
      </p:sp>
      <p:pic>
        <p:nvPicPr>
          <p:cNvPr id="14338" name="Picture 2" descr="imagem">
            <a:extLst>
              <a:ext uri="{FF2B5EF4-FFF2-40B4-BE49-F238E27FC236}">
                <a16:creationId xmlns:a16="http://schemas.microsoft.com/office/drawing/2014/main" id="{ACBEFDE5-E5FE-44AA-A6CB-D5B2A75B8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589" y="806722"/>
            <a:ext cx="8889812" cy="500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321957"/>
      </p:ext>
    </p:extLst>
  </p:cSld>
  <p:clrMapOvr>
    <a:masterClrMapping/>
  </p:clrMapOvr>
</p:sld>
</file>

<file path=ppt/theme/theme1.xml><?xml version="1.0" encoding="utf-8"?>
<a:theme xmlns:a="http://schemas.openxmlformats.org/drawingml/2006/main" name="VídeoAul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57A98A853FBC341A5F42F234FD5C717" ma:contentTypeVersion="11" ma:contentTypeDescription="Crie um novo documento." ma:contentTypeScope="" ma:versionID="e7cc278725e805e9786368548caa3668">
  <xsd:schema xmlns:xsd="http://www.w3.org/2001/XMLSchema" xmlns:xs="http://www.w3.org/2001/XMLSchema" xmlns:p="http://schemas.microsoft.com/office/2006/metadata/properties" xmlns:ns2="3e12a7d7-70be-4dca-a54b-d1e7fcf4ed4b" xmlns:ns3="cb7f85c0-efbc-4e03-a26f-d2c776e37d48" targetNamespace="http://schemas.microsoft.com/office/2006/metadata/properties" ma:root="true" ma:fieldsID="955e53651a34fe505d6d39b131de5680" ns2:_="" ns3:_="">
    <xsd:import namespace="3e12a7d7-70be-4dca-a54b-d1e7fcf4ed4b"/>
    <xsd:import namespace="cb7f85c0-efbc-4e03-a26f-d2c776e37d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2a7d7-70be-4dca-a54b-d1e7fcf4ed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7f85c0-efbc-4e03-a26f-d2c776e37d4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0A6218-38AD-4736-9538-D246098C146A}">
  <ds:schemaRefs>
    <ds:schemaRef ds:uri="http://schemas.openxmlformats.org/package/2006/metadata/core-properties"/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095D4D0-727D-4D1A-ADAC-2FE37F12E0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2a7d7-70be-4dca-a54b-d1e7fcf4ed4b"/>
    <ds:schemaRef ds:uri="cb7f85c0-efbc-4e03-a26f-d2c776e37d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EADC8D-7603-4169-BE9A-B2F66153AF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2532</TotalTime>
  <Words>119</Words>
  <Application>Microsoft Office PowerPoint</Application>
  <PresentationFormat>Widescreen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-apple-system</vt:lpstr>
      <vt:lpstr>Arial</vt:lpstr>
      <vt:lpstr>Calibri</vt:lpstr>
      <vt:lpstr>VídeoAula</vt:lpstr>
      <vt:lpstr>Apresentação do PowerPoint</vt:lpstr>
      <vt:lpstr>TRILHA 3 Classificação e Métricas  Parte A </vt:lpstr>
      <vt:lpstr>Estimadores do Scikit-Learn</vt:lpstr>
      <vt:lpstr>Estimadores do Scikit-Learn</vt:lpstr>
      <vt:lpstr>Dilema Viés-Variância: Regressão</vt:lpstr>
      <vt:lpstr>Dilema Viés-Variância: Classificação</vt:lpstr>
      <vt:lpstr>TRILHA 3 Classificação e Métricas  Parte B </vt:lpstr>
      <vt:lpstr>Conjuntos de Treinamento e Teste</vt:lpstr>
      <vt:lpstr>Matriz de Confusão</vt:lpstr>
      <vt:lpstr>Matriz de Confusão</vt:lpstr>
      <vt:lpstr>Classification Report</vt:lpstr>
      <vt:lpstr>Cuidado!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renan</dc:creator>
  <cp:lastModifiedBy>Rogerio de Oliveira</cp:lastModifiedBy>
  <cp:revision>112</cp:revision>
  <cp:lastPrinted>2020-10-22T14:59:52Z</cp:lastPrinted>
  <dcterms:created xsi:type="dcterms:W3CDTF">2016-01-21T12:51:11Z</dcterms:created>
  <dcterms:modified xsi:type="dcterms:W3CDTF">2021-12-03T19:41:09Z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0x010100357A98A853FBC341A5F42F234FD5C717</vt:lpwstr>
  </property>
</Properties>
</file>