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8" r:id="rId5"/>
    <p:sldId id="260" r:id="rId6"/>
    <p:sldId id="261" r:id="rId7"/>
    <p:sldId id="292" r:id="rId8"/>
    <p:sldId id="294" r:id="rId9"/>
    <p:sldId id="295" r:id="rId10"/>
    <p:sldId id="291" r:id="rId11"/>
    <p:sldId id="296" r:id="rId12"/>
    <p:sldId id="297" r:id="rId13"/>
    <p:sldId id="299" r:id="rId14"/>
    <p:sldId id="300" r:id="rId15"/>
    <p:sldId id="301" r:id="rId16"/>
    <p:sldId id="25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0F6"/>
    <a:srgbClr val="D05050"/>
    <a:srgbClr val="4D4D4D"/>
    <a:srgbClr val="2B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0" autoAdjust="0"/>
    <p:restoredTop sz="95179"/>
  </p:normalViewPr>
  <p:slideViewPr>
    <p:cSldViewPr snapToGrid="0" snapToObjects="1" showGuides="1">
      <p:cViewPr varScale="1">
        <p:scale>
          <a:sx n="65" d="100"/>
          <a:sy n="65" d="100"/>
        </p:scale>
        <p:origin x="774" y="78"/>
      </p:cViewPr>
      <p:guideLst>
        <p:guide orient="horz" pos="3657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757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4C4BF-C892-4BAD-AF4F-70E680535AD0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0FFAE-CA57-473F-8EAD-8C253375F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05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+ Imag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200149" y="1048691"/>
            <a:ext cx="9864725" cy="440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00150" y="5512764"/>
            <a:ext cx="9864724" cy="29654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None/>
              <a:defRPr sz="1200" b="0" i="0" baseline="0">
                <a:solidFill>
                  <a:srgbClr val="4D4D4D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80895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- Logo Mackenz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285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 hasCustomPrompt="1"/>
          </p:nvPr>
        </p:nvSpPr>
        <p:spPr>
          <a:xfrm>
            <a:off x="1199456" y="2862377"/>
            <a:ext cx="9865419" cy="117839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32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Nome do Tópico</a:t>
            </a:r>
          </a:p>
        </p:txBody>
      </p:sp>
    </p:spTree>
    <p:extLst>
      <p:ext uri="{BB962C8B-B14F-4D97-AF65-F5344CB8AC3E}">
        <p14:creationId xmlns:p14="http://schemas.microsoft.com/office/powerpoint/2010/main" val="444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200150" y="1039529"/>
            <a:ext cx="9864725" cy="46320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+mn-lt"/>
                <a:ea typeface="Helvetica LT" charset="0"/>
                <a:cs typeface="Helvetica LT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4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DIGITE AQUI O SUBTÍTULO</a:t>
            </a:r>
          </a:p>
        </p:txBody>
      </p:sp>
    </p:spTree>
    <p:extLst>
      <p:ext uri="{BB962C8B-B14F-4D97-AF65-F5344CB8AC3E}">
        <p14:creationId xmlns:p14="http://schemas.microsoft.com/office/powerpoint/2010/main" val="61959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DIGITE AQUI O SUBTÍTULO</a:t>
            </a:r>
          </a:p>
        </p:txBody>
      </p:sp>
    </p:spTree>
    <p:extLst>
      <p:ext uri="{BB962C8B-B14F-4D97-AF65-F5344CB8AC3E}">
        <p14:creationId xmlns:p14="http://schemas.microsoft.com/office/powerpoint/2010/main" val="1090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 hasCustomPrompt="1"/>
          </p:nvPr>
        </p:nvSpPr>
        <p:spPr>
          <a:xfrm>
            <a:off x="1200151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1039530"/>
            <a:ext cx="4690287" cy="46100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379536" y="1039530"/>
            <a:ext cx="4685340" cy="46100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9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5"/>
          <p:cNvSpPr>
            <a:spLocks noGrp="1"/>
          </p:cNvSpPr>
          <p:nvPr>
            <p:ph type="title" hasCustomPrompt="1"/>
          </p:nvPr>
        </p:nvSpPr>
        <p:spPr>
          <a:xfrm>
            <a:off x="1200151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6096000" y="1039529"/>
            <a:ext cx="4968875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096000" y="5391953"/>
            <a:ext cx="4959327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200151" y="1039529"/>
            <a:ext cx="4511808" cy="46338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aseline="0">
                <a:solidFill>
                  <a:schemeClr val="tx1"/>
                </a:solidFill>
                <a:latin typeface="+mn-lt"/>
                <a:ea typeface="Helvetica LT" charset="0"/>
                <a:cs typeface="Helvetica LT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10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6289589" y="1039529"/>
            <a:ext cx="4775286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289217" y="5391953"/>
            <a:ext cx="4766110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  <p:sp>
        <p:nvSpPr>
          <p:cNvPr id="6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530"/>
            <a:ext cx="9864725" cy="56660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1200150" y="1039529"/>
            <a:ext cx="4775286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1" hasCustomPrompt="1"/>
          </p:nvPr>
        </p:nvSpPr>
        <p:spPr>
          <a:xfrm>
            <a:off x="1199778" y="5391953"/>
            <a:ext cx="4766110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416694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5"/>
          <p:cNvSpPr>
            <a:spLocks noGrp="1"/>
          </p:cNvSpPr>
          <p:nvPr>
            <p:ph type="title" hasCustomPrompt="1"/>
          </p:nvPr>
        </p:nvSpPr>
        <p:spPr>
          <a:xfrm>
            <a:off x="1200151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1200150" y="1039529"/>
            <a:ext cx="4775286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1" hasCustomPrompt="1"/>
          </p:nvPr>
        </p:nvSpPr>
        <p:spPr>
          <a:xfrm>
            <a:off x="1199778" y="5391953"/>
            <a:ext cx="4766110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6379536" y="1039529"/>
            <a:ext cx="4685340" cy="46320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70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200149" y="944563"/>
            <a:ext cx="9864725" cy="45047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00150" y="5512764"/>
            <a:ext cx="9864724" cy="2965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="0" i="0" baseline="0">
                <a:solidFill>
                  <a:srgbClr val="4D4D4D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40912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56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0" r:id="rId4"/>
    <p:sldLayoutId id="2147483664" r:id="rId5"/>
    <p:sldLayoutId id="2147483665" r:id="rId6"/>
    <p:sldLayoutId id="2147483671" r:id="rId7"/>
    <p:sldLayoutId id="2147483672" r:id="rId8"/>
    <p:sldLayoutId id="2147483666" r:id="rId9"/>
    <p:sldLayoutId id="2147483673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4D4D4D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56" userDrawn="1">
          <p15:clr>
            <a:srgbClr val="F26B43"/>
          </p15:clr>
        </p15:guide>
        <p15:guide id="3" pos="6970" userDrawn="1">
          <p15:clr>
            <a:srgbClr val="F26B43"/>
          </p15:clr>
        </p15:guide>
        <p15:guide id="4" pos="7287" userDrawn="1">
          <p15:clr>
            <a:srgbClr val="F26B43"/>
          </p15:clr>
        </p15:guide>
        <p15:guide id="5" orient="horz" pos="232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3566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4088" userDrawn="1">
          <p15:clr>
            <a:srgbClr val="F26B43"/>
          </p15:clr>
        </p15:guide>
        <p15:guide id="10" orient="horz" pos="595" userDrawn="1">
          <p15:clr>
            <a:srgbClr val="F26B43"/>
          </p15:clr>
        </p15:guide>
        <p15:guide id="11" orient="horz" pos="958" userDrawn="1">
          <p15:clr>
            <a:srgbClr val="F26B43"/>
          </p15:clr>
        </p15:guide>
        <p15:guide id="12" orient="horz" pos="10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72581" y="5132809"/>
            <a:ext cx="578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Professor curador  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Prof. Dr. Rogério de Oliveira</a:t>
            </a:r>
          </a:p>
        </p:txBody>
      </p:sp>
      <p:sp>
        <p:nvSpPr>
          <p:cNvPr id="5" name="CaixaDeTexto 38">
            <a:extLst>
              <a:ext uri="{FF2B5EF4-FFF2-40B4-BE49-F238E27FC236}">
                <a16:creationId xmlns:a16="http://schemas.microsoft.com/office/drawing/2014/main" id="{806EE18A-4524-41F1-BE25-AA9D84EF0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581" y="2411814"/>
            <a:ext cx="96392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>
                <a:solidFill>
                  <a:schemeClr val="accent1">
                    <a:lumMod val="50000"/>
                  </a:schemeClr>
                </a:solidFill>
              </a:rPr>
              <a:t>Big Data </a:t>
            </a:r>
            <a:r>
              <a:rPr lang="pt-BR" altLang="pt-BR" sz="3200" dirty="0" err="1">
                <a:solidFill>
                  <a:schemeClr val="accent1">
                    <a:lumMod val="50000"/>
                  </a:schemeClr>
                </a:solidFill>
              </a:rPr>
              <a:t>Analytics</a:t>
            </a:r>
            <a:r>
              <a:rPr lang="pt-BR" altLang="pt-BR" sz="3200" dirty="0">
                <a:solidFill>
                  <a:schemeClr val="accent1">
                    <a:lumMod val="50000"/>
                  </a:schemeClr>
                </a:solidFill>
              </a:rPr>
              <a:t> – Mineração e Análise de Dados</a:t>
            </a:r>
          </a:p>
        </p:txBody>
      </p:sp>
      <p:sp>
        <p:nvSpPr>
          <p:cNvPr id="6" name="Retângulo 2">
            <a:extLst>
              <a:ext uri="{FF2B5EF4-FFF2-40B4-BE49-F238E27FC236}">
                <a16:creationId xmlns:a16="http://schemas.microsoft.com/office/drawing/2014/main" id="{2F8E3665-2011-435C-8AA9-8A92BE0F6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581" y="1077745"/>
            <a:ext cx="89281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Ciência de Dados </a:t>
            </a:r>
          </a:p>
          <a:p>
            <a:pPr eaLnBrk="1" hangingPunct="1"/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(Big Data </a:t>
            </a:r>
            <a:r>
              <a:rPr lang="pt-BR" altLang="pt-BR" sz="4000" b="1" dirty="0" err="1">
                <a:solidFill>
                  <a:schemeClr val="accent1">
                    <a:lumMod val="50000"/>
                  </a:schemeClr>
                </a:solidFill>
              </a:rPr>
              <a:t>Processing</a:t>
            </a:r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altLang="pt-BR" sz="4000" b="1" dirty="0" err="1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altLang="pt-BR" sz="4000" b="1" dirty="0" err="1">
                <a:solidFill>
                  <a:schemeClr val="accent1">
                    <a:lumMod val="50000"/>
                  </a:schemeClr>
                </a:solidFill>
              </a:rPr>
              <a:t>Analytics</a:t>
            </a:r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204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Seleção de </a:t>
            </a:r>
            <a:r>
              <a:rPr lang="pt-BR" sz="3200" dirty="0" err="1"/>
              <a:t>Hiperparâmetros</a:t>
            </a:r>
            <a:r>
              <a:rPr lang="pt-BR" sz="3200" dirty="0"/>
              <a:t>: Cross </a:t>
            </a:r>
            <a:r>
              <a:rPr lang="pt-BR" sz="3200" dirty="0" err="1"/>
              <a:t>Validation</a:t>
            </a:r>
            <a:endParaRPr lang="pt-BR" sz="3200" dirty="0"/>
          </a:p>
        </p:txBody>
      </p:sp>
      <p:pic>
        <p:nvPicPr>
          <p:cNvPr id="15362" name="Picture 2" descr="imagem">
            <a:extLst>
              <a:ext uri="{FF2B5EF4-FFF2-40B4-BE49-F238E27FC236}">
                <a16:creationId xmlns:a16="http://schemas.microsoft.com/office/drawing/2014/main" id="{52D1308A-38FF-40B5-A681-A8BE7C0E8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13" y="1312152"/>
            <a:ext cx="5405062" cy="37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8017A23D-5EA2-42D4-B8C6-B625F358E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568" y="1228134"/>
            <a:ext cx="2609025" cy="180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0866E192-7A54-40B0-AC2B-DEB8E2BC6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123" y="3429000"/>
            <a:ext cx="2512470" cy="174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03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Seleção de </a:t>
            </a:r>
            <a:r>
              <a:rPr lang="pt-BR" sz="3200" dirty="0" err="1"/>
              <a:t>Hiperparâmetros</a:t>
            </a:r>
            <a:r>
              <a:rPr lang="pt-BR" sz="3200" dirty="0"/>
              <a:t>: </a:t>
            </a:r>
            <a:r>
              <a:rPr lang="pt-BR" sz="3200" dirty="0" err="1"/>
              <a:t>GridSearch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73F97B-239C-438A-A7CB-72CF07AA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703" y="997230"/>
            <a:ext cx="9995840" cy="563030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6F18381-9E41-4695-9E59-3C8F83FB4162}"/>
              </a:ext>
            </a:extLst>
          </p:cNvPr>
          <p:cNvSpPr/>
          <p:nvPr/>
        </p:nvSpPr>
        <p:spPr>
          <a:xfrm>
            <a:off x="1779703" y="2791326"/>
            <a:ext cx="8342865" cy="21015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14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Seleção de </a:t>
            </a:r>
            <a:r>
              <a:rPr lang="pt-BR" sz="3200" dirty="0" err="1"/>
              <a:t>Hiperparâmetros</a:t>
            </a:r>
            <a:endParaRPr lang="pt-BR" sz="3200" dirty="0"/>
          </a:p>
        </p:txBody>
      </p:sp>
      <p:pic>
        <p:nvPicPr>
          <p:cNvPr id="17410" name="Picture 2" descr="imagem">
            <a:extLst>
              <a:ext uri="{FF2B5EF4-FFF2-40B4-BE49-F238E27FC236}">
                <a16:creationId xmlns:a16="http://schemas.microsoft.com/office/drawing/2014/main" id="{01912477-A470-4C08-8ADE-F12105F2D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854" y="1434797"/>
            <a:ext cx="5947526" cy="398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80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38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FDF7C-5B08-4FAD-A53A-704302B06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TRILHA 4</a:t>
            </a:r>
            <a:br>
              <a:rPr lang="pt-BR" dirty="0"/>
            </a:br>
            <a:r>
              <a:rPr lang="pt-BR" b="1" i="0" dirty="0">
                <a:effectLst/>
                <a:latin typeface="-apple-system"/>
              </a:rPr>
              <a:t>K-Vizinhos Mais Próximos, Validação Cruzada e </a:t>
            </a:r>
            <a:r>
              <a:rPr lang="pt-BR" b="1" i="1" dirty="0" err="1">
                <a:effectLst/>
                <a:latin typeface="-apple-system"/>
              </a:rPr>
              <a:t>GridSearch</a:t>
            </a:r>
            <a:br>
              <a:rPr lang="pt-BR" b="1" i="0" dirty="0">
                <a:effectLst/>
                <a:latin typeface="-apple-system"/>
              </a:rPr>
            </a:br>
            <a:br>
              <a:rPr lang="pt-BR" b="1" i="0" dirty="0">
                <a:effectLst/>
                <a:latin typeface="-apple-system"/>
              </a:rPr>
            </a:br>
            <a:r>
              <a:rPr lang="pt-BR" sz="2800" b="1" i="0" dirty="0">
                <a:effectLst/>
                <a:latin typeface="-apple-system"/>
              </a:rPr>
              <a:t>Parte A</a:t>
            </a:r>
            <a:br>
              <a:rPr lang="pt-BR" b="1" i="0" dirty="0">
                <a:effectLst/>
                <a:latin typeface="-apple-system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35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K Vizinhos Mais Próximos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94B3D53-D6BE-4878-B5B4-13B55D8A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94" y="1439792"/>
            <a:ext cx="10288436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3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Knn</a:t>
            </a:r>
            <a:r>
              <a:rPr lang="pt-BR" sz="3200" dirty="0"/>
              <a:t> com </a:t>
            </a:r>
            <a:r>
              <a:rPr lang="pt-BR" sz="3200" dirty="0" err="1"/>
              <a:t>scikit-learn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AA1E33-F884-432C-92B3-7C0EC08FC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96" y="1100925"/>
            <a:ext cx="2715004" cy="4858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44FB9F8-292C-4C14-AA3E-50B930F04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96" y="1635166"/>
            <a:ext cx="6631779" cy="39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9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Preparação dos Dados: Hot Encode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98EC88-975E-454F-8B26-0573D388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058725"/>
            <a:ext cx="3580397" cy="14305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940FFE-7D8B-4BF1-929A-872A00C05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953" y="2757465"/>
            <a:ext cx="7881307" cy="259646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6DCA735-59B2-4FD4-82C5-7C1F3127A35D}"/>
              </a:ext>
            </a:extLst>
          </p:cNvPr>
          <p:cNvSpPr/>
          <p:nvPr/>
        </p:nvSpPr>
        <p:spPr>
          <a:xfrm>
            <a:off x="3667952" y="2820569"/>
            <a:ext cx="3583079" cy="4517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5DAD6EB-B4D7-46D8-A51F-D899E21E2E80}"/>
              </a:ext>
            </a:extLst>
          </p:cNvPr>
          <p:cNvSpPr/>
          <p:nvPr/>
        </p:nvSpPr>
        <p:spPr>
          <a:xfrm>
            <a:off x="4138863" y="924730"/>
            <a:ext cx="641684" cy="15645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B7DB054-DC07-4358-8736-ED531F18FB23}"/>
              </a:ext>
            </a:extLst>
          </p:cNvPr>
          <p:cNvSpPr/>
          <p:nvPr/>
        </p:nvSpPr>
        <p:spPr>
          <a:xfrm>
            <a:off x="7704858" y="3359118"/>
            <a:ext cx="3940654" cy="20429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53E1CB2C-2371-46C8-94B5-82DDBA67ADE8}"/>
              </a:ext>
            </a:extLst>
          </p:cNvPr>
          <p:cNvSpPr/>
          <p:nvPr/>
        </p:nvSpPr>
        <p:spPr>
          <a:xfrm>
            <a:off x="1610726" y="2155764"/>
            <a:ext cx="7998495" cy="1989222"/>
          </a:xfrm>
          <a:prstGeom prst="arc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817FFD-B928-43B7-9E25-1BE90BCA8DA2}"/>
              </a:ext>
            </a:extLst>
          </p:cNvPr>
          <p:cNvSpPr txBox="1"/>
          <p:nvPr/>
        </p:nvSpPr>
        <p:spPr>
          <a:xfrm>
            <a:off x="546488" y="5520062"/>
            <a:ext cx="3961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*prefira empregar o estimador do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scikit-learn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06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Preparação dos Dados: Hot Encode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DB29C3-0DD7-43C0-AB37-A6D8E37B4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54" y="1276638"/>
            <a:ext cx="1781424" cy="393437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5DAD6EB-B4D7-46D8-A51F-D899E21E2E80}"/>
              </a:ext>
            </a:extLst>
          </p:cNvPr>
          <p:cNvSpPr/>
          <p:nvPr/>
        </p:nvSpPr>
        <p:spPr>
          <a:xfrm>
            <a:off x="2097768" y="1201984"/>
            <a:ext cx="818146" cy="400902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557392E-9290-4DC1-BBA5-DEF1761E2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997" y="1276638"/>
            <a:ext cx="1914792" cy="3839111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707107EA-9A27-4AFD-8A9B-6DE4486C5BAC}"/>
              </a:ext>
            </a:extLst>
          </p:cNvPr>
          <p:cNvSpPr/>
          <p:nvPr/>
        </p:nvSpPr>
        <p:spPr>
          <a:xfrm>
            <a:off x="9573180" y="1229007"/>
            <a:ext cx="991517" cy="400902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D70C7AA-F410-4527-8044-349E306FE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061" y="2387082"/>
            <a:ext cx="4451455" cy="115071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6DCA735-59B2-4FD4-82C5-7C1F3127A35D}"/>
              </a:ext>
            </a:extLst>
          </p:cNvPr>
          <p:cNvSpPr/>
          <p:nvPr/>
        </p:nvSpPr>
        <p:spPr>
          <a:xfrm>
            <a:off x="4093100" y="2308844"/>
            <a:ext cx="4657375" cy="14244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87D9F98-EFD4-4453-9192-5D450663DFD1}"/>
              </a:ext>
            </a:extLst>
          </p:cNvPr>
          <p:cNvCxnSpPr/>
          <p:nvPr/>
        </p:nvCxnSpPr>
        <p:spPr>
          <a:xfrm>
            <a:off x="3930316" y="4106256"/>
            <a:ext cx="5053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75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FDF7C-5B08-4FAD-A53A-704302B06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TRILHA 4</a:t>
            </a:r>
            <a:br>
              <a:rPr lang="pt-BR" dirty="0"/>
            </a:br>
            <a:r>
              <a:rPr lang="pt-BR" b="1" i="0" dirty="0">
                <a:effectLst/>
                <a:latin typeface="-apple-system"/>
              </a:rPr>
              <a:t>K-Vizinhos Mais Próximos, Validação Cruzada e </a:t>
            </a:r>
            <a:r>
              <a:rPr lang="pt-BR" b="1" i="1" dirty="0" err="1">
                <a:effectLst/>
                <a:latin typeface="-apple-system"/>
              </a:rPr>
              <a:t>GridSearch</a:t>
            </a:r>
            <a:br>
              <a:rPr lang="pt-BR" b="1" i="0" dirty="0">
                <a:effectLst/>
                <a:latin typeface="-apple-system"/>
              </a:rPr>
            </a:br>
            <a:br>
              <a:rPr lang="pt-BR" b="1" i="0" dirty="0">
                <a:effectLst/>
                <a:latin typeface="-apple-system"/>
              </a:rPr>
            </a:br>
            <a:r>
              <a:rPr lang="pt-BR" sz="2800" b="1" i="0" dirty="0">
                <a:effectLst/>
                <a:latin typeface="-apple-system"/>
              </a:rPr>
              <a:t>Parte B</a:t>
            </a:r>
            <a:br>
              <a:rPr lang="pt-BR" b="1" i="0" dirty="0">
                <a:effectLst/>
                <a:latin typeface="-apple-system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750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Métricas de Distância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50C3C5-AE26-4B99-804B-E8F1C6651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983" y="406297"/>
            <a:ext cx="2248214" cy="115268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B80C785-20FA-4106-A817-4FE09EFFC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782" y="1671278"/>
            <a:ext cx="8540132" cy="314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1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Distância Cosseno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50C3C5-AE26-4B99-804B-E8F1C6651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983" y="406297"/>
            <a:ext cx="2248214" cy="11526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F38A62D-3670-4A10-9011-BBBF6A50D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33" y="1582215"/>
            <a:ext cx="5253973" cy="14659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907BC91-8E03-45DA-B2DF-63E60893F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508" y="1119637"/>
            <a:ext cx="1705213" cy="37152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8D83B26-E543-492F-A8BB-2862DAA99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866" y="2996323"/>
            <a:ext cx="2876951" cy="28579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6451534-E568-4D68-998B-A931E77C6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508" y="3985433"/>
            <a:ext cx="978354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34980"/>
      </p:ext>
    </p:extLst>
  </p:cSld>
  <p:clrMapOvr>
    <a:masterClrMapping/>
  </p:clrMapOvr>
</p:sld>
</file>

<file path=ppt/theme/theme1.xml><?xml version="1.0" encoding="utf-8"?>
<a:theme xmlns:a="http://schemas.openxmlformats.org/drawingml/2006/main" name="VídeoAu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57A98A853FBC341A5F42F234FD5C717" ma:contentTypeVersion="11" ma:contentTypeDescription="Crie um novo documento." ma:contentTypeScope="" ma:versionID="e7cc278725e805e9786368548caa3668">
  <xsd:schema xmlns:xsd="http://www.w3.org/2001/XMLSchema" xmlns:xs="http://www.w3.org/2001/XMLSchema" xmlns:p="http://schemas.microsoft.com/office/2006/metadata/properties" xmlns:ns2="3e12a7d7-70be-4dca-a54b-d1e7fcf4ed4b" xmlns:ns3="cb7f85c0-efbc-4e03-a26f-d2c776e37d48" targetNamespace="http://schemas.microsoft.com/office/2006/metadata/properties" ma:root="true" ma:fieldsID="955e53651a34fe505d6d39b131de5680" ns2:_="" ns3:_="">
    <xsd:import namespace="3e12a7d7-70be-4dca-a54b-d1e7fcf4ed4b"/>
    <xsd:import namespace="cb7f85c0-efbc-4e03-a26f-d2c776e37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2a7d7-70be-4dca-a54b-d1e7fcf4ed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f85c0-efbc-4e03-a26f-d2c776e37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95D4D0-727D-4D1A-ADAC-2FE37F12E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2a7d7-70be-4dca-a54b-d1e7fcf4ed4b"/>
    <ds:schemaRef ds:uri="cb7f85c0-efbc-4e03-a26f-d2c776e37d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0A6218-38AD-4736-9538-D246098C146A}">
  <ds:schemaRefs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5EADC8D-7603-4169-BE9A-B2F66153AF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105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-apple-system</vt:lpstr>
      <vt:lpstr>Arial</vt:lpstr>
      <vt:lpstr>Calibri</vt:lpstr>
      <vt:lpstr>VídeoAula</vt:lpstr>
      <vt:lpstr>Apresentação do PowerPoint</vt:lpstr>
      <vt:lpstr>TRILHA 4 K-Vizinhos Mais Próximos, Validação Cruzada e GridSearch  Parte A </vt:lpstr>
      <vt:lpstr>K Vizinhos Mais Próximos</vt:lpstr>
      <vt:lpstr>Knn com scikit-learn</vt:lpstr>
      <vt:lpstr>Preparação dos Dados: Hot Encode</vt:lpstr>
      <vt:lpstr>Preparação dos Dados: Hot Encode</vt:lpstr>
      <vt:lpstr>TRILHA 4 K-Vizinhos Mais Próximos, Validação Cruzada e GridSearch  Parte B </vt:lpstr>
      <vt:lpstr>Métricas de Distância</vt:lpstr>
      <vt:lpstr>Distância Cosseno</vt:lpstr>
      <vt:lpstr>Seleção de Hiperparâmetros: Cross Validation</vt:lpstr>
      <vt:lpstr>Seleção de Hiperparâmetros: GridSearch</vt:lpstr>
      <vt:lpstr>Seleção de Hiperparâmetros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</dc:creator>
  <cp:lastModifiedBy>Rogerio de Oliveira</cp:lastModifiedBy>
  <cp:revision>115</cp:revision>
  <cp:lastPrinted>2020-10-22T14:59:52Z</cp:lastPrinted>
  <dcterms:created xsi:type="dcterms:W3CDTF">2016-01-21T12:51:11Z</dcterms:created>
  <dcterms:modified xsi:type="dcterms:W3CDTF">2021-12-03T21:17:15Z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0x010100357A98A853FBC341A5F42F234FD5C717</vt:lpwstr>
  </property>
</Properties>
</file>