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8" r:id="rId5"/>
    <p:sldId id="260" r:id="rId6"/>
    <p:sldId id="261" r:id="rId7"/>
    <p:sldId id="303" r:id="rId8"/>
    <p:sldId id="304" r:id="rId9"/>
    <p:sldId id="305" r:id="rId10"/>
    <p:sldId id="306" r:id="rId11"/>
    <p:sldId id="302" r:id="rId12"/>
    <p:sldId id="307" r:id="rId13"/>
    <p:sldId id="309" r:id="rId14"/>
    <p:sldId id="308" r:id="rId15"/>
    <p:sldId id="310" r:id="rId16"/>
    <p:sldId id="25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0F6"/>
    <a:srgbClr val="D05050"/>
    <a:srgbClr val="4D4D4D"/>
    <a:srgbClr val="2B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5179"/>
  </p:normalViewPr>
  <p:slideViewPr>
    <p:cSldViewPr snapToGrid="0" snapToObjects="1" showGuides="1">
      <p:cViewPr varScale="1">
        <p:scale>
          <a:sx n="65" d="100"/>
          <a:sy n="65" d="100"/>
        </p:scale>
        <p:origin x="774" y="78"/>
      </p:cViewPr>
      <p:guideLst>
        <p:guide orient="horz" pos="3657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57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4C4BF-C892-4BAD-AF4F-70E680535AD0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0FFAE-CA57-473F-8EAD-8C253375F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+ Imag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1048691"/>
            <a:ext cx="9864725" cy="440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8089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Logo Mackenz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8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hasCustomPrompt="1"/>
          </p:nvPr>
        </p:nvSpPr>
        <p:spPr>
          <a:xfrm>
            <a:off x="1199456" y="2862377"/>
            <a:ext cx="9865419" cy="117839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32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Nome do Tópico</a:t>
            </a:r>
          </a:p>
        </p:txBody>
      </p:sp>
    </p:spTree>
    <p:extLst>
      <p:ext uri="{BB962C8B-B14F-4D97-AF65-F5344CB8AC3E}">
        <p14:creationId xmlns:p14="http://schemas.microsoft.com/office/powerpoint/2010/main" val="444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200150" y="1039529"/>
            <a:ext cx="9864725" cy="4632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6195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1090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1039530"/>
            <a:ext cx="4690287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379536" y="1039530"/>
            <a:ext cx="4685340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9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096000" y="1039529"/>
            <a:ext cx="4968875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5391953"/>
            <a:ext cx="4959327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1" y="1039529"/>
            <a:ext cx="4511808" cy="46338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1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289589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289217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530"/>
            <a:ext cx="9864725" cy="56660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16694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6379536" y="1039529"/>
            <a:ext cx="4685340" cy="4632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7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944563"/>
            <a:ext cx="9864725" cy="4504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091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64" r:id="rId5"/>
    <p:sldLayoutId id="2147483665" r:id="rId6"/>
    <p:sldLayoutId id="2147483671" r:id="rId7"/>
    <p:sldLayoutId id="2147483672" r:id="rId8"/>
    <p:sldLayoutId id="2147483666" r:id="rId9"/>
    <p:sldLayoutId id="2147483673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D4D4D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56" userDrawn="1">
          <p15:clr>
            <a:srgbClr val="F26B43"/>
          </p15:clr>
        </p15:guide>
        <p15:guide id="3" pos="6970" userDrawn="1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566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4088" userDrawn="1">
          <p15:clr>
            <a:srgbClr val="F26B43"/>
          </p15:clr>
        </p15:guide>
        <p15:guide id="10" orient="horz" pos="595" userDrawn="1">
          <p15:clr>
            <a:srgbClr val="F26B43"/>
          </p15:clr>
        </p15:guide>
        <p15:guide id="11" orient="horz" pos="958" userDrawn="1">
          <p15:clr>
            <a:srgbClr val="F26B43"/>
          </p15:clr>
        </p15:guide>
        <p15:guide id="12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72581" y="5132809"/>
            <a:ext cx="578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Professor curador 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Prof. Dr. Rogério de Oliveira</a:t>
            </a:r>
          </a:p>
        </p:txBody>
      </p:sp>
      <p:sp>
        <p:nvSpPr>
          <p:cNvPr id="5" name="CaixaDeTexto 38">
            <a:extLst>
              <a:ext uri="{FF2B5EF4-FFF2-40B4-BE49-F238E27FC236}">
                <a16:creationId xmlns:a16="http://schemas.microsoft.com/office/drawing/2014/main" id="{806EE18A-4524-41F1-BE25-AA9D84EF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581" y="2411814"/>
            <a:ext cx="9639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Big Data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 – Mineração e Análise de Dados</a:t>
            </a:r>
          </a:p>
        </p:txBody>
      </p:sp>
      <p:sp>
        <p:nvSpPr>
          <p:cNvPr id="6" name="Retângulo 2">
            <a:extLst>
              <a:ext uri="{FF2B5EF4-FFF2-40B4-BE49-F238E27FC236}">
                <a16:creationId xmlns:a16="http://schemas.microsoft.com/office/drawing/2014/main" id="{2F8E3665-2011-435C-8AA9-8A92BE0F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81" y="1077745"/>
            <a:ext cx="892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Ciência de Dados </a:t>
            </a:r>
          </a:p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(Big Data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0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068D43A-4488-4407-8DB9-82FE908C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133512"/>
            <a:ext cx="6949239" cy="185630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Seleção de Atributos </a:t>
            </a:r>
            <a:r>
              <a:rPr lang="pt-BR" sz="3200" dirty="0" err="1"/>
              <a:t>SelectKBest</a:t>
            </a: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061F4-AD98-40D7-96FC-0991B241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1" y="1066801"/>
            <a:ext cx="3050562" cy="1509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DAD5CA-7E4A-4C6D-AF0D-7A2399C6D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07" y="806722"/>
            <a:ext cx="5588089" cy="50594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D4D873-A829-467D-80A0-504EBF014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458" y="1168066"/>
            <a:ext cx="3722417" cy="19761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E793FE-2E36-4786-B545-D716871CE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896" y="3192181"/>
            <a:ext cx="3491931" cy="20375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74CFE2-3B87-4BDA-80F1-AF6917FB2DC7}"/>
              </a:ext>
            </a:extLst>
          </p:cNvPr>
          <p:cNvSpPr txBox="1"/>
          <p:nvPr/>
        </p:nvSpPr>
        <p:spPr>
          <a:xfrm>
            <a:off x="6665856" y="1467834"/>
            <a:ext cx="5075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Seleção de Atributos</a:t>
            </a: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CB12C0-4FD5-41A1-BE87-D7B8344BDCF2}"/>
              </a:ext>
            </a:extLst>
          </p:cNvPr>
          <p:cNvSpPr/>
          <p:nvPr/>
        </p:nvSpPr>
        <p:spPr>
          <a:xfrm>
            <a:off x="1200151" y="3818021"/>
            <a:ext cx="5665870" cy="2566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25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Ensemble Models: </a:t>
            </a:r>
            <a:r>
              <a:rPr lang="pt-BR" sz="3200" dirty="0" err="1"/>
              <a:t>Random</a:t>
            </a:r>
            <a:r>
              <a:rPr lang="pt-BR" sz="3200" dirty="0"/>
              <a:t> Forest</a:t>
            </a:r>
          </a:p>
        </p:txBody>
      </p:sp>
      <p:pic>
        <p:nvPicPr>
          <p:cNvPr id="22530" name="Picture 2" descr="imagem">
            <a:extLst>
              <a:ext uri="{FF2B5EF4-FFF2-40B4-BE49-F238E27FC236}">
                <a16:creationId xmlns:a16="http://schemas.microsoft.com/office/drawing/2014/main" id="{77A3E748-9161-4221-8A59-8CB7C5F9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35" y="726513"/>
            <a:ext cx="9060927" cy="509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6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Selecionando Modelos</a:t>
            </a:r>
          </a:p>
        </p:txBody>
      </p:sp>
      <p:pic>
        <p:nvPicPr>
          <p:cNvPr id="24578" name="Picture 2" descr="imagem">
            <a:extLst>
              <a:ext uri="{FF2B5EF4-FFF2-40B4-BE49-F238E27FC236}">
                <a16:creationId xmlns:a16="http://schemas.microsoft.com/office/drawing/2014/main" id="{E198AE1A-2318-469E-ABDA-411801BA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37" y="1265282"/>
            <a:ext cx="6940926" cy="43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2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3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5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Árvores de Decisão, Seleção de Atributos e outros Classificadores</a:t>
            </a:r>
            <a:br>
              <a:rPr lang="pt-BR" dirty="0"/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A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3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Árvores de Decisão: Um Modelo Partitivo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23E6BC9-4599-4935-B06C-01B61B16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91" y="1111933"/>
            <a:ext cx="8719494" cy="45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3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Árvores de Decisão: Hunt</a:t>
            </a:r>
          </a:p>
        </p:txBody>
      </p:sp>
      <p:pic>
        <p:nvPicPr>
          <p:cNvPr id="18434" name="Picture 2" descr="imagem">
            <a:extLst>
              <a:ext uri="{FF2B5EF4-FFF2-40B4-BE49-F238E27FC236}">
                <a16:creationId xmlns:a16="http://schemas.microsoft.com/office/drawing/2014/main" id="{B5689F19-E923-4793-86CF-17CE9540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13" y="1636167"/>
            <a:ext cx="7572320" cy="425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61F573-EC0D-4CD5-825B-1A469780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1" y="1066801"/>
            <a:ext cx="3050562" cy="15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Árvores de Decisão: Hunt</a:t>
            </a:r>
          </a:p>
        </p:txBody>
      </p:sp>
      <p:pic>
        <p:nvPicPr>
          <p:cNvPr id="19458" name="Picture 2" descr="imagem">
            <a:extLst>
              <a:ext uri="{FF2B5EF4-FFF2-40B4-BE49-F238E27FC236}">
                <a16:creationId xmlns:a16="http://schemas.microsoft.com/office/drawing/2014/main" id="{7DD62B81-3F54-4C47-8B78-1295C4D2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97" y="694428"/>
            <a:ext cx="8880899" cy="499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8ED9B1A-FF70-4565-ADC7-C706F616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1" y="1066801"/>
            <a:ext cx="3050562" cy="15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Árvores de Decisão: Qual a melhor Árvore?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ED9B1A-FF70-4565-ADC7-C706F616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1" y="1066801"/>
            <a:ext cx="3050562" cy="1509952"/>
          </a:xfrm>
          <a:prstGeom prst="rect">
            <a:avLst/>
          </a:prstGeom>
        </p:spPr>
      </p:pic>
      <p:pic>
        <p:nvPicPr>
          <p:cNvPr id="20482" name="Picture 2" descr="imagem">
            <a:extLst>
              <a:ext uri="{FF2B5EF4-FFF2-40B4-BE49-F238E27FC236}">
                <a16:creationId xmlns:a16="http://schemas.microsoft.com/office/drawing/2014/main" id="{E6941165-24FC-4FE7-A982-27DD5B78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54" y="1713883"/>
            <a:ext cx="7077445" cy="39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92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Árvores de Decisão: Entropia e Ganho de Informação</a:t>
            </a:r>
          </a:p>
        </p:txBody>
      </p:sp>
      <p:pic>
        <p:nvPicPr>
          <p:cNvPr id="21506" name="Picture 2" descr="imagem">
            <a:extLst>
              <a:ext uri="{FF2B5EF4-FFF2-40B4-BE49-F238E27FC236}">
                <a16:creationId xmlns:a16="http://schemas.microsoft.com/office/drawing/2014/main" id="{272A7BFA-00AD-426D-B106-0AD5F8B8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01" y="919413"/>
            <a:ext cx="8694821" cy="48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4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TRILHA 5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Árvores de Decisão, Seleção de Atributos e outros Classificadores</a:t>
            </a:r>
            <a:br>
              <a:rPr lang="pt-BR" dirty="0"/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</a:t>
            </a:r>
            <a:r>
              <a:rPr lang="pt-BR" sz="2800" dirty="0">
                <a:latin typeface="-apple-system"/>
              </a:rPr>
              <a:t>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98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Ganho de Informação = Informação Mútua</a:t>
            </a:r>
          </a:p>
        </p:txBody>
      </p:sp>
      <p:pic>
        <p:nvPicPr>
          <p:cNvPr id="4" name="Picture 2" descr="imagem">
            <a:extLst>
              <a:ext uri="{FF2B5EF4-FFF2-40B4-BE49-F238E27FC236}">
                <a16:creationId xmlns:a16="http://schemas.microsoft.com/office/drawing/2014/main" id="{BFF1894F-CE23-46D1-99C1-AB30090D4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97" y="694428"/>
            <a:ext cx="8880899" cy="499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2061F4-AD98-40D7-96FC-0991B241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1" y="1066801"/>
            <a:ext cx="3050562" cy="1509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DAD5CA-7E4A-4C6D-AF0D-7A2399C6D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07" y="806722"/>
            <a:ext cx="5588089" cy="50594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D4D873-A829-467D-80A0-504EBF014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458" y="1168066"/>
            <a:ext cx="3722417" cy="19761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E793FE-2E36-4786-B545-D716871CE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896" y="3192181"/>
            <a:ext cx="3491931" cy="20375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74CFE2-3B87-4BDA-80F1-AF6917FB2DC7}"/>
              </a:ext>
            </a:extLst>
          </p:cNvPr>
          <p:cNvSpPr txBox="1"/>
          <p:nvPr/>
        </p:nvSpPr>
        <p:spPr>
          <a:xfrm>
            <a:off x="6665856" y="1467834"/>
            <a:ext cx="5075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Seleção de Atributos</a:t>
            </a: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27557"/>
      </p:ext>
    </p:extLst>
  </p:cSld>
  <p:clrMapOvr>
    <a:masterClrMapping/>
  </p:clrMapOvr>
</p:sld>
</file>

<file path=ppt/theme/theme1.xml><?xml version="1.0" encoding="utf-8"?>
<a:theme xmlns:a="http://schemas.openxmlformats.org/drawingml/2006/main" name="VídeoAu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7A98A853FBC341A5F42F234FD5C717" ma:contentTypeVersion="11" ma:contentTypeDescription="Crie um novo documento." ma:contentTypeScope="" ma:versionID="e7cc278725e805e9786368548caa3668">
  <xsd:schema xmlns:xsd="http://www.w3.org/2001/XMLSchema" xmlns:xs="http://www.w3.org/2001/XMLSchema" xmlns:p="http://schemas.microsoft.com/office/2006/metadata/properties" xmlns:ns2="3e12a7d7-70be-4dca-a54b-d1e7fcf4ed4b" xmlns:ns3="cb7f85c0-efbc-4e03-a26f-d2c776e37d48" targetNamespace="http://schemas.microsoft.com/office/2006/metadata/properties" ma:root="true" ma:fieldsID="955e53651a34fe505d6d39b131de5680" ns2:_="" ns3:_="">
    <xsd:import namespace="3e12a7d7-70be-4dca-a54b-d1e7fcf4ed4b"/>
    <xsd:import namespace="cb7f85c0-efbc-4e03-a26f-d2c776e37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2a7d7-70be-4dca-a54b-d1e7fcf4ed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f85c0-efbc-4e03-a26f-d2c776e37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ADC8D-7603-4169-BE9A-B2F66153AF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95D4D0-727D-4D1A-ADAC-2FE37F12E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2a7d7-70be-4dca-a54b-d1e7fcf4ed4b"/>
    <ds:schemaRef ds:uri="cb7f85c0-efbc-4e03-a26f-d2c776e37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0A6218-38AD-4736-9538-D246098C146A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123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Calibri</vt:lpstr>
      <vt:lpstr>VídeoAula</vt:lpstr>
      <vt:lpstr>Apresentação do PowerPoint</vt:lpstr>
      <vt:lpstr>TRILHA 5 Árvores de Decisão, Seleção de Atributos e outros Classificadores  Parte A </vt:lpstr>
      <vt:lpstr>Árvores de Decisão: Um Modelo Partitivo</vt:lpstr>
      <vt:lpstr>Árvores de Decisão: Hunt</vt:lpstr>
      <vt:lpstr>Árvores de Decisão: Hunt</vt:lpstr>
      <vt:lpstr>Árvores de Decisão: Qual a melhor Árvore?</vt:lpstr>
      <vt:lpstr>Árvores de Decisão: Entropia e Ganho de Informação</vt:lpstr>
      <vt:lpstr>TRILHA 5 Árvores de Decisão, Seleção de Atributos e outros Classificadores  Parte B</vt:lpstr>
      <vt:lpstr>Ganho de Informação = Informação Mútua</vt:lpstr>
      <vt:lpstr>Seleção de Atributos SelectKBest</vt:lpstr>
      <vt:lpstr>Ensemble Models: Random Forest</vt:lpstr>
      <vt:lpstr>Selecionando Modelos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Rogerio de Oliveira</cp:lastModifiedBy>
  <cp:revision>117</cp:revision>
  <cp:lastPrinted>2020-10-22T14:59:52Z</cp:lastPrinted>
  <dcterms:created xsi:type="dcterms:W3CDTF">2016-01-21T12:51:11Z</dcterms:created>
  <dcterms:modified xsi:type="dcterms:W3CDTF">2021-12-03T21:17:32Z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0x010100357A98A853FBC341A5F42F234FD5C717</vt:lpwstr>
  </property>
</Properties>
</file>