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0" r:id="rId6"/>
    <p:sldId id="261" r:id="rId7"/>
    <p:sldId id="323" r:id="rId8"/>
    <p:sldId id="324" r:id="rId9"/>
    <p:sldId id="325" r:id="rId10"/>
    <p:sldId id="326" r:id="rId11"/>
    <p:sldId id="322" r:id="rId12"/>
    <p:sldId id="327" r:id="rId13"/>
    <p:sldId id="329" r:id="rId14"/>
    <p:sldId id="328" r:id="rId15"/>
    <p:sldId id="25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0F6"/>
    <a:srgbClr val="D05050"/>
    <a:srgbClr val="4D4D4D"/>
    <a:srgbClr val="2B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5179"/>
  </p:normalViewPr>
  <p:slideViewPr>
    <p:cSldViewPr snapToGrid="0" snapToObjects="1" showGuides="1">
      <p:cViewPr>
        <p:scale>
          <a:sx n="60" d="100"/>
          <a:sy n="60" d="100"/>
        </p:scale>
        <p:origin x="978" y="192"/>
      </p:cViewPr>
      <p:guideLst>
        <p:guide orient="horz" pos="3657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5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C4BF-C892-4BAD-AF4F-70E680535AD0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FFAE-CA57-473F-8EAD-8C253375F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https://link.springer.com/</a:t>
            </a:r>
            <a:r>
              <a:rPr lang="pt-BR" dirty="0" err="1"/>
              <a:t>article</a:t>
            </a:r>
            <a:r>
              <a:rPr lang="pt-BR" dirty="0"/>
              <a:t>/10.1007/s11227-020-03266-2. 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Chen, YC., Hui, L. &amp;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-apple-system"/>
              </a:rPr>
              <a:t>Thaipisutikul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, T. 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-apple-system"/>
              </a:rPr>
              <a:t>collaborative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-apple-system"/>
              </a:rPr>
              <a:t>filtering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-apple-system"/>
              </a:rPr>
              <a:t>recommendation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 system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-apple-system"/>
              </a:rPr>
              <a:t>with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-apple-system"/>
              </a:rPr>
              <a:t>dynamic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 time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-apple-system"/>
              </a:rPr>
              <a:t>decay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. </a:t>
            </a:r>
            <a:r>
              <a:rPr lang="pt-BR" b="0" i="1" dirty="0">
                <a:solidFill>
                  <a:srgbClr val="333333"/>
                </a:solidFill>
                <a:effectLst/>
                <a:latin typeface="-apple-system"/>
              </a:rPr>
              <a:t>J </a:t>
            </a:r>
            <a:r>
              <a:rPr lang="pt-BR" b="0" i="1" dirty="0" err="1">
                <a:solidFill>
                  <a:srgbClr val="333333"/>
                </a:solidFill>
                <a:effectLst/>
                <a:latin typeface="-apple-system"/>
              </a:rPr>
              <a:t>Supercomput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pt-BR" b="1" i="0" dirty="0">
                <a:solidFill>
                  <a:srgbClr val="333333"/>
                </a:solidFill>
                <a:effectLst/>
                <a:latin typeface="-apple-system"/>
              </a:rPr>
              <a:t>77, 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</a:rPr>
              <a:t>244–262 (2021). https://doi.org/10.1007/s11227-020-03266-2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FFAE-CA57-473F-8EAD-8C253375F94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45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+ Imag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1048691"/>
            <a:ext cx="9864725" cy="440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8089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Logo Mackenz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8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1199456" y="2862377"/>
            <a:ext cx="9865419" cy="117839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32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Nome do Tópico</a:t>
            </a:r>
          </a:p>
        </p:txBody>
      </p:sp>
    </p:spTree>
    <p:extLst>
      <p:ext uri="{BB962C8B-B14F-4D97-AF65-F5344CB8AC3E}">
        <p14:creationId xmlns:p14="http://schemas.microsoft.com/office/powerpoint/2010/main" val="444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200150" y="1039529"/>
            <a:ext cx="9864725" cy="4632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6195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1090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039530"/>
            <a:ext cx="4690287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379536" y="1039530"/>
            <a:ext cx="4685340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9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096000" y="1039529"/>
            <a:ext cx="4968875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5391953"/>
            <a:ext cx="4959327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1" y="1039529"/>
            <a:ext cx="4511808" cy="46338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1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289589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289217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530"/>
            <a:ext cx="9864725" cy="56660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1669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6379536" y="1039529"/>
            <a:ext cx="4685340" cy="4632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7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944563"/>
            <a:ext cx="9864725" cy="4504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091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71" r:id="rId7"/>
    <p:sldLayoutId id="2147483672" r:id="rId8"/>
    <p:sldLayoutId id="2147483666" r:id="rId9"/>
    <p:sldLayoutId id="2147483673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D4D4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970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566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4088" userDrawn="1">
          <p15:clr>
            <a:srgbClr val="F26B43"/>
          </p15:clr>
        </p15:guide>
        <p15:guide id="10" orient="horz" pos="595" userDrawn="1">
          <p15:clr>
            <a:srgbClr val="F26B43"/>
          </p15:clr>
        </p15:guide>
        <p15:guide id="11" orient="horz" pos="958" userDrawn="1">
          <p15:clr>
            <a:srgbClr val="F26B43"/>
          </p15:clr>
        </p15:guide>
        <p15:guide id="12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2581" y="5132809"/>
            <a:ext cx="578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Professor curador 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Prof. Dr. Rogério de Oliveira</a:t>
            </a:r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806EE18A-4524-41F1-BE25-AA9D84EF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581" y="2411814"/>
            <a:ext cx="9639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Big Data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 – Mineração e Análise de Dados</a:t>
            </a:r>
          </a:p>
        </p:txBody>
      </p:sp>
      <p:sp>
        <p:nvSpPr>
          <p:cNvPr id="6" name="Retângulo 2">
            <a:extLst>
              <a:ext uri="{FF2B5EF4-FFF2-40B4-BE49-F238E27FC236}">
                <a16:creationId xmlns:a16="http://schemas.microsoft.com/office/drawing/2014/main" id="{2F8E3665-2011-435C-8AA9-8A92BE0F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81" y="1077745"/>
            <a:ext cx="892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Ciência de Dados </a:t>
            </a:r>
          </a:p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(Big Data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Filtros Baseados em Conteúdo: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D8083-07F8-4247-8B63-BEC95017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3" y="3308519"/>
            <a:ext cx="8681035" cy="2881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978B39-E264-4DE6-BE50-F90E1797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3" y="5485734"/>
            <a:ext cx="8681035" cy="2881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54E2E5-64F7-4DF7-AAAA-92A796C5064C}"/>
              </a:ext>
            </a:extLst>
          </p:cNvPr>
          <p:cNvSpPr txBox="1"/>
          <p:nvPr/>
        </p:nvSpPr>
        <p:spPr>
          <a:xfrm>
            <a:off x="2754521" y="5045024"/>
            <a:ext cx="8681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Vizinhos Mais Próximos: User ou Item? </a:t>
            </a:r>
          </a:p>
        </p:txBody>
      </p:sp>
      <p:pic>
        <p:nvPicPr>
          <p:cNvPr id="36868" name="Picture 4" descr="extended data figure 1">
            <a:extLst>
              <a:ext uri="{FF2B5EF4-FFF2-40B4-BE49-F238E27FC236}">
                <a16:creationId xmlns:a16="http://schemas.microsoft.com/office/drawing/2014/main" id="{DD6D33A3-A0E1-41AB-9133-449922C3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22" y="1228201"/>
            <a:ext cx="6179027" cy="33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4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Filtros Baseados em Conteúdo: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D8083-07F8-4247-8B63-BEC95017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3" y="3308519"/>
            <a:ext cx="8681035" cy="2881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978B39-E264-4DE6-BE50-F90E1797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3" y="5485734"/>
            <a:ext cx="8681035" cy="2881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0DAE5D-C102-4BC3-9CEF-17DB3289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8" y="2053547"/>
            <a:ext cx="5935464" cy="250994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54E2E5-64F7-4DF7-AAAA-92A796C5064C}"/>
              </a:ext>
            </a:extLst>
          </p:cNvPr>
          <p:cNvSpPr txBox="1"/>
          <p:nvPr/>
        </p:nvSpPr>
        <p:spPr>
          <a:xfrm>
            <a:off x="2662989" y="786709"/>
            <a:ext cx="8681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Vizinhos Mais Próximos Não Supervisionado!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D29E1F-7E38-4EF5-90EE-4CE2261F8F1C}"/>
              </a:ext>
            </a:extLst>
          </p:cNvPr>
          <p:cNvSpPr/>
          <p:nvPr/>
        </p:nvSpPr>
        <p:spPr>
          <a:xfrm>
            <a:off x="4716378" y="2047607"/>
            <a:ext cx="2053390" cy="4329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1172D76-6351-4C6C-AF22-F2CC873972A5}"/>
              </a:ext>
            </a:extLst>
          </p:cNvPr>
          <p:cNvSpPr/>
          <p:nvPr/>
        </p:nvSpPr>
        <p:spPr>
          <a:xfrm>
            <a:off x="2013283" y="3789157"/>
            <a:ext cx="5093370" cy="4329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9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7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Aprendizado não Supervisionado: Regras de Associação e Filtros de Conteúdo</a:t>
            </a:r>
            <a:br>
              <a:rPr lang="pt-BR" dirty="0"/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A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3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Minerando Regras de Associação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B041B57-7454-4C76-8E47-68A470F4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30" y="1571446"/>
            <a:ext cx="7169140" cy="30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Número Exponencial de Regras de Associação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CFBF8F55-C86F-4778-84B3-91EF92E5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73" y="1792455"/>
            <a:ext cx="38004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5BEF023-1257-4E9C-8445-5F0D5DAB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20" y="2470973"/>
            <a:ext cx="5174455" cy="9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Métricas e Poda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D9B2C9-1115-494A-8A35-12F475EC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07" y="1010653"/>
            <a:ext cx="7368606" cy="41856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AC59F-F347-498B-8F9B-B2FF8781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12" y="3001198"/>
            <a:ext cx="3210373" cy="5906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1460B94-31BD-4BFD-A761-FF0F88F7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123" y="2526630"/>
            <a:ext cx="2152950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Métricas e Poda: </a:t>
            </a:r>
            <a:r>
              <a:rPr lang="pt-BR" sz="3200" i="1" dirty="0" err="1"/>
              <a:t>Apriori</a:t>
            </a:r>
            <a:endParaRPr lang="pt-BR" sz="3200" dirty="0"/>
          </a:p>
        </p:txBody>
      </p:sp>
      <p:pic>
        <p:nvPicPr>
          <p:cNvPr id="35842" name="Picture 2" descr="imagem">
            <a:extLst>
              <a:ext uri="{FF2B5EF4-FFF2-40B4-BE49-F238E27FC236}">
                <a16:creationId xmlns:a16="http://schemas.microsoft.com/office/drawing/2014/main" id="{3C3E042F-D64A-4BF2-AB4F-76894FCB5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2" y="1012306"/>
            <a:ext cx="3189759" cy="25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1D8083-07F8-4247-8B63-BEC95017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3" y="3308519"/>
            <a:ext cx="8681035" cy="2881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3407F4-CF8A-4D4F-890C-AFEBEF5B4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780" y="1411517"/>
            <a:ext cx="5751078" cy="3546119"/>
          </a:xfrm>
          <a:prstGeom prst="rect">
            <a:avLst/>
          </a:prstGeom>
        </p:spPr>
      </p:pic>
      <p:pic>
        <p:nvPicPr>
          <p:cNvPr id="35844" name="Picture 4" descr="imagem">
            <a:extLst>
              <a:ext uri="{FF2B5EF4-FFF2-40B4-BE49-F238E27FC236}">
                <a16:creationId xmlns:a16="http://schemas.microsoft.com/office/drawing/2014/main" id="{59BFB546-9DA5-48FC-B37A-EC57F8670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19" y="3323936"/>
            <a:ext cx="3083084" cy="240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978B39-E264-4DE6-BE50-F90E1797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3" y="5485734"/>
            <a:ext cx="8681035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Métricas e Poda: </a:t>
            </a:r>
            <a:r>
              <a:rPr lang="pt-BR" sz="3200" i="1" dirty="0" err="1"/>
              <a:t>Apriori</a:t>
            </a:r>
            <a:endParaRPr lang="pt-BR" sz="3200" dirty="0"/>
          </a:p>
        </p:txBody>
      </p:sp>
      <p:pic>
        <p:nvPicPr>
          <p:cNvPr id="35842" name="Picture 2" descr="imagem">
            <a:extLst>
              <a:ext uri="{FF2B5EF4-FFF2-40B4-BE49-F238E27FC236}">
                <a16:creationId xmlns:a16="http://schemas.microsoft.com/office/drawing/2014/main" id="{3C3E042F-D64A-4BF2-AB4F-76894FCB5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2" y="1012306"/>
            <a:ext cx="3189759" cy="25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1D8083-07F8-4247-8B63-BEC95017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3" y="3308519"/>
            <a:ext cx="8681035" cy="2881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3407F4-CF8A-4D4F-890C-AFEBEF5B4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780" y="1411517"/>
            <a:ext cx="5751078" cy="3546119"/>
          </a:xfrm>
          <a:prstGeom prst="rect">
            <a:avLst/>
          </a:prstGeom>
        </p:spPr>
      </p:pic>
      <p:pic>
        <p:nvPicPr>
          <p:cNvPr id="35844" name="Picture 4" descr="imagem">
            <a:extLst>
              <a:ext uri="{FF2B5EF4-FFF2-40B4-BE49-F238E27FC236}">
                <a16:creationId xmlns:a16="http://schemas.microsoft.com/office/drawing/2014/main" id="{59BFB546-9DA5-48FC-B37A-EC57F8670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19" y="3323936"/>
            <a:ext cx="3083084" cy="240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978B39-E264-4DE6-BE50-F90E1797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3" y="5485734"/>
            <a:ext cx="8681035" cy="2881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FB854E-D076-4E7D-9323-27D01CE80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79" y="2757234"/>
            <a:ext cx="10390265" cy="8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6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7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Aprendizado não Supervisionado: Regras de Associação e Filtros de Conteúdo</a:t>
            </a:r>
            <a:br>
              <a:rPr lang="pt-BR" dirty="0"/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B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05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Filtros de Conteúdo para Sistemas de Recomendação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D8083-07F8-4247-8B63-BEC95017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3" y="3308519"/>
            <a:ext cx="8681035" cy="2881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978B39-E264-4DE6-BE50-F90E1797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3" y="5485734"/>
            <a:ext cx="8681035" cy="28813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90CA4B-903C-4E92-B6B6-95393A980CBD}"/>
              </a:ext>
            </a:extLst>
          </p:cNvPr>
          <p:cNvSpPr txBox="1"/>
          <p:nvPr/>
        </p:nvSpPr>
        <p:spPr>
          <a:xfrm>
            <a:off x="1200150" y="2115177"/>
            <a:ext cx="109039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Sistemas baseados em conteúdo (</a:t>
            </a:r>
            <a:r>
              <a:rPr lang="pt-BR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Content-based</a:t>
            </a:r>
            <a:r>
              <a:rPr lang="pt-BR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</a:t>
            </a:r>
            <a:r>
              <a:rPr lang="pt-BR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filtering</a:t>
            </a:r>
            <a:r>
              <a:rPr lang="pt-BR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Sistemas de filtragem colaborativa (</a:t>
            </a:r>
            <a:r>
              <a:rPr lang="pt-BR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Collaborative</a:t>
            </a:r>
            <a:r>
              <a:rPr lang="pt-BR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</a:t>
            </a:r>
            <a:r>
              <a:rPr lang="pt-BR" sz="3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filtering</a:t>
            </a:r>
            <a:r>
              <a:rPr lang="pt-BR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Sistemas híbridos (que usam uma combinação dos outros dois)</a:t>
            </a:r>
          </a:p>
          <a:p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62500"/>
      </p:ext>
    </p:extLst>
  </p:cSld>
  <p:clrMapOvr>
    <a:masterClrMapping/>
  </p:clrMapOvr>
</p:sld>
</file>

<file path=ppt/theme/theme1.xml><?xml version="1.0" encoding="utf-8"?>
<a:theme xmlns:a="http://schemas.openxmlformats.org/drawingml/2006/main" name="VídeoAu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7A98A853FBC341A5F42F234FD5C717" ma:contentTypeVersion="11" ma:contentTypeDescription="Crie um novo documento." ma:contentTypeScope="" ma:versionID="e7cc278725e805e9786368548caa3668">
  <xsd:schema xmlns:xsd="http://www.w3.org/2001/XMLSchema" xmlns:xs="http://www.w3.org/2001/XMLSchema" xmlns:p="http://schemas.microsoft.com/office/2006/metadata/properties" xmlns:ns2="3e12a7d7-70be-4dca-a54b-d1e7fcf4ed4b" xmlns:ns3="cb7f85c0-efbc-4e03-a26f-d2c776e37d48" targetNamespace="http://schemas.microsoft.com/office/2006/metadata/properties" ma:root="true" ma:fieldsID="955e53651a34fe505d6d39b131de5680" ns2:_="" ns3:_="">
    <xsd:import namespace="3e12a7d7-70be-4dca-a54b-d1e7fcf4ed4b"/>
    <xsd:import namespace="cb7f85c0-efbc-4e03-a26f-d2c776e37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a7d7-70be-4dca-a54b-d1e7fcf4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f85c0-efbc-4e03-a26f-d2c776e37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0A6218-38AD-4736-9538-D246098C146A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95D4D0-727D-4D1A-ADAC-2FE37F12E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2a7d7-70be-4dca-a54b-d1e7fcf4ed4b"/>
    <ds:schemaRef ds:uri="cb7f85c0-efbc-4e03-a26f-d2c776e37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EADC8D-7603-4169-BE9A-B2F66153AF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205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VídeoAula</vt:lpstr>
      <vt:lpstr>Apresentação do PowerPoint</vt:lpstr>
      <vt:lpstr>TRILHA 7 Aprendizado não Supervisionado: Regras de Associação e Filtros de Conteúdo  Parte A </vt:lpstr>
      <vt:lpstr>Minerando Regras de Associação</vt:lpstr>
      <vt:lpstr>Número Exponencial de Regras de Associação</vt:lpstr>
      <vt:lpstr>Métricas e Poda</vt:lpstr>
      <vt:lpstr>Métricas e Poda: Apriori</vt:lpstr>
      <vt:lpstr>Métricas e Poda: Apriori</vt:lpstr>
      <vt:lpstr>TRILHA 7 Aprendizado não Supervisionado: Regras de Associação e Filtros de Conteúdo  Parte B </vt:lpstr>
      <vt:lpstr>Filtros de Conteúdo para Sistemas de Recomendação</vt:lpstr>
      <vt:lpstr>Filtros Baseados em Conteúdo:</vt:lpstr>
      <vt:lpstr>Filtros Baseados em Conteúdo: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Rogerio de Oliveira</cp:lastModifiedBy>
  <cp:revision>120</cp:revision>
  <cp:lastPrinted>2020-10-22T14:59:52Z</cp:lastPrinted>
  <dcterms:created xsi:type="dcterms:W3CDTF">2016-01-21T12:51:11Z</dcterms:created>
  <dcterms:modified xsi:type="dcterms:W3CDTF">2021-12-03T20:54:54Z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0x010100357A98A853FBC341A5F42F234FD5C717</vt:lpwstr>
  </property>
</Properties>
</file>