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9" r:id="rId4"/>
    <p:sldId id="263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2775-AF7F-6EF6-D629-C39E825A7A51}" v="6" dt="2024-03-22T16:26:40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/>
    <p:restoredTop sz="94714"/>
  </p:normalViewPr>
  <p:slideViewPr>
    <p:cSldViewPr snapToGrid="0">
      <p:cViewPr varScale="1">
        <p:scale>
          <a:sx n="154" d="100"/>
          <a:sy n="154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Deans" userId="S::ddeans@syr.edu::07f05b8f-5c2c-412b-a708-dd7aa31991f3" providerId="AD" clId="Web-{087F2775-AF7F-6EF6-D629-C39E825A7A51}"/>
    <pc:docChg chg="modSld">
      <pc:chgData name="Dale Deans" userId="S::ddeans@syr.edu::07f05b8f-5c2c-412b-a708-dd7aa31991f3" providerId="AD" clId="Web-{087F2775-AF7F-6EF6-D629-C39E825A7A51}" dt="2024-03-22T16:26:40.003" v="4" actId="20577"/>
      <pc:docMkLst>
        <pc:docMk/>
      </pc:docMkLst>
      <pc:sldChg chg="modSp">
        <pc:chgData name="Dale Deans" userId="S::ddeans@syr.edu::07f05b8f-5c2c-412b-a708-dd7aa31991f3" providerId="AD" clId="Web-{087F2775-AF7F-6EF6-D629-C39E825A7A51}" dt="2024-03-22T16:26:40.003" v="4" actId="20577"/>
        <pc:sldMkLst>
          <pc:docMk/>
          <pc:sldMk cId="2880769988" sldId="273"/>
        </pc:sldMkLst>
        <pc:spChg chg="mod">
          <ac:chgData name="Dale Deans" userId="S::ddeans@syr.edu::07f05b8f-5c2c-412b-a708-dd7aa31991f3" providerId="AD" clId="Web-{087F2775-AF7F-6EF6-D629-C39E825A7A51}" dt="2024-03-22T16:26:40.003" v="4" actId="20577"/>
          <ac:spMkLst>
            <pc:docMk/>
            <pc:sldMk cId="2880769988" sldId="273"/>
            <ac:spMk id="2" creationId="{B8B3CEA2-0B2F-0AC7-AA66-413671153C11}"/>
          </ac:spMkLst>
        </pc:spChg>
      </pc:sldChg>
    </pc:docChg>
  </pc:docChgLst>
  <pc:docChgLst>
    <pc:chgData name="Dale Deans" userId="S::ddeans@syr.edu::07f05b8f-5c2c-412b-a708-dd7aa31991f3" providerId="AD" clId="Web-{F695A697-52E4-35DC-E455-79E25E4DFEC6}"/>
    <pc:docChg chg="modSld">
      <pc:chgData name="Dale Deans" userId="S::ddeans@syr.edu::07f05b8f-5c2c-412b-a708-dd7aa31991f3" providerId="AD" clId="Web-{F695A697-52E4-35DC-E455-79E25E4DFEC6}" dt="2024-03-14T00:35:21.010" v="0" actId="20577"/>
      <pc:docMkLst>
        <pc:docMk/>
      </pc:docMkLst>
      <pc:sldChg chg="modSp">
        <pc:chgData name="Dale Deans" userId="S::ddeans@syr.edu::07f05b8f-5c2c-412b-a708-dd7aa31991f3" providerId="AD" clId="Web-{F695A697-52E4-35DC-E455-79E25E4DFEC6}" dt="2024-03-14T00:35:21.010" v="0" actId="20577"/>
        <pc:sldMkLst>
          <pc:docMk/>
          <pc:sldMk cId="4154126552" sldId="256"/>
        </pc:sldMkLst>
        <pc:spChg chg="mod">
          <ac:chgData name="Dale Deans" userId="S::ddeans@syr.edu::07f05b8f-5c2c-412b-a708-dd7aa31991f3" providerId="AD" clId="Web-{F695A697-52E4-35DC-E455-79E25E4DFEC6}" dt="2024-03-14T00:35:21.010" v="0" actId="20577"/>
          <ac:spMkLst>
            <pc:docMk/>
            <pc:sldMk cId="4154126552" sldId="256"/>
            <ac:spMk id="2" creationId="{52D8D79B-9EF2-5720-478F-BFED252C3D0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32E67-944F-40DA-B5DE-7912C6E766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43565-BB3C-44CC-B452-A723690DF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Tested the classifier on the TF-IDF vectorized testing data.</a:t>
          </a:r>
          <a:endParaRPr lang="en-US"/>
        </a:p>
      </dgm:t>
    </dgm:pt>
    <dgm:pt modelId="{B1D5AEB0-6288-44A6-98FE-1585848B123B}" type="parTrans" cxnId="{51A1DA02-9AF4-4F7F-98CF-912F1CC1D66D}">
      <dgm:prSet/>
      <dgm:spPr/>
      <dgm:t>
        <a:bodyPr/>
        <a:lstStyle/>
        <a:p>
          <a:endParaRPr lang="en-US"/>
        </a:p>
      </dgm:t>
    </dgm:pt>
    <dgm:pt modelId="{0245102F-54AB-4C2E-A540-49AC7D9AC206}" type="sibTrans" cxnId="{51A1DA02-9AF4-4F7F-98CF-912F1CC1D6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DA0C75-B756-43F2-A0C8-6D437CD9C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Calculated accuracy, precision, recall, and F1-score for model evaluation.</a:t>
          </a:r>
          <a:endParaRPr lang="en-US"/>
        </a:p>
      </dgm:t>
    </dgm:pt>
    <dgm:pt modelId="{D9539FC0-A298-438B-A7F6-44118DDB6D4A}" type="parTrans" cxnId="{695A23EB-EAAB-4981-AF2F-B8D22740C71C}">
      <dgm:prSet/>
      <dgm:spPr/>
      <dgm:t>
        <a:bodyPr/>
        <a:lstStyle/>
        <a:p>
          <a:endParaRPr lang="en-US"/>
        </a:p>
      </dgm:t>
    </dgm:pt>
    <dgm:pt modelId="{E0CD23B8-207B-4ECA-BF1F-6F008E5888F8}" type="sibTrans" cxnId="{695A23EB-EAAB-4981-AF2F-B8D22740C7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B1DC65-6734-44C6-93F1-4CB1DAADD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Results:</a:t>
          </a:r>
          <a:endParaRPr lang="en-US"/>
        </a:p>
      </dgm:t>
    </dgm:pt>
    <dgm:pt modelId="{F1249CB7-321A-4BFF-98AE-3D5758535918}" type="parTrans" cxnId="{CCA2E2DD-D617-4D01-A789-5F14DDAD61A0}">
      <dgm:prSet/>
      <dgm:spPr/>
      <dgm:t>
        <a:bodyPr/>
        <a:lstStyle/>
        <a:p>
          <a:endParaRPr lang="en-US"/>
        </a:p>
      </dgm:t>
    </dgm:pt>
    <dgm:pt modelId="{767FF533-E064-409A-9AF9-CCB97A85FA46}" type="sibTrans" cxnId="{CCA2E2DD-D617-4D01-A789-5F14DDAD61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DD2B21-2AF0-473E-AD20-9CE63BD8F3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Achieved an accuracy of 90%, indicating the model's overall correctness.</a:t>
          </a:r>
          <a:endParaRPr lang="en-US"/>
        </a:p>
      </dgm:t>
    </dgm:pt>
    <dgm:pt modelId="{2842223E-2EF0-4F25-98B0-26B051FB4FE0}" type="parTrans" cxnId="{68FD68BE-D3EB-4CB0-AE39-D9B2137110E2}">
      <dgm:prSet/>
      <dgm:spPr/>
      <dgm:t>
        <a:bodyPr/>
        <a:lstStyle/>
        <a:p>
          <a:endParaRPr lang="en-US"/>
        </a:p>
      </dgm:t>
    </dgm:pt>
    <dgm:pt modelId="{906B1180-47EC-4BE4-BE86-8D8954795CC9}" type="sibTrans" cxnId="{68FD68BE-D3EB-4CB0-AE39-D9B2137110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FE6ED7-6082-4C36-939A-E2B49BBF19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model demonstrates high precision, recall, and F1-score for positive sentiment (1).</a:t>
          </a:r>
          <a:endParaRPr lang="en-US"/>
        </a:p>
      </dgm:t>
    </dgm:pt>
    <dgm:pt modelId="{273FA260-82BB-4FC6-B028-25E4CDB62A30}" type="parTrans" cxnId="{6D3D0FFA-1C21-46F5-9835-C0F561769F80}">
      <dgm:prSet/>
      <dgm:spPr/>
      <dgm:t>
        <a:bodyPr/>
        <a:lstStyle/>
        <a:p>
          <a:endParaRPr lang="en-US"/>
        </a:p>
      </dgm:t>
    </dgm:pt>
    <dgm:pt modelId="{63BF4CF7-AE6B-42B7-B633-A0799899E1D6}" type="sibTrans" cxnId="{6D3D0FFA-1C21-46F5-9835-C0F561769F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1A64F4-4507-46F6-87EA-E8AF2FFECF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Limited success in predicting negative sentiment (-1), likely due to imbalanced data.</a:t>
          </a:r>
          <a:endParaRPr lang="en-US"/>
        </a:p>
      </dgm:t>
    </dgm:pt>
    <dgm:pt modelId="{E201DB38-D26B-4796-896E-4BB986F9572C}" type="parTrans" cxnId="{3E0CBC72-CCD1-4286-B9FB-F585F453384C}">
      <dgm:prSet/>
      <dgm:spPr/>
      <dgm:t>
        <a:bodyPr/>
        <a:lstStyle/>
        <a:p>
          <a:endParaRPr lang="en-US"/>
        </a:p>
      </dgm:t>
    </dgm:pt>
    <dgm:pt modelId="{19FA6293-E581-4B8A-9E8E-0A3BB3486546}" type="sibTrans" cxnId="{3E0CBC72-CCD1-4286-B9FB-F585F453384C}">
      <dgm:prSet/>
      <dgm:spPr/>
      <dgm:t>
        <a:bodyPr/>
        <a:lstStyle/>
        <a:p>
          <a:endParaRPr lang="en-US"/>
        </a:p>
      </dgm:t>
    </dgm:pt>
    <dgm:pt modelId="{1F46F803-8610-40E8-BFE0-B8E52397DDF4}" type="pres">
      <dgm:prSet presAssocID="{AD332E67-944F-40DA-B5DE-7912C6E766EE}" presName="root" presStyleCnt="0">
        <dgm:presLayoutVars>
          <dgm:dir/>
          <dgm:resizeHandles val="exact"/>
        </dgm:presLayoutVars>
      </dgm:prSet>
      <dgm:spPr/>
    </dgm:pt>
    <dgm:pt modelId="{802F497E-DADC-4CDB-A4B9-1A5A37C4BF90}" type="pres">
      <dgm:prSet presAssocID="{AD332E67-944F-40DA-B5DE-7912C6E766EE}" presName="container" presStyleCnt="0">
        <dgm:presLayoutVars>
          <dgm:dir/>
          <dgm:resizeHandles val="exact"/>
        </dgm:presLayoutVars>
      </dgm:prSet>
      <dgm:spPr/>
    </dgm:pt>
    <dgm:pt modelId="{8A377F36-6A4A-4539-8012-726B169C2026}" type="pres">
      <dgm:prSet presAssocID="{10443565-BB3C-44CC-B452-A723690DF8BD}" presName="compNode" presStyleCnt="0"/>
      <dgm:spPr/>
    </dgm:pt>
    <dgm:pt modelId="{02019F7B-55C6-4264-BAB4-A2E1387A78C0}" type="pres">
      <dgm:prSet presAssocID="{10443565-BB3C-44CC-B452-A723690DF8BD}" presName="iconBgRect" presStyleLbl="bgShp" presStyleIdx="0" presStyleCnt="6"/>
      <dgm:spPr/>
    </dgm:pt>
    <dgm:pt modelId="{83EA9C46-AE18-4519-8DF0-7001F37FE4F1}" type="pres">
      <dgm:prSet presAssocID="{10443565-BB3C-44CC-B452-A723690DF8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A4D2F986-37B4-47FC-98BE-BCF18626E2A1}" type="pres">
      <dgm:prSet presAssocID="{10443565-BB3C-44CC-B452-A723690DF8BD}" presName="spaceRect" presStyleCnt="0"/>
      <dgm:spPr/>
    </dgm:pt>
    <dgm:pt modelId="{20908FEF-BFB8-4DD1-A068-FF133CCD80B3}" type="pres">
      <dgm:prSet presAssocID="{10443565-BB3C-44CC-B452-A723690DF8BD}" presName="textRect" presStyleLbl="revTx" presStyleIdx="0" presStyleCnt="6">
        <dgm:presLayoutVars>
          <dgm:chMax val="1"/>
          <dgm:chPref val="1"/>
        </dgm:presLayoutVars>
      </dgm:prSet>
      <dgm:spPr/>
    </dgm:pt>
    <dgm:pt modelId="{C6170803-4CDB-4C12-A653-D77AA2CB37F0}" type="pres">
      <dgm:prSet presAssocID="{0245102F-54AB-4C2E-A540-49AC7D9AC206}" presName="sibTrans" presStyleLbl="sibTrans2D1" presStyleIdx="0" presStyleCnt="0"/>
      <dgm:spPr/>
    </dgm:pt>
    <dgm:pt modelId="{F7B48576-25A9-4CEC-B20F-4B1B43E597F8}" type="pres">
      <dgm:prSet presAssocID="{9DDA0C75-B756-43F2-A0C8-6D437CD9C305}" presName="compNode" presStyleCnt="0"/>
      <dgm:spPr/>
    </dgm:pt>
    <dgm:pt modelId="{10A0DA10-3513-4FCB-A937-33072AD32B78}" type="pres">
      <dgm:prSet presAssocID="{9DDA0C75-B756-43F2-A0C8-6D437CD9C305}" presName="iconBgRect" presStyleLbl="bgShp" presStyleIdx="1" presStyleCnt="6"/>
      <dgm:spPr/>
    </dgm:pt>
    <dgm:pt modelId="{614654A0-122A-4E90-BA5A-2812DFFFA195}" type="pres">
      <dgm:prSet presAssocID="{9DDA0C75-B756-43F2-A0C8-6D437CD9C3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A3E99F9-51D1-4D79-AA0D-F045C613981B}" type="pres">
      <dgm:prSet presAssocID="{9DDA0C75-B756-43F2-A0C8-6D437CD9C305}" presName="spaceRect" presStyleCnt="0"/>
      <dgm:spPr/>
    </dgm:pt>
    <dgm:pt modelId="{B9B5A86C-5B7D-406B-ADC6-6E6FA689A1A1}" type="pres">
      <dgm:prSet presAssocID="{9DDA0C75-B756-43F2-A0C8-6D437CD9C305}" presName="textRect" presStyleLbl="revTx" presStyleIdx="1" presStyleCnt="6">
        <dgm:presLayoutVars>
          <dgm:chMax val="1"/>
          <dgm:chPref val="1"/>
        </dgm:presLayoutVars>
      </dgm:prSet>
      <dgm:spPr/>
    </dgm:pt>
    <dgm:pt modelId="{3767C3EF-879D-4B6B-BC43-74F7146644E6}" type="pres">
      <dgm:prSet presAssocID="{E0CD23B8-207B-4ECA-BF1F-6F008E5888F8}" presName="sibTrans" presStyleLbl="sibTrans2D1" presStyleIdx="0" presStyleCnt="0"/>
      <dgm:spPr/>
    </dgm:pt>
    <dgm:pt modelId="{11BD4D21-DFAD-426F-A4F2-6596F01ABCF6}" type="pres">
      <dgm:prSet presAssocID="{ADB1DC65-6734-44C6-93F1-4CB1DAADD410}" presName="compNode" presStyleCnt="0"/>
      <dgm:spPr/>
    </dgm:pt>
    <dgm:pt modelId="{27BA42D3-2766-4A06-9232-2B066DAB1508}" type="pres">
      <dgm:prSet presAssocID="{ADB1DC65-6734-44C6-93F1-4CB1DAADD410}" presName="iconBgRect" presStyleLbl="bgShp" presStyleIdx="2" presStyleCnt="6"/>
      <dgm:spPr/>
    </dgm:pt>
    <dgm:pt modelId="{D67735FB-BEE8-4C14-BA57-6AAEA0ABF27D}" type="pres">
      <dgm:prSet presAssocID="{ADB1DC65-6734-44C6-93F1-4CB1DAADD4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2FE6A9-D657-4B63-A84B-C1480F4128C3}" type="pres">
      <dgm:prSet presAssocID="{ADB1DC65-6734-44C6-93F1-4CB1DAADD410}" presName="spaceRect" presStyleCnt="0"/>
      <dgm:spPr/>
    </dgm:pt>
    <dgm:pt modelId="{DAF5C0AF-6E50-4225-96CB-C41AFB58CF84}" type="pres">
      <dgm:prSet presAssocID="{ADB1DC65-6734-44C6-93F1-4CB1DAADD410}" presName="textRect" presStyleLbl="revTx" presStyleIdx="2" presStyleCnt="6">
        <dgm:presLayoutVars>
          <dgm:chMax val="1"/>
          <dgm:chPref val="1"/>
        </dgm:presLayoutVars>
      </dgm:prSet>
      <dgm:spPr/>
    </dgm:pt>
    <dgm:pt modelId="{E83CB706-4346-4EF5-A613-B66D937370BD}" type="pres">
      <dgm:prSet presAssocID="{767FF533-E064-409A-9AF9-CCB97A85FA46}" presName="sibTrans" presStyleLbl="sibTrans2D1" presStyleIdx="0" presStyleCnt="0"/>
      <dgm:spPr/>
    </dgm:pt>
    <dgm:pt modelId="{321E5EBA-9CB5-47E5-B40B-16B18DE15531}" type="pres">
      <dgm:prSet presAssocID="{4EDD2B21-2AF0-473E-AD20-9CE63BD8F3A0}" presName="compNode" presStyleCnt="0"/>
      <dgm:spPr/>
    </dgm:pt>
    <dgm:pt modelId="{4F13813A-6ABA-4CBB-A05F-5CDD20652DE2}" type="pres">
      <dgm:prSet presAssocID="{4EDD2B21-2AF0-473E-AD20-9CE63BD8F3A0}" presName="iconBgRect" presStyleLbl="bgShp" presStyleIdx="3" presStyleCnt="6"/>
      <dgm:spPr/>
    </dgm:pt>
    <dgm:pt modelId="{BDB252CD-6036-4AF0-87CE-3A575A008E18}" type="pres">
      <dgm:prSet presAssocID="{4EDD2B21-2AF0-473E-AD20-9CE63BD8F3A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1D334E-AA6A-41E8-8F13-DDC7A4035546}" type="pres">
      <dgm:prSet presAssocID="{4EDD2B21-2AF0-473E-AD20-9CE63BD8F3A0}" presName="spaceRect" presStyleCnt="0"/>
      <dgm:spPr/>
    </dgm:pt>
    <dgm:pt modelId="{E4A5FA82-4A1B-4088-BD40-179A7FED932A}" type="pres">
      <dgm:prSet presAssocID="{4EDD2B21-2AF0-473E-AD20-9CE63BD8F3A0}" presName="textRect" presStyleLbl="revTx" presStyleIdx="3" presStyleCnt="6">
        <dgm:presLayoutVars>
          <dgm:chMax val="1"/>
          <dgm:chPref val="1"/>
        </dgm:presLayoutVars>
      </dgm:prSet>
      <dgm:spPr/>
    </dgm:pt>
    <dgm:pt modelId="{34EC32E8-C240-4E83-A737-F39782D00E0D}" type="pres">
      <dgm:prSet presAssocID="{906B1180-47EC-4BE4-BE86-8D8954795CC9}" presName="sibTrans" presStyleLbl="sibTrans2D1" presStyleIdx="0" presStyleCnt="0"/>
      <dgm:spPr/>
    </dgm:pt>
    <dgm:pt modelId="{47F039B7-AD62-4ED7-9239-004D5CAC6E4C}" type="pres">
      <dgm:prSet presAssocID="{2BFE6ED7-6082-4C36-939A-E2B49BBF1945}" presName="compNode" presStyleCnt="0"/>
      <dgm:spPr/>
    </dgm:pt>
    <dgm:pt modelId="{58A0DF61-D1EF-4A5A-8CEA-C58BD19536D5}" type="pres">
      <dgm:prSet presAssocID="{2BFE6ED7-6082-4C36-939A-E2B49BBF1945}" presName="iconBgRect" presStyleLbl="bgShp" presStyleIdx="4" presStyleCnt="6"/>
      <dgm:spPr/>
    </dgm:pt>
    <dgm:pt modelId="{0A23D51F-2A4C-4710-840E-508CE2C97D59}" type="pres">
      <dgm:prSet presAssocID="{2BFE6ED7-6082-4C36-939A-E2B49BBF194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FCC1579-EF19-48DF-8269-C74248266C55}" type="pres">
      <dgm:prSet presAssocID="{2BFE6ED7-6082-4C36-939A-E2B49BBF1945}" presName="spaceRect" presStyleCnt="0"/>
      <dgm:spPr/>
    </dgm:pt>
    <dgm:pt modelId="{CBB176AC-A7A2-4243-84B3-AAD183CE680A}" type="pres">
      <dgm:prSet presAssocID="{2BFE6ED7-6082-4C36-939A-E2B49BBF1945}" presName="textRect" presStyleLbl="revTx" presStyleIdx="4" presStyleCnt="6">
        <dgm:presLayoutVars>
          <dgm:chMax val="1"/>
          <dgm:chPref val="1"/>
        </dgm:presLayoutVars>
      </dgm:prSet>
      <dgm:spPr/>
    </dgm:pt>
    <dgm:pt modelId="{26246CA8-BA55-4D3E-98EA-B1702A69AC8D}" type="pres">
      <dgm:prSet presAssocID="{63BF4CF7-AE6B-42B7-B633-A0799899E1D6}" presName="sibTrans" presStyleLbl="sibTrans2D1" presStyleIdx="0" presStyleCnt="0"/>
      <dgm:spPr/>
    </dgm:pt>
    <dgm:pt modelId="{C683797D-07E3-4FDB-B687-9C8936F229B5}" type="pres">
      <dgm:prSet presAssocID="{CF1A64F4-4507-46F6-87EA-E8AF2FFECF05}" presName="compNode" presStyleCnt="0"/>
      <dgm:spPr/>
    </dgm:pt>
    <dgm:pt modelId="{1860D5D7-67FC-4EC3-A693-EB8C5823513A}" type="pres">
      <dgm:prSet presAssocID="{CF1A64F4-4507-46F6-87EA-E8AF2FFECF05}" presName="iconBgRect" presStyleLbl="bgShp" presStyleIdx="5" presStyleCnt="6"/>
      <dgm:spPr/>
    </dgm:pt>
    <dgm:pt modelId="{BC49A999-097B-4B2C-A5A6-01A7DCC3E7F1}" type="pres">
      <dgm:prSet presAssocID="{CF1A64F4-4507-46F6-87EA-E8AF2FFECF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7C63EA23-9F16-4A4E-8E58-B69E5171CC4E}" type="pres">
      <dgm:prSet presAssocID="{CF1A64F4-4507-46F6-87EA-E8AF2FFECF05}" presName="spaceRect" presStyleCnt="0"/>
      <dgm:spPr/>
    </dgm:pt>
    <dgm:pt modelId="{3B9CAA4E-FFE2-4E54-8B0A-2A171C24D503}" type="pres">
      <dgm:prSet presAssocID="{CF1A64F4-4507-46F6-87EA-E8AF2FFECF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A1DA02-9AF4-4F7F-98CF-912F1CC1D66D}" srcId="{AD332E67-944F-40DA-B5DE-7912C6E766EE}" destId="{10443565-BB3C-44CC-B452-A723690DF8BD}" srcOrd="0" destOrd="0" parTransId="{B1D5AEB0-6288-44A6-98FE-1585848B123B}" sibTransId="{0245102F-54AB-4C2E-A540-49AC7D9AC206}"/>
    <dgm:cxn modelId="{3C311803-63DA-45D3-A2F2-3574C3EB8FEF}" type="presOf" srcId="{9DDA0C75-B756-43F2-A0C8-6D437CD9C305}" destId="{B9B5A86C-5B7D-406B-ADC6-6E6FA689A1A1}" srcOrd="0" destOrd="0" presId="urn:microsoft.com/office/officeart/2018/2/layout/IconCircleList"/>
    <dgm:cxn modelId="{FF1A1A07-8FDB-489F-942E-9EE1F61AFB87}" type="presOf" srcId="{906B1180-47EC-4BE4-BE86-8D8954795CC9}" destId="{34EC32E8-C240-4E83-A737-F39782D00E0D}" srcOrd="0" destOrd="0" presId="urn:microsoft.com/office/officeart/2018/2/layout/IconCircleList"/>
    <dgm:cxn modelId="{D7874B13-51C1-4AAD-887E-9946CC2FFAD8}" type="presOf" srcId="{4EDD2B21-2AF0-473E-AD20-9CE63BD8F3A0}" destId="{E4A5FA82-4A1B-4088-BD40-179A7FED932A}" srcOrd="0" destOrd="0" presId="urn:microsoft.com/office/officeart/2018/2/layout/IconCircleList"/>
    <dgm:cxn modelId="{28C4B61F-9573-4457-85DE-2D6806EBDC4A}" type="presOf" srcId="{2BFE6ED7-6082-4C36-939A-E2B49BBF1945}" destId="{CBB176AC-A7A2-4243-84B3-AAD183CE680A}" srcOrd="0" destOrd="0" presId="urn:microsoft.com/office/officeart/2018/2/layout/IconCircleList"/>
    <dgm:cxn modelId="{F4054325-0088-43F5-8256-4E29AF7BB689}" type="presOf" srcId="{E0CD23B8-207B-4ECA-BF1F-6F008E5888F8}" destId="{3767C3EF-879D-4B6B-BC43-74F7146644E6}" srcOrd="0" destOrd="0" presId="urn:microsoft.com/office/officeart/2018/2/layout/IconCircleList"/>
    <dgm:cxn modelId="{8A4F7A33-8F7B-4EAD-9B57-989F104F2B6D}" type="presOf" srcId="{0245102F-54AB-4C2E-A540-49AC7D9AC206}" destId="{C6170803-4CDB-4C12-A653-D77AA2CB37F0}" srcOrd="0" destOrd="0" presId="urn:microsoft.com/office/officeart/2018/2/layout/IconCircleList"/>
    <dgm:cxn modelId="{150EF142-2248-427E-BCAB-0CDC6FD6996E}" type="presOf" srcId="{767FF533-E064-409A-9AF9-CCB97A85FA46}" destId="{E83CB706-4346-4EF5-A613-B66D937370BD}" srcOrd="0" destOrd="0" presId="urn:microsoft.com/office/officeart/2018/2/layout/IconCircleList"/>
    <dgm:cxn modelId="{3E0CBC72-CCD1-4286-B9FB-F585F453384C}" srcId="{AD332E67-944F-40DA-B5DE-7912C6E766EE}" destId="{CF1A64F4-4507-46F6-87EA-E8AF2FFECF05}" srcOrd="5" destOrd="0" parTransId="{E201DB38-D26B-4796-896E-4BB986F9572C}" sibTransId="{19FA6293-E581-4B8A-9E8E-0A3BB3486546}"/>
    <dgm:cxn modelId="{9D71B854-B68C-4F84-A3D7-058E837B8536}" type="presOf" srcId="{10443565-BB3C-44CC-B452-A723690DF8BD}" destId="{20908FEF-BFB8-4DD1-A068-FF133CCD80B3}" srcOrd="0" destOrd="0" presId="urn:microsoft.com/office/officeart/2018/2/layout/IconCircleList"/>
    <dgm:cxn modelId="{36FF7C99-6264-49BB-9C15-CCA68DC97E9E}" type="presOf" srcId="{63BF4CF7-AE6B-42B7-B633-A0799899E1D6}" destId="{26246CA8-BA55-4D3E-98EA-B1702A69AC8D}" srcOrd="0" destOrd="0" presId="urn:microsoft.com/office/officeart/2018/2/layout/IconCircleList"/>
    <dgm:cxn modelId="{B3667BA3-25D9-44C5-9DD8-E210343E3CD4}" type="presOf" srcId="{ADB1DC65-6734-44C6-93F1-4CB1DAADD410}" destId="{DAF5C0AF-6E50-4225-96CB-C41AFB58CF84}" srcOrd="0" destOrd="0" presId="urn:microsoft.com/office/officeart/2018/2/layout/IconCircleList"/>
    <dgm:cxn modelId="{68FD68BE-D3EB-4CB0-AE39-D9B2137110E2}" srcId="{AD332E67-944F-40DA-B5DE-7912C6E766EE}" destId="{4EDD2B21-2AF0-473E-AD20-9CE63BD8F3A0}" srcOrd="3" destOrd="0" parTransId="{2842223E-2EF0-4F25-98B0-26B051FB4FE0}" sibTransId="{906B1180-47EC-4BE4-BE86-8D8954795CC9}"/>
    <dgm:cxn modelId="{CCA2E2DD-D617-4D01-A789-5F14DDAD61A0}" srcId="{AD332E67-944F-40DA-B5DE-7912C6E766EE}" destId="{ADB1DC65-6734-44C6-93F1-4CB1DAADD410}" srcOrd="2" destOrd="0" parTransId="{F1249CB7-321A-4BFF-98AE-3D5758535918}" sibTransId="{767FF533-E064-409A-9AF9-CCB97A85FA46}"/>
    <dgm:cxn modelId="{9F4F91E9-7B8D-4D4D-B70A-673EB030604C}" type="presOf" srcId="{CF1A64F4-4507-46F6-87EA-E8AF2FFECF05}" destId="{3B9CAA4E-FFE2-4E54-8B0A-2A171C24D503}" srcOrd="0" destOrd="0" presId="urn:microsoft.com/office/officeart/2018/2/layout/IconCircleList"/>
    <dgm:cxn modelId="{695A23EB-EAAB-4981-AF2F-B8D22740C71C}" srcId="{AD332E67-944F-40DA-B5DE-7912C6E766EE}" destId="{9DDA0C75-B756-43F2-A0C8-6D437CD9C305}" srcOrd="1" destOrd="0" parTransId="{D9539FC0-A298-438B-A7F6-44118DDB6D4A}" sibTransId="{E0CD23B8-207B-4ECA-BF1F-6F008E5888F8}"/>
    <dgm:cxn modelId="{876D98F9-0BA5-46A1-BC8A-CB4E293312AB}" type="presOf" srcId="{AD332E67-944F-40DA-B5DE-7912C6E766EE}" destId="{1F46F803-8610-40E8-BFE0-B8E52397DDF4}" srcOrd="0" destOrd="0" presId="urn:microsoft.com/office/officeart/2018/2/layout/IconCircleList"/>
    <dgm:cxn modelId="{6D3D0FFA-1C21-46F5-9835-C0F561769F80}" srcId="{AD332E67-944F-40DA-B5DE-7912C6E766EE}" destId="{2BFE6ED7-6082-4C36-939A-E2B49BBF1945}" srcOrd="4" destOrd="0" parTransId="{273FA260-82BB-4FC6-B028-25E4CDB62A30}" sibTransId="{63BF4CF7-AE6B-42B7-B633-A0799899E1D6}"/>
    <dgm:cxn modelId="{171913F9-38E7-45F1-B09E-627571E77243}" type="presParOf" srcId="{1F46F803-8610-40E8-BFE0-B8E52397DDF4}" destId="{802F497E-DADC-4CDB-A4B9-1A5A37C4BF90}" srcOrd="0" destOrd="0" presId="urn:microsoft.com/office/officeart/2018/2/layout/IconCircleList"/>
    <dgm:cxn modelId="{2720B3ED-1A55-4EC4-A20D-1F94E30A5B29}" type="presParOf" srcId="{802F497E-DADC-4CDB-A4B9-1A5A37C4BF90}" destId="{8A377F36-6A4A-4539-8012-726B169C2026}" srcOrd="0" destOrd="0" presId="urn:microsoft.com/office/officeart/2018/2/layout/IconCircleList"/>
    <dgm:cxn modelId="{D5C32E0E-E4BE-429A-935D-349DAC9286DE}" type="presParOf" srcId="{8A377F36-6A4A-4539-8012-726B169C2026}" destId="{02019F7B-55C6-4264-BAB4-A2E1387A78C0}" srcOrd="0" destOrd="0" presId="urn:microsoft.com/office/officeart/2018/2/layout/IconCircleList"/>
    <dgm:cxn modelId="{BB53AF33-8498-4DBB-9EDF-109234D060C3}" type="presParOf" srcId="{8A377F36-6A4A-4539-8012-726B169C2026}" destId="{83EA9C46-AE18-4519-8DF0-7001F37FE4F1}" srcOrd="1" destOrd="0" presId="urn:microsoft.com/office/officeart/2018/2/layout/IconCircleList"/>
    <dgm:cxn modelId="{3030B0AC-5ACD-467D-94BF-5BEB523455F2}" type="presParOf" srcId="{8A377F36-6A4A-4539-8012-726B169C2026}" destId="{A4D2F986-37B4-47FC-98BE-BCF18626E2A1}" srcOrd="2" destOrd="0" presId="urn:microsoft.com/office/officeart/2018/2/layout/IconCircleList"/>
    <dgm:cxn modelId="{A2BC4AF8-6EFC-4576-8E42-19045AAC98CD}" type="presParOf" srcId="{8A377F36-6A4A-4539-8012-726B169C2026}" destId="{20908FEF-BFB8-4DD1-A068-FF133CCD80B3}" srcOrd="3" destOrd="0" presId="urn:microsoft.com/office/officeart/2018/2/layout/IconCircleList"/>
    <dgm:cxn modelId="{10C67548-CFB8-4856-A62C-DA09EBAD8DDD}" type="presParOf" srcId="{802F497E-DADC-4CDB-A4B9-1A5A37C4BF90}" destId="{C6170803-4CDB-4C12-A653-D77AA2CB37F0}" srcOrd="1" destOrd="0" presId="urn:microsoft.com/office/officeart/2018/2/layout/IconCircleList"/>
    <dgm:cxn modelId="{BB797E9C-82BA-4D29-8A6F-19EB19B97FDF}" type="presParOf" srcId="{802F497E-DADC-4CDB-A4B9-1A5A37C4BF90}" destId="{F7B48576-25A9-4CEC-B20F-4B1B43E597F8}" srcOrd="2" destOrd="0" presId="urn:microsoft.com/office/officeart/2018/2/layout/IconCircleList"/>
    <dgm:cxn modelId="{B453022A-B0FA-41EF-9BC3-DFF8DBB31A08}" type="presParOf" srcId="{F7B48576-25A9-4CEC-B20F-4B1B43E597F8}" destId="{10A0DA10-3513-4FCB-A937-33072AD32B78}" srcOrd="0" destOrd="0" presId="urn:microsoft.com/office/officeart/2018/2/layout/IconCircleList"/>
    <dgm:cxn modelId="{3FC24A6F-EE93-4D4B-8C0B-15E33ECCB8F8}" type="presParOf" srcId="{F7B48576-25A9-4CEC-B20F-4B1B43E597F8}" destId="{614654A0-122A-4E90-BA5A-2812DFFFA195}" srcOrd="1" destOrd="0" presId="urn:microsoft.com/office/officeart/2018/2/layout/IconCircleList"/>
    <dgm:cxn modelId="{7463A38C-CE1E-4DA4-B077-F131942BF4E2}" type="presParOf" srcId="{F7B48576-25A9-4CEC-B20F-4B1B43E597F8}" destId="{AA3E99F9-51D1-4D79-AA0D-F045C613981B}" srcOrd="2" destOrd="0" presId="urn:microsoft.com/office/officeart/2018/2/layout/IconCircleList"/>
    <dgm:cxn modelId="{E01E289D-6437-4A38-9369-967A893F98F4}" type="presParOf" srcId="{F7B48576-25A9-4CEC-B20F-4B1B43E597F8}" destId="{B9B5A86C-5B7D-406B-ADC6-6E6FA689A1A1}" srcOrd="3" destOrd="0" presId="urn:microsoft.com/office/officeart/2018/2/layout/IconCircleList"/>
    <dgm:cxn modelId="{856BC884-FFC4-4123-8E1E-7EBE5FA4A23D}" type="presParOf" srcId="{802F497E-DADC-4CDB-A4B9-1A5A37C4BF90}" destId="{3767C3EF-879D-4B6B-BC43-74F7146644E6}" srcOrd="3" destOrd="0" presId="urn:microsoft.com/office/officeart/2018/2/layout/IconCircleList"/>
    <dgm:cxn modelId="{7676D223-4020-4F5B-B17C-FC1796350A75}" type="presParOf" srcId="{802F497E-DADC-4CDB-A4B9-1A5A37C4BF90}" destId="{11BD4D21-DFAD-426F-A4F2-6596F01ABCF6}" srcOrd="4" destOrd="0" presId="urn:microsoft.com/office/officeart/2018/2/layout/IconCircleList"/>
    <dgm:cxn modelId="{6D6CE5AC-E13E-4717-AADB-10D7D358B987}" type="presParOf" srcId="{11BD4D21-DFAD-426F-A4F2-6596F01ABCF6}" destId="{27BA42D3-2766-4A06-9232-2B066DAB1508}" srcOrd="0" destOrd="0" presId="urn:microsoft.com/office/officeart/2018/2/layout/IconCircleList"/>
    <dgm:cxn modelId="{9F1CC0E8-B579-483B-B6D0-EE549261DDD6}" type="presParOf" srcId="{11BD4D21-DFAD-426F-A4F2-6596F01ABCF6}" destId="{D67735FB-BEE8-4C14-BA57-6AAEA0ABF27D}" srcOrd="1" destOrd="0" presId="urn:microsoft.com/office/officeart/2018/2/layout/IconCircleList"/>
    <dgm:cxn modelId="{7F2C360F-69B8-4F9F-8C4D-DF61F8E55246}" type="presParOf" srcId="{11BD4D21-DFAD-426F-A4F2-6596F01ABCF6}" destId="{132FE6A9-D657-4B63-A84B-C1480F4128C3}" srcOrd="2" destOrd="0" presId="urn:microsoft.com/office/officeart/2018/2/layout/IconCircleList"/>
    <dgm:cxn modelId="{6CBBB164-C03D-4D3A-BDE2-312B0574591A}" type="presParOf" srcId="{11BD4D21-DFAD-426F-A4F2-6596F01ABCF6}" destId="{DAF5C0AF-6E50-4225-96CB-C41AFB58CF84}" srcOrd="3" destOrd="0" presId="urn:microsoft.com/office/officeart/2018/2/layout/IconCircleList"/>
    <dgm:cxn modelId="{033188AA-64CF-4236-850C-CDABA76D1EFE}" type="presParOf" srcId="{802F497E-DADC-4CDB-A4B9-1A5A37C4BF90}" destId="{E83CB706-4346-4EF5-A613-B66D937370BD}" srcOrd="5" destOrd="0" presId="urn:microsoft.com/office/officeart/2018/2/layout/IconCircleList"/>
    <dgm:cxn modelId="{33749577-4919-447A-BD90-108140EBB095}" type="presParOf" srcId="{802F497E-DADC-4CDB-A4B9-1A5A37C4BF90}" destId="{321E5EBA-9CB5-47E5-B40B-16B18DE15531}" srcOrd="6" destOrd="0" presId="urn:microsoft.com/office/officeart/2018/2/layout/IconCircleList"/>
    <dgm:cxn modelId="{FA2F765F-615E-43EC-8F2D-44D95EB37833}" type="presParOf" srcId="{321E5EBA-9CB5-47E5-B40B-16B18DE15531}" destId="{4F13813A-6ABA-4CBB-A05F-5CDD20652DE2}" srcOrd="0" destOrd="0" presId="urn:microsoft.com/office/officeart/2018/2/layout/IconCircleList"/>
    <dgm:cxn modelId="{7F0E25F1-AA7A-4579-920D-F0628B904ED1}" type="presParOf" srcId="{321E5EBA-9CB5-47E5-B40B-16B18DE15531}" destId="{BDB252CD-6036-4AF0-87CE-3A575A008E18}" srcOrd="1" destOrd="0" presId="urn:microsoft.com/office/officeart/2018/2/layout/IconCircleList"/>
    <dgm:cxn modelId="{D14B1C6D-B35B-428C-A20E-604650D942B8}" type="presParOf" srcId="{321E5EBA-9CB5-47E5-B40B-16B18DE15531}" destId="{CD1D334E-AA6A-41E8-8F13-DDC7A4035546}" srcOrd="2" destOrd="0" presId="urn:microsoft.com/office/officeart/2018/2/layout/IconCircleList"/>
    <dgm:cxn modelId="{F3EFCB2F-237E-45A4-AD60-E33443543BBC}" type="presParOf" srcId="{321E5EBA-9CB5-47E5-B40B-16B18DE15531}" destId="{E4A5FA82-4A1B-4088-BD40-179A7FED932A}" srcOrd="3" destOrd="0" presId="urn:microsoft.com/office/officeart/2018/2/layout/IconCircleList"/>
    <dgm:cxn modelId="{1E6C4341-0B67-4FFE-9A12-B8BC0B538509}" type="presParOf" srcId="{802F497E-DADC-4CDB-A4B9-1A5A37C4BF90}" destId="{34EC32E8-C240-4E83-A737-F39782D00E0D}" srcOrd="7" destOrd="0" presId="urn:microsoft.com/office/officeart/2018/2/layout/IconCircleList"/>
    <dgm:cxn modelId="{AF011E32-914C-45DB-A07E-8C143AD16BB7}" type="presParOf" srcId="{802F497E-DADC-4CDB-A4B9-1A5A37C4BF90}" destId="{47F039B7-AD62-4ED7-9239-004D5CAC6E4C}" srcOrd="8" destOrd="0" presId="urn:microsoft.com/office/officeart/2018/2/layout/IconCircleList"/>
    <dgm:cxn modelId="{6B149FF7-7A31-4982-9CB0-DC8222F2F135}" type="presParOf" srcId="{47F039B7-AD62-4ED7-9239-004D5CAC6E4C}" destId="{58A0DF61-D1EF-4A5A-8CEA-C58BD19536D5}" srcOrd="0" destOrd="0" presId="urn:microsoft.com/office/officeart/2018/2/layout/IconCircleList"/>
    <dgm:cxn modelId="{90C54C75-45A7-485F-8678-823B066EF3F2}" type="presParOf" srcId="{47F039B7-AD62-4ED7-9239-004D5CAC6E4C}" destId="{0A23D51F-2A4C-4710-840E-508CE2C97D59}" srcOrd="1" destOrd="0" presId="urn:microsoft.com/office/officeart/2018/2/layout/IconCircleList"/>
    <dgm:cxn modelId="{32194E14-24EB-4577-A063-9421F68DFFAE}" type="presParOf" srcId="{47F039B7-AD62-4ED7-9239-004D5CAC6E4C}" destId="{9FCC1579-EF19-48DF-8269-C74248266C55}" srcOrd="2" destOrd="0" presId="urn:microsoft.com/office/officeart/2018/2/layout/IconCircleList"/>
    <dgm:cxn modelId="{A735AE37-2E16-4857-A9FC-38C29E2CA65E}" type="presParOf" srcId="{47F039B7-AD62-4ED7-9239-004D5CAC6E4C}" destId="{CBB176AC-A7A2-4243-84B3-AAD183CE680A}" srcOrd="3" destOrd="0" presId="urn:microsoft.com/office/officeart/2018/2/layout/IconCircleList"/>
    <dgm:cxn modelId="{2A4FA7F2-97A6-43A1-A25C-408A1C586B3F}" type="presParOf" srcId="{802F497E-DADC-4CDB-A4B9-1A5A37C4BF90}" destId="{26246CA8-BA55-4D3E-98EA-B1702A69AC8D}" srcOrd="9" destOrd="0" presId="urn:microsoft.com/office/officeart/2018/2/layout/IconCircleList"/>
    <dgm:cxn modelId="{CC4129C9-6A5A-4B99-AB45-EA689EA13E7E}" type="presParOf" srcId="{802F497E-DADC-4CDB-A4B9-1A5A37C4BF90}" destId="{C683797D-07E3-4FDB-B687-9C8936F229B5}" srcOrd="10" destOrd="0" presId="urn:microsoft.com/office/officeart/2018/2/layout/IconCircleList"/>
    <dgm:cxn modelId="{95932A16-9A27-45BF-B34E-C1D7D0BE3281}" type="presParOf" srcId="{C683797D-07E3-4FDB-B687-9C8936F229B5}" destId="{1860D5D7-67FC-4EC3-A693-EB8C5823513A}" srcOrd="0" destOrd="0" presId="urn:microsoft.com/office/officeart/2018/2/layout/IconCircleList"/>
    <dgm:cxn modelId="{D722B02E-CD66-42EC-9117-03CD7A78058D}" type="presParOf" srcId="{C683797D-07E3-4FDB-B687-9C8936F229B5}" destId="{BC49A999-097B-4B2C-A5A6-01A7DCC3E7F1}" srcOrd="1" destOrd="0" presId="urn:microsoft.com/office/officeart/2018/2/layout/IconCircleList"/>
    <dgm:cxn modelId="{B3B7F3A2-CF4A-4D30-92FA-8DCDA7FBB626}" type="presParOf" srcId="{C683797D-07E3-4FDB-B687-9C8936F229B5}" destId="{7C63EA23-9F16-4A4E-8E58-B69E5171CC4E}" srcOrd="2" destOrd="0" presId="urn:microsoft.com/office/officeart/2018/2/layout/IconCircleList"/>
    <dgm:cxn modelId="{5366913D-6A3C-4BCC-84C1-5E42B52CED12}" type="presParOf" srcId="{C683797D-07E3-4FDB-B687-9C8936F229B5}" destId="{3B9CAA4E-FFE2-4E54-8B0A-2A171C24D5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9F7B-55C6-4264-BAB4-A2E1387A78C0}">
      <dsp:nvSpPr>
        <dsp:cNvPr id="0" name=""/>
        <dsp:cNvSpPr/>
      </dsp:nvSpPr>
      <dsp:spPr>
        <a:xfrm>
          <a:off x="852191" y="2521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9C46-AE18-4519-8DF0-7001F37FE4F1}">
      <dsp:nvSpPr>
        <dsp:cNvPr id="0" name=""/>
        <dsp:cNvSpPr/>
      </dsp:nvSpPr>
      <dsp:spPr>
        <a:xfrm>
          <a:off x="979199" y="15222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08FEF-BFB8-4DD1-A068-FF133CCD80B3}">
      <dsp:nvSpPr>
        <dsp:cNvPr id="0" name=""/>
        <dsp:cNvSpPr/>
      </dsp:nvSpPr>
      <dsp:spPr>
        <a:xfrm>
          <a:off x="1586592" y="252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Tested the classifier on the TF-IDF vectorized testing data.</a:t>
          </a:r>
          <a:endParaRPr lang="en-US" sz="1100" kern="1200"/>
        </a:p>
      </dsp:txBody>
      <dsp:txXfrm>
        <a:off x="1586592" y="25213"/>
        <a:ext cx="1425599" cy="604800"/>
      </dsp:txXfrm>
    </dsp:sp>
    <dsp:sp modelId="{10A0DA10-3513-4FCB-A937-33072AD32B78}">
      <dsp:nvSpPr>
        <dsp:cNvPr id="0" name=""/>
        <dsp:cNvSpPr/>
      </dsp:nvSpPr>
      <dsp:spPr>
        <a:xfrm>
          <a:off x="3260592" y="2521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654A0-122A-4E90-BA5A-2812DFFFA195}">
      <dsp:nvSpPr>
        <dsp:cNvPr id="0" name=""/>
        <dsp:cNvSpPr/>
      </dsp:nvSpPr>
      <dsp:spPr>
        <a:xfrm>
          <a:off x="3387600" y="15222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A86C-5B7D-406B-ADC6-6E6FA689A1A1}">
      <dsp:nvSpPr>
        <dsp:cNvPr id="0" name=""/>
        <dsp:cNvSpPr/>
      </dsp:nvSpPr>
      <dsp:spPr>
        <a:xfrm>
          <a:off x="3994992" y="252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Calculated accuracy, precision, recall, and F1-score for model evaluation.</a:t>
          </a:r>
          <a:endParaRPr lang="en-US" sz="1100" kern="1200"/>
        </a:p>
      </dsp:txBody>
      <dsp:txXfrm>
        <a:off x="3994992" y="25213"/>
        <a:ext cx="1425599" cy="604800"/>
      </dsp:txXfrm>
    </dsp:sp>
    <dsp:sp modelId="{27BA42D3-2766-4A06-9232-2B066DAB1508}">
      <dsp:nvSpPr>
        <dsp:cNvPr id="0" name=""/>
        <dsp:cNvSpPr/>
      </dsp:nvSpPr>
      <dsp:spPr>
        <a:xfrm>
          <a:off x="852191" y="111034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735FB-BEE8-4C14-BA57-6AAEA0ABF27D}">
      <dsp:nvSpPr>
        <dsp:cNvPr id="0" name=""/>
        <dsp:cNvSpPr/>
      </dsp:nvSpPr>
      <dsp:spPr>
        <a:xfrm>
          <a:off x="979199" y="123735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5C0AF-6E50-4225-96CB-C41AFB58CF84}">
      <dsp:nvSpPr>
        <dsp:cNvPr id="0" name=""/>
        <dsp:cNvSpPr/>
      </dsp:nvSpPr>
      <dsp:spPr>
        <a:xfrm>
          <a:off x="1586592" y="111034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Results:</a:t>
          </a:r>
          <a:endParaRPr lang="en-US" sz="1100" kern="1200"/>
        </a:p>
      </dsp:txBody>
      <dsp:txXfrm>
        <a:off x="1586592" y="1110347"/>
        <a:ext cx="1425599" cy="604800"/>
      </dsp:txXfrm>
    </dsp:sp>
    <dsp:sp modelId="{4F13813A-6ABA-4CBB-A05F-5CDD20652DE2}">
      <dsp:nvSpPr>
        <dsp:cNvPr id="0" name=""/>
        <dsp:cNvSpPr/>
      </dsp:nvSpPr>
      <dsp:spPr>
        <a:xfrm>
          <a:off x="3260592" y="111034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252CD-6036-4AF0-87CE-3A575A008E18}">
      <dsp:nvSpPr>
        <dsp:cNvPr id="0" name=""/>
        <dsp:cNvSpPr/>
      </dsp:nvSpPr>
      <dsp:spPr>
        <a:xfrm>
          <a:off x="3387600" y="1237355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FA82-4A1B-4088-BD40-179A7FED932A}">
      <dsp:nvSpPr>
        <dsp:cNvPr id="0" name=""/>
        <dsp:cNvSpPr/>
      </dsp:nvSpPr>
      <dsp:spPr>
        <a:xfrm>
          <a:off x="3994992" y="111034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Achieved an accuracy of 90%, indicating the model's overall correctness.</a:t>
          </a:r>
          <a:endParaRPr lang="en-US" sz="1100" kern="1200"/>
        </a:p>
      </dsp:txBody>
      <dsp:txXfrm>
        <a:off x="3994992" y="1110347"/>
        <a:ext cx="1425599" cy="604800"/>
      </dsp:txXfrm>
    </dsp:sp>
    <dsp:sp modelId="{58A0DF61-D1EF-4A5A-8CEA-C58BD19536D5}">
      <dsp:nvSpPr>
        <dsp:cNvPr id="0" name=""/>
        <dsp:cNvSpPr/>
      </dsp:nvSpPr>
      <dsp:spPr>
        <a:xfrm>
          <a:off x="852191" y="219548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3D51F-2A4C-4710-840E-508CE2C97D59}">
      <dsp:nvSpPr>
        <dsp:cNvPr id="0" name=""/>
        <dsp:cNvSpPr/>
      </dsp:nvSpPr>
      <dsp:spPr>
        <a:xfrm>
          <a:off x="979199" y="2322490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176AC-A7A2-4243-84B3-AAD183CE680A}">
      <dsp:nvSpPr>
        <dsp:cNvPr id="0" name=""/>
        <dsp:cNvSpPr/>
      </dsp:nvSpPr>
      <dsp:spPr>
        <a:xfrm>
          <a:off x="1586592" y="219548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model demonstrates high precision, recall, and F1-score for positive sentiment (1).</a:t>
          </a:r>
          <a:endParaRPr lang="en-US" sz="1100" kern="1200"/>
        </a:p>
      </dsp:txBody>
      <dsp:txXfrm>
        <a:off x="1586592" y="2195482"/>
        <a:ext cx="1425599" cy="604800"/>
      </dsp:txXfrm>
    </dsp:sp>
    <dsp:sp modelId="{1860D5D7-67FC-4EC3-A693-EB8C5823513A}">
      <dsp:nvSpPr>
        <dsp:cNvPr id="0" name=""/>
        <dsp:cNvSpPr/>
      </dsp:nvSpPr>
      <dsp:spPr>
        <a:xfrm>
          <a:off x="3260592" y="219548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9A999-097B-4B2C-A5A6-01A7DCC3E7F1}">
      <dsp:nvSpPr>
        <dsp:cNvPr id="0" name=""/>
        <dsp:cNvSpPr/>
      </dsp:nvSpPr>
      <dsp:spPr>
        <a:xfrm>
          <a:off x="3387600" y="2322490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AA4E-FFE2-4E54-8B0A-2A171C24D503}">
      <dsp:nvSpPr>
        <dsp:cNvPr id="0" name=""/>
        <dsp:cNvSpPr/>
      </dsp:nvSpPr>
      <dsp:spPr>
        <a:xfrm>
          <a:off x="3994992" y="219548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Limited success in predicting negative sentiment (-1), likely due to imbalanced data.</a:t>
          </a:r>
          <a:endParaRPr lang="en-US" sz="1100" kern="1200"/>
        </a:p>
      </dsp:txBody>
      <dsp:txXfrm>
        <a:off x="3994992" y="2195482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15C4-FE58-B64F-937D-6F264AD088C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9C91-851B-8C42-B2B9-3E5483687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79C91-851B-8C42-B2B9-3E54836871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0CBC-DDE6-3E99-B251-4138EF1D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35DC7-1849-0D53-3C53-8D4FB95F8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23ED-4926-5849-FED0-64E611EE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40D2-1651-1A32-7BB1-EAB865E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3C31-36CD-77D4-5FB5-9692F8B1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98FF-D714-3E0A-9DEC-ED9BDCD2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7E6E8-8215-D68C-8017-1799C38A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D999-F07C-F5FE-5AC2-CC97DFA9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D48D-217E-597D-2866-718D74A2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E45C-9B27-D332-5A8C-5807B56E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D5FF8-8B28-71DE-FF06-AB75D836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9698D-E97A-A6E7-AF03-B32DE9EC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B34D-F492-653C-E6ED-22AB92BD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7470-C82C-ACFD-3980-CC12B7AF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F9EC-67FA-B23E-4627-8A065134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053-E152-CF7E-9AB9-530E1569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2E15-FFC4-4448-4365-C5E0FF66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D74A-6250-FCF1-6512-52167BE3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C972-1081-1B3E-ED5A-E31F2254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37B2-EE1F-D445-6C24-EA0FF397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9911-D411-4F46-1E46-9D7C3560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289D-2B68-4841-B71A-DACDE514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CF5-9995-6615-EA26-C899A4CA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7244-8CF5-40F7-FF22-FD757A6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F780-89D1-F770-10ED-639BA4B9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DF0E-C581-8BC6-823B-57A7FA7A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CEE9-FBFA-C5E1-E7B9-43B87C6A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401E3-4ECC-F734-3C33-480675A70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A2C5-AAD2-2B67-1161-BC0BCCB4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519D-D400-BEB7-7569-84011A25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7DB6D-A8C4-B959-3655-7796BDE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B189-9268-8BD9-D346-38107B6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F32D-A197-2A9D-7BD0-9A081C90B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8CFEE-55A3-EBE0-DD70-1E45449A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B5D74-8CEC-373B-F16D-373CD4BF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B937-137E-F2F9-2748-9FC9F058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21B19-C809-0B1E-712B-C6611593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23CEC-DA5F-6FA8-ABE2-1E5E0B60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33927-A6AA-55CD-4555-14EF218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9BA9-286E-EF6B-9C2B-B402551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3EB9F-E037-FC47-4D73-F6287C3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ED76-0B5A-1385-ECF2-BD2234D1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9C49C-D33A-FB7E-7484-20C30F41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29B51-968C-29A6-F127-57FB257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52ACD-42F6-0EF7-2196-94DAC2EA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41E51-D4B4-854D-AA8C-6D9DCF55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6B34-85AF-B05A-BDED-D6AEE95B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2D20-ACF9-E7A7-615B-8F5D5DAF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164B-A014-D432-7E38-67EBBF864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0054F-47E9-9757-3116-0288D693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B0E9-094D-6199-D097-F79849C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F684-37DD-B715-87FD-7BDC353E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5E75-38E7-9A41-849F-8ABFFA04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08EB-B387-E7E4-A5F7-616775FE3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C9AC9-45DB-7532-9637-2852E714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61C0-6E13-B2CB-3C2A-6B9C980F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C7DF-AA82-7840-F7CE-2687C6CD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BC21-DD38-E283-856E-118E30A3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D85EB-D791-48D8-0C10-040A7794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FB029-4F97-4545-29E1-2CEE656D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D7C8-2F37-5A9A-B28F-921D8169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9374E-DCC4-49F0-81DD-41DA3139943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579F-AF65-01FD-57B5-184218926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704C-8AE7-C92C-8A3E-CF91DF45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0024B-69C9-4D89-832D-6FD11E7E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3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D79B-9EF2-5720-478F-BFED252C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chemeClr val="tx2"/>
                </a:solidFill>
              </a:rPr>
              <a:t>Sentiment Analysis on Amazon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9FDDD-C691-E55D-88CD-43079BA1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IST 664 - Patrick, Dale, Monica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D6BDC61-2174-336F-D7F0-6B7A91AB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12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682-2F0E-071C-CB93-75AA452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E94-C9E8-F8BB-0870-6836DE8D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84" y="2194357"/>
            <a:ext cx="4199849" cy="40914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Most of the reviews classified as positive similar to Vader</a:t>
            </a:r>
          </a:p>
          <a:p>
            <a:endParaRPr lang="en-US" sz="2000" dirty="0"/>
          </a:p>
          <a:p>
            <a:r>
              <a:rPr lang="en-US" sz="2000" dirty="0"/>
              <a:t>Unlike Vader, less confidence in magnitude of how negative a 1 star review is</a:t>
            </a:r>
          </a:p>
          <a:p>
            <a:endParaRPr lang="en-US" sz="2000" dirty="0"/>
          </a:p>
          <a:p>
            <a:r>
              <a:rPr lang="en-US" sz="2000" dirty="0"/>
              <a:t>Negative reviews were categorized as only barely negative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F7BE6-3F5A-20AF-2716-1D4FF203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65" y="1690688"/>
            <a:ext cx="6082955" cy="45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3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AF6D-D5DD-61E2-19D4-3545E4D9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Lexicon results - Vader vs. </a:t>
            </a:r>
            <a:r>
              <a:rPr lang="en-US" sz="4000" dirty="0" err="1"/>
              <a:t>TextBlob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3552-1FEB-D296-1E67-244E7A61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63" y="1911350"/>
            <a:ext cx="10515600" cy="3154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Big difference in value count between Vader and </a:t>
            </a:r>
            <a:r>
              <a:rPr lang="en-US" sz="2000" dirty="0" err="1"/>
              <a:t>Textblob</a:t>
            </a:r>
            <a:endParaRPr lang="en-US" sz="2000" dirty="0"/>
          </a:p>
          <a:p>
            <a:r>
              <a:rPr lang="en-US" sz="2000" dirty="0"/>
              <a:t>Seemed like Vader struggled to define many reviews and categorized them as neutral</a:t>
            </a:r>
          </a:p>
          <a:p>
            <a:r>
              <a:rPr lang="en-US" sz="2000" dirty="0" err="1"/>
              <a:t>TextBlob</a:t>
            </a:r>
            <a:r>
              <a:rPr lang="en-US" sz="2000" dirty="0"/>
              <a:t> more accurate to the star rating that the user left</a:t>
            </a:r>
          </a:p>
          <a:p>
            <a:r>
              <a:rPr lang="en-US" sz="2000" dirty="0"/>
              <a:t>Data set with more negative reviews for training might help Vader classify neutral reviews</a:t>
            </a:r>
          </a:p>
          <a:p>
            <a:r>
              <a:rPr lang="en-US" sz="2000" dirty="0"/>
              <a:t>Subjectivity of star reviews- is a 3 star review really neutral or not?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BA0B8-02F7-8F1D-B042-A9A019FB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64" y="5056276"/>
            <a:ext cx="4238625" cy="159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257CB-3A6A-D333-54D3-9B9E1360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7" y="4980077"/>
            <a:ext cx="4313843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2472D-3839-C6C7-9C81-E726E4203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734" y="4989602"/>
            <a:ext cx="30575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7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A55-EC72-6C49-E251-375EAF7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– Training and Test 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5DA-D971-4BF8-3FF0-55A8C759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5210"/>
            <a:ext cx="10515600" cy="2498181"/>
          </a:xfrm>
        </p:spPr>
        <p:txBody>
          <a:bodyPr>
            <a:normAutofit/>
          </a:bodyPr>
          <a:lstStyle/>
          <a:p>
            <a:r>
              <a:rPr lang="en-US" sz="2000" dirty="0"/>
              <a:t>Used a 70/30 split of our data to create a training and test data set</a:t>
            </a:r>
          </a:p>
          <a:p>
            <a:r>
              <a:rPr lang="en-US" sz="2000" dirty="0"/>
              <a:t>Training dataset contains 3440 reviews</a:t>
            </a:r>
          </a:p>
          <a:p>
            <a:r>
              <a:rPr lang="en-US" sz="2000" dirty="0"/>
              <a:t>Test dataset contains 1475 reviews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EC9194-72DC-3848-0D90-FA4431A7E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4" t="48739" r="1535" b="18697"/>
          <a:stretch/>
        </p:blipFill>
        <p:spPr>
          <a:xfrm>
            <a:off x="301924" y="3624767"/>
            <a:ext cx="11587449" cy="22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A55-EC72-6C49-E251-375EAF7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–  Processed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5DA-D971-4BF8-3FF0-55A8C759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4" y="1946180"/>
            <a:ext cx="4471219" cy="4457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93.35% accuracy</a:t>
            </a:r>
          </a:p>
          <a:p>
            <a:r>
              <a:rPr lang="en-US" sz="2000" dirty="0"/>
              <a:t>Low support for negative reviews and neutral reviews</a:t>
            </a:r>
          </a:p>
          <a:p>
            <a:r>
              <a:rPr lang="en-US" sz="2000" dirty="0"/>
              <a:t>Model has a high precision classifying positive reviews but is not as precise with negative reviews </a:t>
            </a:r>
          </a:p>
          <a:p>
            <a:r>
              <a:rPr lang="en-US" sz="2000" dirty="0"/>
              <a:t>Model has trouble classifying neutral reviews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132B9A-60FF-55A7-924C-F35AA28E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1" t="33196" r="60685" b="36555"/>
          <a:stretch/>
        </p:blipFill>
        <p:spPr>
          <a:xfrm>
            <a:off x="5308135" y="1698402"/>
            <a:ext cx="6414090" cy="33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A55-EC72-6C49-E251-375EAF7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– Unprocessed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05DA-D971-4BF8-3FF0-55A8C759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91" y="2329479"/>
            <a:ext cx="49313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93.22% accuracy – slightly lower that previous model</a:t>
            </a:r>
          </a:p>
          <a:p>
            <a:r>
              <a:rPr lang="en-US" sz="2000" dirty="0"/>
              <a:t>Also has low support for negative and neutral reviews</a:t>
            </a:r>
          </a:p>
          <a:p>
            <a:r>
              <a:rPr lang="en-US" sz="2000" dirty="0"/>
              <a:t>Precision for positive reviews remained the same, however, precision for negative reviews went up</a:t>
            </a:r>
          </a:p>
          <a:p>
            <a:r>
              <a:rPr lang="en-US" sz="2000" dirty="0"/>
              <a:t>This model also had trouble classifying neutral reviews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0BB30C-5791-6540-1EE8-9122BBBCE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1" t="42857" r="60213" b="27101"/>
          <a:stretch/>
        </p:blipFill>
        <p:spPr>
          <a:xfrm>
            <a:off x="5768210" y="2072012"/>
            <a:ext cx="6428528" cy="33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2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3CEA2-0B2F-0AC7-AA66-41367115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1058048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TF-IDF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630A8D9-DA67-3ED2-E635-78095983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6613" y="2979334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Utilized NLP techniques with </a:t>
            </a:r>
            <a:r>
              <a:rPr lang="en-US" sz="1800" dirty="0" err="1">
                <a:solidFill>
                  <a:schemeClr val="tx2"/>
                </a:solidFill>
              </a:rPr>
              <a:t>spaCy</a:t>
            </a:r>
            <a:r>
              <a:rPr lang="en-US" sz="1800" dirty="0">
                <a:solidFill>
                  <a:schemeClr val="tx2"/>
                </a:solidFill>
              </a:rPr>
              <a:t> and NLTK.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TF-IDF (Term Frequency-Inverse Document Frequency) used for feature extraction.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Measures the importance of terms in documents relative to the entire corpus.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Utilized scikit-</a:t>
            </a:r>
            <a:r>
              <a:rPr lang="en-US" sz="1800" dirty="0" err="1">
                <a:solidFill>
                  <a:schemeClr val="tx2"/>
                </a:solidFill>
              </a:rPr>
              <a:t>learn's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TfidfVectorizer</a:t>
            </a:r>
            <a:r>
              <a:rPr lang="en-US" sz="1800" dirty="0">
                <a:solidFill>
                  <a:schemeClr val="tx2"/>
                </a:solidFill>
              </a:rPr>
              <a:t> for TF-IDF vectorization.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Split the dataset into training and testing sets (80-20 split).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Transformed the raw text data into numerical vectors.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7E3C-C845-1E51-AA04-F96CFE58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973626"/>
            <a:ext cx="4627756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0" u="none" strike="noStrike" dirty="0">
                <a:effectLst/>
              </a:rPr>
              <a:t>Naive Bayes </a:t>
            </a:r>
            <a:br>
              <a:rPr lang="en-US" sz="5200" b="0" u="none" strike="noStrike" dirty="0">
                <a:effectLst/>
              </a:rPr>
            </a:br>
            <a:r>
              <a:rPr lang="en-US" sz="5200" b="0" u="none" strike="noStrike" dirty="0">
                <a:effectLst/>
              </a:rPr>
              <a:t>Classification</a:t>
            </a:r>
            <a:endParaRPr lang="en-US" sz="5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graph of a number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DF2434C1-B227-4153-DFB8-629F351A9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40" y="3894294"/>
            <a:ext cx="4484412" cy="2287050"/>
          </a:xfrm>
          <a:prstGeom prst="rect">
            <a:avLst/>
          </a:prstGeom>
        </p:spPr>
      </p:pic>
      <p:pic>
        <p:nvPicPr>
          <p:cNvPr id="8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5BF4E8F-98D1-CDA8-9406-B3F37EAF0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/>
          <a:stretch/>
        </p:blipFill>
        <p:spPr>
          <a:xfrm>
            <a:off x="7222259" y="1051875"/>
            <a:ext cx="4229773" cy="1901954"/>
          </a:xfrm>
          <a:prstGeom prst="rect">
            <a:avLst/>
          </a:prstGeom>
        </p:spPr>
      </p:pic>
      <p:graphicFrame>
        <p:nvGraphicFramePr>
          <p:cNvPr id="129" name="Text Placeholder 3">
            <a:extLst>
              <a:ext uri="{FF2B5EF4-FFF2-40B4-BE49-F238E27FC236}">
                <a16:creationId xmlns:a16="http://schemas.microsoft.com/office/drawing/2014/main" id="{850C3656-F01B-F220-0AD5-7AF5DD592D16}"/>
              </a:ext>
            </a:extLst>
          </p:cNvPr>
          <p:cNvGraphicFramePr/>
          <p:nvPr/>
        </p:nvGraphicFramePr>
        <p:xfrm>
          <a:off x="612648" y="3355848"/>
          <a:ext cx="6272784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9383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DC5B1-9404-59AE-0E7D-D548D54C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Insights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6DE-5E43-E23D-2E7E-BC0AF09B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7" y="3059961"/>
            <a:ext cx="4977578" cy="2407298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Might want to use a larger dataset in the future and dataset with more even representation of negative and positive reviews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Not enough neutral or negative reviews to properly train the model to make that classification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Not accounting for subjectivity in rating scale (is a 3 star rating neutral, positive or negative)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Slightly higher model accuracy with processed data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Enrollment">
            <a:extLst>
              <a:ext uri="{FF2B5EF4-FFF2-40B4-BE49-F238E27FC236}">
                <a16:creationId xmlns:a16="http://schemas.microsoft.com/office/drawing/2014/main" id="{5F978BB8-3AEB-82F7-9BDD-04A71DEB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60E08-A356-06C0-B3A1-6851767E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2F4B-0A0D-E829-FA1D-9886B40C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About the Data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Preprocessing 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Comparing Lexicons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Naïve Bayes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Insights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75235361-2C79-0798-2567-E1868E132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6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44093-8F6B-C562-ECFD-1A109290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665E-981F-357B-1F5A-9EB78CCD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Kaggle dataset which contains 4,914 Amazon product reviews for a specific SanDisk hard drive</a:t>
            </a: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Key Variables (12 total): </a:t>
            </a:r>
          </a:p>
          <a:p>
            <a:r>
              <a:rPr lang="en-US" sz="1700" dirty="0" err="1">
                <a:solidFill>
                  <a:schemeClr val="tx2"/>
                </a:solidFill>
              </a:rPr>
              <a:t>ReviewerName</a:t>
            </a:r>
            <a:r>
              <a:rPr lang="en-US" sz="1700" dirty="0">
                <a:solidFill>
                  <a:schemeClr val="tx2"/>
                </a:solidFill>
              </a:rPr>
              <a:t> (str) - Username that wrote review</a:t>
            </a:r>
          </a:p>
          <a:p>
            <a:r>
              <a:rPr lang="en-US" sz="1700" dirty="0">
                <a:solidFill>
                  <a:schemeClr val="tx2"/>
                </a:solidFill>
              </a:rPr>
              <a:t>Overall Rating (float) - the total stars reviewer left to rate product</a:t>
            </a:r>
          </a:p>
          <a:p>
            <a:r>
              <a:rPr lang="en-US" sz="1700" dirty="0" err="1">
                <a:solidFill>
                  <a:schemeClr val="tx2"/>
                </a:solidFill>
              </a:rPr>
              <a:t>ReviewText</a:t>
            </a:r>
            <a:r>
              <a:rPr lang="en-US" sz="1700" dirty="0">
                <a:solidFill>
                  <a:schemeClr val="tx2"/>
                </a:solidFill>
              </a:rPr>
              <a:t> (str) - Text comment that user wrote</a:t>
            </a:r>
          </a:p>
          <a:p>
            <a:r>
              <a:rPr lang="en-US" sz="1700" dirty="0">
                <a:solidFill>
                  <a:schemeClr val="tx2"/>
                </a:solidFill>
              </a:rPr>
              <a:t>ReviewTime (date) - Time at which the review was posted</a:t>
            </a: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 descr="Statistics">
            <a:extLst>
              <a:ext uri="{FF2B5EF4-FFF2-40B4-BE49-F238E27FC236}">
                <a16:creationId xmlns:a16="http://schemas.microsoft.com/office/drawing/2014/main" id="{F2CCD8CA-ADC2-BD4F-A6DC-617F0C8B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4093-8F6B-C562-ECFD-1A10929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665E-981F-357B-1F5A-9EB78CCD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ADC4-6BA2-D97D-15A4-334518B1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18692"/>
            <a:ext cx="9353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4093-8F6B-C562-ECFD-1A10929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665E-981F-357B-1F5A-9EB78CCD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69EFA-94B6-C310-C740-CFFA6163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9" y="2154278"/>
            <a:ext cx="5996124" cy="3277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BCAC2-9BFF-076F-A465-94A1DC08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14" y="2204791"/>
            <a:ext cx="5477990" cy="418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A76C5-FC76-C851-D729-2ABB7805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191" y="232568"/>
            <a:ext cx="4238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1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469B-28DC-6C36-5E8C-DA26EA83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F377-53AB-5B2F-C2C8-1B211ED0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Cleaning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Removed special characters and numbers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Tokenization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Sentences were already separated.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Word tokenization was done, giving us a list of lists of strings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POS tagging</a:t>
            </a:r>
          </a:p>
          <a:p>
            <a:pPr marL="514350" indent="-514350">
              <a:buAutoNum type="arabicPeriod"/>
            </a:pPr>
            <a:r>
              <a:rPr lang="en-US" sz="1800" b="1" dirty="0" err="1">
                <a:solidFill>
                  <a:schemeClr val="tx2"/>
                </a:solidFill>
              </a:rPr>
              <a:t>Stopword</a:t>
            </a:r>
            <a:r>
              <a:rPr lang="en-US" sz="1800" b="1" dirty="0">
                <a:solidFill>
                  <a:schemeClr val="tx2"/>
                </a:solidFill>
              </a:rPr>
              <a:t> removal</a:t>
            </a:r>
          </a:p>
          <a:p>
            <a:pPr marL="514350" indent="-514350"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Lemmatization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69C67069-573C-246A-41E6-4532C4E8B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682-2F0E-071C-CB93-75AA452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E94-C9E8-F8BB-0870-6836DE8D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682"/>
            <a:ext cx="10515600" cy="2719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VADER (Valence Aware Dictionary and Sentiment Reasoner) is a lexicon which specializes in determining sentiments expressed in social media</a:t>
            </a:r>
          </a:p>
          <a:p>
            <a:r>
              <a:rPr lang="en-US" sz="1800" dirty="0"/>
              <a:t>Its lexicon returns positive, negative, and neutral scores, with a reflecting compound score</a:t>
            </a:r>
          </a:p>
          <a:p>
            <a:endParaRPr lang="en-US" sz="1800" dirty="0"/>
          </a:p>
          <a:p>
            <a:r>
              <a:rPr lang="en-US" sz="1800" dirty="0"/>
              <a:t>Compound scores to comment sentiment:</a:t>
            </a:r>
          </a:p>
          <a:p>
            <a:pPr lvl="1"/>
            <a:r>
              <a:rPr lang="en-US" sz="1600" dirty="0"/>
              <a:t>Greater than .5 = Positive Review</a:t>
            </a:r>
          </a:p>
          <a:p>
            <a:pPr lvl="1"/>
            <a:r>
              <a:rPr lang="en-US" sz="1600" dirty="0"/>
              <a:t>Between 0 and .5 = Neutral Review</a:t>
            </a:r>
          </a:p>
          <a:p>
            <a:pPr lvl="1"/>
            <a:r>
              <a:rPr lang="en-US" sz="1600" dirty="0"/>
              <a:t>Less than 0 = Negative Review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FABC-D5BD-09E0-E610-4D3E824F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" y="4270166"/>
            <a:ext cx="10680726" cy="23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682-2F0E-071C-CB93-75AA452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Analysis - Vader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E94-C9E8-F8BB-0870-6836DE8D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5" y="1896512"/>
            <a:ext cx="4199849" cy="43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Visualizing compound scores against user rating</a:t>
            </a:r>
          </a:p>
          <a:p>
            <a:endParaRPr lang="en-US" sz="2000" dirty="0"/>
          </a:p>
          <a:p>
            <a:r>
              <a:rPr lang="en-US" sz="2000" dirty="0"/>
              <a:t>Most reviews are being classified as either positive or neutral.</a:t>
            </a:r>
          </a:p>
          <a:p>
            <a:endParaRPr lang="en-US" sz="2000" dirty="0"/>
          </a:p>
          <a:p>
            <a:r>
              <a:rPr lang="en-US" sz="2000" dirty="0"/>
              <a:t>Strong distinction between positive and negative reviews </a:t>
            </a:r>
          </a:p>
          <a:p>
            <a:endParaRPr lang="en-US" sz="2000" dirty="0"/>
          </a:p>
          <a:p>
            <a:r>
              <a:rPr lang="en-US" sz="2000" dirty="0"/>
              <a:t>Can see the 1 star reviews have a negative compound score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A4A1B-B4FB-1780-F37F-4D579443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18" y="1391059"/>
            <a:ext cx="69151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682-2F0E-071C-CB93-75AA452F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-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AE94-C9E8-F8BB-0870-6836DE8D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89"/>
            <a:ext cx="10515600" cy="292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TextBlob</a:t>
            </a:r>
            <a:r>
              <a:rPr lang="en-US" sz="2000" dirty="0"/>
              <a:t> analyzes the sentiment in texts, focusing closely on the words and their POS tags</a:t>
            </a:r>
          </a:p>
          <a:p>
            <a:r>
              <a:rPr lang="en-US" sz="2000" dirty="0"/>
              <a:t>Returns subjectivity and polarity scores.</a:t>
            </a:r>
          </a:p>
          <a:p>
            <a:pPr lvl="1"/>
            <a:endParaRPr lang="en-US" sz="1800" dirty="0"/>
          </a:p>
          <a:p>
            <a:r>
              <a:rPr lang="en-US" sz="2000" dirty="0"/>
              <a:t>Polarity scores map to comment sentiment:</a:t>
            </a:r>
          </a:p>
          <a:p>
            <a:pPr lvl="1"/>
            <a:r>
              <a:rPr lang="en-US" sz="1800" dirty="0"/>
              <a:t>Greater than 0= Positive Review</a:t>
            </a:r>
          </a:p>
          <a:p>
            <a:pPr lvl="1"/>
            <a:r>
              <a:rPr lang="en-US" sz="1800" dirty="0"/>
              <a:t>Equals to 0 = Neutral Review</a:t>
            </a:r>
          </a:p>
          <a:p>
            <a:pPr lvl="1"/>
            <a:r>
              <a:rPr lang="en-US" sz="1800" dirty="0"/>
              <a:t>Less than 0 = Negative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E5E7-41DD-1576-8A98-9076DF6E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22144"/>
            <a:ext cx="11277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710</Words>
  <Application>Microsoft Office PowerPoint</Application>
  <PresentationFormat>Widescreen</PresentationFormat>
  <Paragraphs>103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Sentiment Analysis on Amazon reviews</vt:lpstr>
      <vt:lpstr>Agenda</vt:lpstr>
      <vt:lpstr>About the Data</vt:lpstr>
      <vt:lpstr>About the Data</vt:lpstr>
      <vt:lpstr>About the Data</vt:lpstr>
      <vt:lpstr>Pre-Processing </vt:lpstr>
      <vt:lpstr>Sentiment Analysis - Vader</vt:lpstr>
      <vt:lpstr>Sentiment Analysis - Vader</vt:lpstr>
      <vt:lpstr>Sentiment Analysis - TextBlob</vt:lpstr>
      <vt:lpstr>Sentiment Analysis - TextBlob</vt:lpstr>
      <vt:lpstr>Comparing Lexicon results - Vader vs. TextBlob</vt:lpstr>
      <vt:lpstr>Naive Bayes – Training and Test data creation</vt:lpstr>
      <vt:lpstr>Naive Bayes –  Processed reviews</vt:lpstr>
      <vt:lpstr>Naive Bayes – Unprocessed Reviews</vt:lpstr>
      <vt:lpstr>TF-IDF</vt:lpstr>
      <vt:lpstr>Naive Bayes  Classification</vt:lpstr>
      <vt:lpstr>Insights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Hardware product reviews</dc:title>
  <dc:creator>Pat Furlong</dc:creator>
  <cp:lastModifiedBy>Pat Furlong</cp:lastModifiedBy>
  <cp:revision>89</cp:revision>
  <dcterms:created xsi:type="dcterms:W3CDTF">2024-03-09T15:32:01Z</dcterms:created>
  <dcterms:modified xsi:type="dcterms:W3CDTF">2024-03-22T16:26:46Z</dcterms:modified>
</cp:coreProperties>
</file>