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matic SC"/>
      <p:regular r:id="rId18"/>
      <p:bold r:id="rId19"/>
    </p:embeddedFont>
    <p:embeddedFont>
      <p:font typeface="Source Code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bold.fntdata"/><Relationship Id="rId6" Type="http://schemas.openxmlformats.org/officeDocument/2006/relationships/slide" Target="slides/slide1.xml"/><Relationship Id="rId18"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055fdb5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055fdb5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055fdb5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055fdb5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055fdb5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055fdb5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cfc8ea500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cfc8ea500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cfc8ea500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cfc8ea500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cfc8ea500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cfc8ea500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cfc8ea500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cfc8ea500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e0761b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e0761b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f942370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f942370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cfc8ea500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cfc8ea500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fc8ea500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cfc8ea500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Reddit “Hot” Posts Scraper</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Dale Deans, Julia Shen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Continued</a:t>
            </a:r>
            <a:endParaRPr/>
          </a:p>
        </p:txBody>
      </p:sp>
      <p:sp>
        <p:nvSpPr>
          <p:cNvPr id="115" name="Google Shape;115;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getting some input from </a:t>
            </a:r>
            <a:r>
              <a:rPr lang="en"/>
              <a:t>the content creation team, we have expanded the range of the tool to scrape for more than just “hot” posts. The tool can now also scrape for “rising”, “top”, and “new” posts.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comparison</a:t>
            </a:r>
            <a:endParaRPr/>
          </a:p>
        </p:txBody>
      </p:sp>
      <p:sp>
        <p:nvSpPr>
          <p:cNvPr id="121" name="Google Shape;121;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Before										After</a:t>
            </a:r>
            <a:endParaRPr/>
          </a:p>
        </p:txBody>
      </p:sp>
      <p:pic>
        <p:nvPicPr>
          <p:cNvPr id="122" name="Google Shape;122;p23"/>
          <p:cNvPicPr preferRelativeResize="0"/>
          <p:nvPr/>
        </p:nvPicPr>
        <p:blipFill rotWithShape="1">
          <a:blip r:embed="rId3">
            <a:alphaModFix/>
          </a:blip>
          <a:srcRect b="20937" l="6821" r="55801" t="37993"/>
          <a:stretch/>
        </p:blipFill>
        <p:spPr>
          <a:xfrm>
            <a:off x="4855750" y="1634271"/>
            <a:ext cx="4094100" cy="2528999"/>
          </a:xfrm>
          <a:prstGeom prst="rect">
            <a:avLst/>
          </a:prstGeom>
          <a:noFill/>
          <a:ln>
            <a:noFill/>
          </a:ln>
        </p:spPr>
      </p:pic>
      <p:pic>
        <p:nvPicPr>
          <p:cNvPr id="123" name="Google Shape;123;p23"/>
          <p:cNvPicPr preferRelativeResize="0"/>
          <p:nvPr/>
        </p:nvPicPr>
        <p:blipFill rotWithShape="1">
          <a:blip r:embed="rId4">
            <a:alphaModFix/>
          </a:blip>
          <a:srcRect b="42959" l="35457" r="38506" t="36745"/>
          <a:stretch/>
        </p:blipFill>
        <p:spPr>
          <a:xfrm>
            <a:off x="311700" y="2042750"/>
            <a:ext cx="2917049" cy="1278474"/>
          </a:xfrm>
          <a:prstGeom prst="rect">
            <a:avLst/>
          </a:prstGeom>
          <a:noFill/>
          <a:ln>
            <a:noFill/>
          </a:ln>
        </p:spPr>
      </p:pic>
      <p:cxnSp>
        <p:nvCxnSpPr>
          <p:cNvPr id="124" name="Google Shape;124;p23"/>
          <p:cNvCxnSpPr>
            <a:stCxn id="123" idx="3"/>
          </p:cNvCxnSpPr>
          <p:nvPr/>
        </p:nvCxnSpPr>
        <p:spPr>
          <a:xfrm flipH="1" rot="10800000">
            <a:off x="3228749" y="2674487"/>
            <a:ext cx="1400400" cy="7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Preview of discord bot user interface</a:t>
            </a:r>
            <a:endParaRPr/>
          </a:p>
        </p:txBody>
      </p:sp>
      <p:sp>
        <p:nvSpPr>
          <p:cNvPr id="130" name="Google Shape;130;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look at the new discord bot reddit command with the sort method included:</a:t>
            </a:r>
            <a:endParaRPr/>
          </a:p>
        </p:txBody>
      </p:sp>
      <p:pic>
        <p:nvPicPr>
          <p:cNvPr id="131" name="Google Shape;131;p24"/>
          <p:cNvPicPr preferRelativeResize="0"/>
          <p:nvPr/>
        </p:nvPicPr>
        <p:blipFill rotWithShape="1">
          <a:blip r:embed="rId3">
            <a:alphaModFix/>
          </a:blip>
          <a:srcRect b="6263" l="23300" r="676" t="55146"/>
          <a:stretch/>
        </p:blipFill>
        <p:spPr>
          <a:xfrm>
            <a:off x="1096463" y="2571750"/>
            <a:ext cx="6951075" cy="1983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&amp; Goal</a:t>
            </a:r>
            <a:endParaRPr/>
          </a:p>
        </p:txBody>
      </p:sp>
      <p:sp>
        <p:nvSpPr>
          <p:cNvPr id="63" name="Google Shape;63;p14"/>
          <p:cNvSpPr txBox="1"/>
          <p:nvPr>
            <p:ph idx="1" type="body"/>
          </p:nvPr>
        </p:nvSpPr>
        <p:spPr>
          <a:xfrm>
            <a:off x="311700" y="1228675"/>
            <a:ext cx="8520600" cy="39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Provide the content creation team with a more time efficient way of finding out what topics are trending.</a:t>
            </a:r>
            <a:endParaRPr/>
          </a:p>
          <a:p>
            <a:pPr indent="0" lvl="0" marL="0" rtl="0" algn="l">
              <a:spcBef>
                <a:spcPts val="1200"/>
              </a:spcBef>
              <a:spcAft>
                <a:spcPts val="0"/>
              </a:spcAft>
              <a:buNone/>
            </a:pPr>
            <a:r>
              <a:rPr lang="en"/>
              <a:t>Focus: Subreddits’ moderated forum setting eliminate the worry of encountering irrelevant or random posts.</a:t>
            </a:r>
            <a:endParaRPr/>
          </a:p>
          <a:p>
            <a:pPr indent="0" lvl="0" marL="0" rtl="0" algn="l">
              <a:spcBef>
                <a:spcPts val="1200"/>
              </a:spcBef>
              <a:spcAft>
                <a:spcPts val="1200"/>
              </a:spcAft>
              <a:buNone/>
            </a:pPr>
            <a:r>
              <a:rPr lang="en"/>
              <a:t>Goal: To be able to input a given subreddit name and desired number of posts into the tool and get back the titles of the top “hot” posts as well as data relating to the comments under each of those posts. The overall idea is for the tool to tell us what topics are trending as well as give context as to why they are trending.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BReakdown of code</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a:t>
            </a:r>
            <a:endParaRPr/>
          </a:p>
          <a:p>
            <a:pPr indent="-342900" lvl="0" marL="457200" rtl="0" algn="l">
              <a:spcBef>
                <a:spcPts val="1200"/>
              </a:spcBef>
              <a:spcAft>
                <a:spcPts val="0"/>
              </a:spcAft>
              <a:buSzPts val="1800"/>
              <a:buChar char="●"/>
            </a:pPr>
            <a:r>
              <a:rPr lang="en"/>
              <a:t>PRAW (Python Reddit API Wrapper)</a:t>
            </a:r>
            <a:endParaRPr/>
          </a:p>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Matplotlib</a:t>
            </a:r>
            <a:endParaRPr/>
          </a:p>
          <a:p>
            <a:pPr indent="-342900" lvl="0" marL="457200" rtl="0" algn="l">
              <a:spcBef>
                <a:spcPts val="0"/>
              </a:spcBef>
              <a:spcAft>
                <a:spcPts val="0"/>
              </a:spcAft>
              <a:buSzPts val="1800"/>
              <a:buChar char="●"/>
            </a:pPr>
            <a:r>
              <a:rPr lang="en"/>
              <a:t>World cloud</a:t>
            </a:r>
            <a:endParaRPr/>
          </a:p>
          <a:p>
            <a:pPr indent="-342900" lvl="0" marL="457200" rtl="0" algn="l">
              <a:spcBef>
                <a:spcPts val="0"/>
              </a:spcBef>
              <a:spcAft>
                <a:spcPts val="0"/>
              </a:spcAft>
              <a:buSzPts val="1800"/>
              <a:buChar char="●"/>
            </a:pPr>
            <a:r>
              <a:rPr lang="en"/>
              <a:t>RE (Regular Expression) </a:t>
            </a:r>
            <a:endParaRPr/>
          </a:p>
          <a:p>
            <a:pPr indent="-342900" lvl="0" marL="457200" rtl="0" algn="l">
              <a:spcBef>
                <a:spcPts val="0"/>
              </a:spcBef>
              <a:spcAft>
                <a:spcPts val="0"/>
              </a:spcAft>
              <a:buSzPts val="1800"/>
              <a:buChar char="●"/>
            </a:pPr>
            <a:r>
              <a:rPr lang="en"/>
              <a:t>NLTK (punkt, stopwords,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Scraping Portion</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rotWithShape="1">
          <a:blip r:embed="rId3">
            <a:alphaModFix/>
          </a:blip>
          <a:srcRect b="10322" l="7927" r="36046" t="36055"/>
          <a:stretch/>
        </p:blipFill>
        <p:spPr>
          <a:xfrm>
            <a:off x="3709300" y="99400"/>
            <a:ext cx="5122999" cy="2756774"/>
          </a:xfrm>
          <a:prstGeom prst="rect">
            <a:avLst/>
          </a:prstGeom>
          <a:noFill/>
          <a:ln>
            <a:noFill/>
          </a:ln>
        </p:spPr>
      </p:pic>
      <p:pic>
        <p:nvPicPr>
          <p:cNvPr id="77" name="Google Shape;77;p16"/>
          <p:cNvPicPr preferRelativeResize="0"/>
          <p:nvPr/>
        </p:nvPicPr>
        <p:blipFill rotWithShape="1">
          <a:blip r:embed="rId4">
            <a:alphaModFix/>
          </a:blip>
          <a:srcRect b="9133" l="8515" r="35458" t="46376"/>
          <a:stretch/>
        </p:blipFill>
        <p:spPr>
          <a:xfrm>
            <a:off x="3709300" y="2856175"/>
            <a:ext cx="5122999" cy="228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NLTK portion</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rotWithShape="1">
          <a:blip r:embed="rId3">
            <a:alphaModFix/>
          </a:blip>
          <a:srcRect b="12307" l="7593" r="45908" t="28889"/>
          <a:stretch/>
        </p:blipFill>
        <p:spPr>
          <a:xfrm>
            <a:off x="2077400" y="1053574"/>
            <a:ext cx="5190599" cy="3690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 and frequency distribution visuals code</a:t>
            </a:r>
            <a:endParaRPr/>
          </a:p>
        </p:txBody>
      </p:sp>
      <p:sp>
        <p:nvSpPr>
          <p:cNvPr id="90" name="Google Shape;90;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rotWithShape="1">
          <a:blip r:embed="rId3">
            <a:alphaModFix/>
          </a:blip>
          <a:srcRect b="14310" l="6820" r="52961" t="26893"/>
          <a:stretch/>
        </p:blipFill>
        <p:spPr>
          <a:xfrm>
            <a:off x="2088100" y="1060475"/>
            <a:ext cx="4967801" cy="4083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tool Returns</a:t>
            </a:r>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tool takes a given subreddit name and desired number of posts and returns the following:</a:t>
            </a:r>
            <a:endParaRPr/>
          </a:p>
          <a:p>
            <a:pPr indent="-342900" lvl="0" marL="457200" rtl="0" algn="l">
              <a:spcBef>
                <a:spcPts val="1200"/>
              </a:spcBef>
              <a:spcAft>
                <a:spcPts val="0"/>
              </a:spcAft>
              <a:buSzPts val="1800"/>
              <a:buChar char="●"/>
            </a:pPr>
            <a:r>
              <a:rPr lang="en"/>
              <a:t>Titles of hot posts</a:t>
            </a:r>
            <a:endParaRPr/>
          </a:p>
          <a:p>
            <a:pPr indent="-342900" lvl="0" marL="457200" rtl="0" algn="l">
              <a:spcBef>
                <a:spcPts val="0"/>
              </a:spcBef>
              <a:spcAft>
                <a:spcPts val="0"/>
              </a:spcAft>
              <a:buSzPts val="1800"/>
              <a:buChar char="●"/>
            </a:pPr>
            <a:r>
              <a:rPr lang="en"/>
              <a:t>Top comments per hot post</a:t>
            </a:r>
            <a:endParaRPr/>
          </a:p>
          <a:p>
            <a:pPr indent="-317500" lvl="1" marL="914400" rtl="0" algn="l">
              <a:spcBef>
                <a:spcPts val="0"/>
              </a:spcBef>
              <a:spcAft>
                <a:spcPts val="0"/>
              </a:spcAft>
              <a:buSzPts val="1400"/>
              <a:buChar char="○"/>
            </a:pPr>
            <a:r>
              <a:rPr lang="en"/>
              <a:t>Top comments by upvote score</a:t>
            </a:r>
            <a:endParaRPr/>
          </a:p>
          <a:p>
            <a:pPr indent="-317500" lvl="1" marL="914400" rtl="0" algn="l">
              <a:spcBef>
                <a:spcPts val="0"/>
              </a:spcBef>
              <a:spcAft>
                <a:spcPts val="0"/>
              </a:spcAft>
              <a:buSzPts val="1400"/>
              <a:buChar char="○"/>
            </a:pPr>
            <a:r>
              <a:rPr lang="en"/>
              <a:t>Top comments by replies</a:t>
            </a:r>
            <a:endParaRPr/>
          </a:p>
          <a:p>
            <a:pPr indent="-342900" lvl="0" marL="457200" rtl="0" algn="l">
              <a:spcBef>
                <a:spcPts val="0"/>
              </a:spcBef>
              <a:spcAft>
                <a:spcPts val="0"/>
              </a:spcAft>
              <a:buSzPts val="1800"/>
              <a:buChar char="●"/>
            </a:pPr>
            <a:r>
              <a:rPr lang="en"/>
              <a:t>Word Clouds and frequency distribution charts reflecting the most frequent words in each hot post’s total comments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03" name="Google Shape;103;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Obstacles</a:t>
            </a:r>
            <a:endParaRPr/>
          </a:p>
        </p:txBody>
      </p:sp>
      <p:sp>
        <p:nvSpPr>
          <p:cNvPr id="109" name="Google Shape;109;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1-2 letter strings appearing in the word clouds and frequency distribution charts due to them not being accounted from in stop words list. We noticed certain text formats and foreign </a:t>
            </a:r>
            <a:r>
              <a:rPr lang="en"/>
              <a:t>language</a:t>
            </a:r>
            <a:r>
              <a:rPr lang="en"/>
              <a:t> can cause these irregular strings to show up. So far, we’ve only </a:t>
            </a:r>
            <a:r>
              <a:rPr lang="en"/>
              <a:t>accounted for what we’ve come across.</a:t>
            </a:r>
            <a:endParaRPr/>
          </a:p>
          <a:p>
            <a:pPr indent="-342900" lvl="0" marL="457200" rtl="0" algn="l">
              <a:spcBef>
                <a:spcPts val="0"/>
              </a:spcBef>
              <a:spcAft>
                <a:spcPts val="0"/>
              </a:spcAft>
              <a:buSzPts val="1800"/>
              <a:buChar char="●"/>
            </a:pPr>
            <a:r>
              <a:rPr lang="en"/>
              <a:t>As the tool is currently constructed, reddit is solely responsible content moderation so if there is a random post in the top “hot” posts, the tool cannot filter it out.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