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9010b9cc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9010b9cc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ccab107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ccab107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ccab107c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eccab107c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5ce9fb0a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5ce9fb0a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5ce9fb0a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5ce9fb0a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5ce9fb0a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e5ce9fb0a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5ce9fb0a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5ce9fb0a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5ce9fb0a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5ce9fb0a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5ce9fb0a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e5ce9fb0a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5ce9fb0a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5ce9fb0a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9010b9c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e9010b9c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Social Media </a:t>
            </a:r>
            <a:r>
              <a:rPr lang="en"/>
              <a:t>Engagement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Dale Deans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likes and comments by subcategory</a:t>
            </a:r>
            <a:endParaRPr/>
          </a:p>
        </p:txBody>
      </p:sp>
      <p:pic>
        <p:nvPicPr>
          <p:cNvPr id="338" name="Google Shape;338;p22"/>
          <p:cNvPicPr preferRelativeResize="0"/>
          <p:nvPr/>
        </p:nvPicPr>
        <p:blipFill rotWithShape="1">
          <a:blip r:embed="rId3">
            <a:alphaModFix/>
          </a:blip>
          <a:srcRect b="21574" l="0" r="26610" t="0"/>
          <a:stretch/>
        </p:blipFill>
        <p:spPr>
          <a:xfrm>
            <a:off x="152400" y="1597875"/>
            <a:ext cx="4230512" cy="2541600"/>
          </a:xfrm>
          <a:prstGeom prst="rect">
            <a:avLst/>
          </a:prstGeom>
          <a:noFill/>
          <a:ln>
            <a:noFill/>
          </a:ln>
        </p:spPr>
      </p:pic>
      <p:pic>
        <p:nvPicPr>
          <p:cNvPr id="339" name="Google Shape;339;p22"/>
          <p:cNvPicPr preferRelativeResize="0"/>
          <p:nvPr/>
        </p:nvPicPr>
        <p:blipFill rotWithShape="1">
          <a:blip r:embed="rId4">
            <a:alphaModFix/>
          </a:blip>
          <a:srcRect b="22881" l="0" r="26632" t="0"/>
          <a:stretch/>
        </p:blipFill>
        <p:spPr>
          <a:xfrm>
            <a:off x="4572000" y="1639450"/>
            <a:ext cx="4230499" cy="2500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Subcategory box plots</a:t>
            </a:r>
            <a:endParaRPr/>
          </a:p>
        </p:txBody>
      </p:sp>
      <p:sp>
        <p:nvSpPr>
          <p:cNvPr id="345" name="Google Shape;345;p23"/>
          <p:cNvSpPr txBox="1"/>
          <p:nvPr>
            <p:ph idx="1" type="body"/>
          </p:nvPr>
        </p:nvSpPr>
        <p:spPr>
          <a:xfrm>
            <a:off x="5591925" y="63075"/>
            <a:ext cx="3552000" cy="17172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T</a:t>
            </a:r>
            <a:r>
              <a:rPr lang="en"/>
              <a:t>here is pretty good distribution throughout the sub-categories</a:t>
            </a:r>
            <a:endParaRPr/>
          </a:p>
          <a:p>
            <a:pPr indent="-304958" lvl="0" marL="457200" rtl="0" algn="l">
              <a:spcBef>
                <a:spcPts val="0"/>
              </a:spcBef>
              <a:spcAft>
                <a:spcPts val="0"/>
              </a:spcAft>
              <a:buSzPct val="100000"/>
              <a:buChar char="●"/>
            </a:pPr>
            <a:r>
              <a:rPr lang="en"/>
              <a:t>When it come to overall engagement, discourse game reels clearly are the best. </a:t>
            </a:r>
            <a:endParaRPr/>
          </a:p>
          <a:p>
            <a:pPr indent="-304958" lvl="0" marL="457200" rtl="0" algn="l">
              <a:spcBef>
                <a:spcPts val="0"/>
              </a:spcBef>
              <a:spcAft>
                <a:spcPts val="0"/>
              </a:spcAft>
              <a:buSzPct val="100000"/>
              <a:buChar char="●"/>
            </a:pPr>
            <a:r>
              <a:rPr lang="en"/>
              <a:t>The trivia game reels, while only having 2 of those posted, do show promise as a the highest median in both boxplots.</a:t>
            </a:r>
            <a:endParaRPr/>
          </a:p>
        </p:txBody>
      </p:sp>
      <p:pic>
        <p:nvPicPr>
          <p:cNvPr id="346" name="Google Shape;346;p23"/>
          <p:cNvPicPr preferRelativeResize="0"/>
          <p:nvPr/>
        </p:nvPicPr>
        <p:blipFill rotWithShape="1">
          <a:blip r:embed="rId3">
            <a:alphaModFix/>
          </a:blip>
          <a:srcRect b="40819" l="758" r="58453" t="1583"/>
          <a:stretch/>
        </p:blipFill>
        <p:spPr>
          <a:xfrm>
            <a:off x="520150" y="1780300"/>
            <a:ext cx="3729549" cy="2961101"/>
          </a:xfrm>
          <a:prstGeom prst="rect">
            <a:avLst/>
          </a:prstGeom>
          <a:noFill/>
          <a:ln>
            <a:noFill/>
          </a:ln>
        </p:spPr>
      </p:pic>
      <p:pic>
        <p:nvPicPr>
          <p:cNvPr id="347" name="Google Shape;347;p23"/>
          <p:cNvPicPr preferRelativeResize="0"/>
          <p:nvPr/>
        </p:nvPicPr>
        <p:blipFill rotWithShape="1">
          <a:blip r:embed="rId4">
            <a:alphaModFix/>
          </a:blip>
          <a:srcRect b="40200" l="1109" r="58104" t="1207"/>
          <a:stretch/>
        </p:blipFill>
        <p:spPr>
          <a:xfrm>
            <a:off x="4604750" y="1754688"/>
            <a:ext cx="3729549" cy="3012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Takeaway</a:t>
            </a:r>
            <a:endParaRPr/>
          </a:p>
        </p:txBody>
      </p:sp>
      <p:sp>
        <p:nvSpPr>
          <p:cNvPr id="353" name="Google Shape;353;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212121"/>
                </a:solidFill>
                <a:highlight>
                  <a:srgbClr val="FFFFFF"/>
                </a:highlight>
                <a:latin typeface="Roboto"/>
                <a:ea typeface="Roboto"/>
                <a:cs typeface="Roboto"/>
                <a:sym typeface="Roboto"/>
              </a:rPr>
              <a:t>Evaluating the pie chart, bar charts, and boxplots together, memes perform the best when its comes to getting likes while the discourse gaming reels do the best at gaining overall engagement. Trivia game reels shows promising of being a good attractor of overall engagements given its very small sample.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topics bring in the most impressions and engagements?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Focus:</a:t>
            </a:r>
            <a:r>
              <a:rPr lang="en"/>
              <a:t> </a:t>
            </a:r>
            <a:r>
              <a:rPr lang="en" sz="1600"/>
              <a:t>Cooledture’s </a:t>
            </a:r>
            <a:r>
              <a:rPr lang="en" sz="1600"/>
              <a:t>Instagram reels insights. Looking at Cooledture’s social media platforms, these post from the naked eye seems to garner the most attention, making it easier to gather meaningful data.</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Combined </a:t>
            </a:r>
            <a:r>
              <a:rPr lang="en" sz="1600"/>
              <a:t>hashtags</a:t>
            </a:r>
            <a:r>
              <a:rPr lang="en" sz="1600"/>
              <a:t> into one column, creating a list of strings for each post</a:t>
            </a:r>
            <a:endParaRPr sz="1600"/>
          </a:p>
          <a:p>
            <a:pPr indent="-330200" lvl="0" marL="457200" rtl="0" algn="l">
              <a:spcBef>
                <a:spcPts val="0"/>
              </a:spcBef>
              <a:spcAft>
                <a:spcPts val="0"/>
              </a:spcAft>
              <a:buSzPts val="1600"/>
              <a:buChar char="●"/>
            </a:pPr>
            <a:r>
              <a:rPr lang="en" sz="1600"/>
              <a:t>Created a ‘category’ column and manually assigned a category for each post</a:t>
            </a:r>
            <a:endParaRPr sz="1600"/>
          </a:p>
          <a:p>
            <a:pPr indent="-330200" lvl="0" marL="457200" rtl="0" algn="l">
              <a:spcBef>
                <a:spcPts val="0"/>
              </a:spcBef>
              <a:spcAft>
                <a:spcPts val="0"/>
              </a:spcAft>
              <a:buSzPts val="1600"/>
              <a:buChar char="●"/>
            </a:pPr>
            <a:r>
              <a:rPr lang="en" sz="1600"/>
              <a:t>Created ‘year’ and ‘month’ columns and used loop functions to return those respective years and months for each post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Preprocessed dataframe</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rotWithShape="1">
          <a:blip r:embed="rId3">
            <a:alphaModFix/>
          </a:blip>
          <a:srcRect b="38852" l="0" r="0" t="0"/>
          <a:stretch/>
        </p:blipFill>
        <p:spPr>
          <a:xfrm>
            <a:off x="0" y="1388027"/>
            <a:ext cx="9144001" cy="3143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Yearly Trend 2021-22</a:t>
            </a:r>
            <a:endParaRPr/>
          </a:p>
        </p:txBody>
      </p:sp>
      <p:sp>
        <p:nvSpPr>
          <p:cNvPr id="303" name="Google Shape;303;p17"/>
          <p:cNvSpPr txBox="1"/>
          <p:nvPr>
            <p:ph idx="1" type="body"/>
          </p:nvPr>
        </p:nvSpPr>
        <p:spPr>
          <a:xfrm>
            <a:off x="5305150" y="1026475"/>
            <a:ext cx="3762000" cy="714000"/>
          </a:xfrm>
          <a:prstGeom prst="rect">
            <a:avLst/>
          </a:prstGeom>
        </p:spPr>
        <p:txBody>
          <a:bodyPr anchorCtr="0" anchor="t" bIns="91425" lIns="91425" spcFirstLastPara="1" rIns="91425" wrap="square" tIns="91425">
            <a:normAutofit fontScale="85000"/>
          </a:bodyPr>
          <a:lstStyle/>
          <a:p>
            <a:pPr indent="-314960" lvl="0" marL="457200" rtl="0" algn="l">
              <a:spcBef>
                <a:spcPts val="0"/>
              </a:spcBef>
              <a:spcAft>
                <a:spcPts val="0"/>
              </a:spcAft>
              <a:buSzPct val="100000"/>
              <a:buChar char="●"/>
            </a:pPr>
            <a:r>
              <a:rPr lang="en" sz="1600"/>
              <a:t>A peak in 2022 followed by a bad drop in 2023 then a </a:t>
            </a:r>
            <a:r>
              <a:rPr lang="en" sz="1600"/>
              <a:t>resurgence</a:t>
            </a:r>
            <a:r>
              <a:rPr lang="en" sz="1600"/>
              <a:t> in 2024</a:t>
            </a:r>
            <a:endParaRPr sz="1600"/>
          </a:p>
        </p:txBody>
      </p:sp>
      <p:pic>
        <p:nvPicPr>
          <p:cNvPr id="304" name="Google Shape;304;p17"/>
          <p:cNvPicPr preferRelativeResize="0"/>
          <p:nvPr/>
        </p:nvPicPr>
        <p:blipFill rotWithShape="1">
          <a:blip r:embed="rId3">
            <a:alphaModFix/>
          </a:blip>
          <a:srcRect b="13912" l="0" r="24533" t="10352"/>
          <a:stretch/>
        </p:blipFill>
        <p:spPr>
          <a:xfrm>
            <a:off x="1556138" y="1689250"/>
            <a:ext cx="6031737" cy="340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has </a:t>
            </a:r>
            <a:r>
              <a:rPr lang="en"/>
              <a:t>caused</a:t>
            </a:r>
            <a:r>
              <a:rPr lang="en"/>
              <a:t> the </a:t>
            </a:r>
            <a:r>
              <a:rPr lang="en"/>
              <a:t>resurgence?</a:t>
            </a:r>
            <a:endParaRPr/>
          </a:p>
        </p:txBody>
      </p:sp>
      <p:sp>
        <p:nvSpPr>
          <p:cNvPr id="310" name="Google Shape;310;p18"/>
          <p:cNvSpPr txBox="1"/>
          <p:nvPr>
            <p:ph idx="1" type="body"/>
          </p:nvPr>
        </p:nvSpPr>
        <p:spPr>
          <a:xfrm>
            <a:off x="4933375" y="1597875"/>
            <a:ext cx="4080600" cy="2255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Cooledtured instagram reels views are back on track and has even already surpassed 2023's totals</a:t>
            </a:r>
            <a:endParaRPr sz="1500"/>
          </a:p>
          <a:p>
            <a:pPr indent="-323850" lvl="0" marL="457200" rtl="0" algn="l">
              <a:spcBef>
                <a:spcPts val="0"/>
              </a:spcBef>
              <a:spcAft>
                <a:spcPts val="0"/>
              </a:spcAft>
              <a:buSzPts val="1500"/>
              <a:buChar char="●"/>
            </a:pPr>
            <a:r>
              <a:rPr lang="en" sz="1500"/>
              <a:t>It is evident the introduction of reels that has to do with video games has played a big part in this, gaining a majority of the year's total views while the toy reels seem to continue on a decline</a:t>
            </a:r>
            <a:endParaRPr sz="1500"/>
          </a:p>
        </p:txBody>
      </p:sp>
      <p:pic>
        <p:nvPicPr>
          <p:cNvPr id="311" name="Google Shape;311;p18"/>
          <p:cNvPicPr preferRelativeResize="0"/>
          <p:nvPr/>
        </p:nvPicPr>
        <p:blipFill rotWithShape="1">
          <a:blip r:embed="rId3">
            <a:alphaModFix/>
          </a:blip>
          <a:srcRect b="35737" l="0" r="53036" t="3141"/>
          <a:stretch/>
        </p:blipFill>
        <p:spPr>
          <a:xfrm>
            <a:off x="162650" y="1486250"/>
            <a:ext cx="4914141" cy="3595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2238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Box Plots</a:t>
            </a:r>
            <a:endParaRPr/>
          </a:p>
        </p:txBody>
      </p:sp>
      <p:sp>
        <p:nvSpPr>
          <p:cNvPr id="317" name="Google Shape;317;p19"/>
          <p:cNvSpPr txBox="1"/>
          <p:nvPr>
            <p:ph idx="1" type="body"/>
          </p:nvPr>
        </p:nvSpPr>
        <p:spPr>
          <a:xfrm>
            <a:off x="3645175" y="924425"/>
            <a:ext cx="5901600" cy="2211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boxplots above show that on average the game reels are bringing in more views and likes than the other categories</a:t>
            </a:r>
            <a:endParaRPr sz="1400"/>
          </a:p>
        </p:txBody>
      </p:sp>
      <p:pic>
        <p:nvPicPr>
          <p:cNvPr id="318" name="Google Shape;318;p19"/>
          <p:cNvPicPr preferRelativeResize="0"/>
          <p:nvPr/>
        </p:nvPicPr>
        <p:blipFill rotWithShape="1">
          <a:blip r:embed="rId3">
            <a:alphaModFix/>
          </a:blip>
          <a:srcRect b="40282" l="0" r="56885" t="1581"/>
          <a:stretch/>
        </p:blipFill>
        <p:spPr>
          <a:xfrm>
            <a:off x="317650" y="1502163"/>
            <a:ext cx="3942324" cy="2988826"/>
          </a:xfrm>
          <a:prstGeom prst="rect">
            <a:avLst/>
          </a:prstGeom>
          <a:noFill/>
          <a:ln>
            <a:noFill/>
          </a:ln>
        </p:spPr>
      </p:pic>
      <p:pic>
        <p:nvPicPr>
          <p:cNvPr id="319" name="Google Shape;319;p19"/>
          <p:cNvPicPr preferRelativeResize="0"/>
          <p:nvPr/>
        </p:nvPicPr>
        <p:blipFill rotWithShape="1">
          <a:blip r:embed="rId4">
            <a:alphaModFix/>
          </a:blip>
          <a:srcRect b="40794" l="0" r="58552" t="1069"/>
          <a:stretch/>
        </p:blipFill>
        <p:spPr>
          <a:xfrm>
            <a:off x="4572000" y="1502175"/>
            <a:ext cx="3789926" cy="2988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Pie chart</a:t>
            </a:r>
            <a:endParaRPr/>
          </a:p>
        </p:txBody>
      </p:sp>
      <p:sp>
        <p:nvSpPr>
          <p:cNvPr id="325" name="Google Shape;325;p20"/>
          <p:cNvSpPr txBox="1"/>
          <p:nvPr>
            <p:ph idx="1" type="body"/>
          </p:nvPr>
        </p:nvSpPr>
        <p:spPr>
          <a:xfrm>
            <a:off x="4633750" y="1908075"/>
            <a:ext cx="4510200" cy="2303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200">
                <a:solidFill>
                  <a:srgbClr val="212121"/>
                </a:solidFill>
                <a:highlight>
                  <a:srgbClr val="FFFFFF"/>
                </a:highlight>
                <a:latin typeface="Roboto"/>
                <a:ea typeface="Roboto"/>
                <a:cs typeface="Roboto"/>
                <a:sym typeface="Roboto"/>
              </a:rPr>
              <a:t>Actionable insight: Given how well the game reels have done in 2024 so far, Cooledtured should emphasize posting more of these type of reels considering it has played such an </a:t>
            </a:r>
            <a:r>
              <a:rPr lang="en" sz="1200">
                <a:solidFill>
                  <a:srgbClr val="212121"/>
                </a:solidFill>
                <a:highlight>
                  <a:srgbClr val="FFFFFF"/>
                </a:highlight>
                <a:latin typeface="Roboto"/>
                <a:ea typeface="Roboto"/>
                <a:cs typeface="Roboto"/>
                <a:sym typeface="Roboto"/>
              </a:rPr>
              <a:t>integral</a:t>
            </a:r>
            <a:r>
              <a:rPr lang="en" sz="1200">
                <a:solidFill>
                  <a:srgbClr val="212121"/>
                </a:solidFill>
                <a:highlight>
                  <a:srgbClr val="FFFFFF"/>
                </a:highlight>
                <a:latin typeface="Roboto"/>
                <a:ea typeface="Roboto"/>
                <a:cs typeface="Roboto"/>
                <a:sym typeface="Roboto"/>
              </a:rPr>
              <a:t> part in views and engagement garnered for the year.</a:t>
            </a:r>
            <a:endParaRPr sz="1400"/>
          </a:p>
        </p:txBody>
      </p:sp>
      <p:pic>
        <p:nvPicPr>
          <p:cNvPr id="326" name="Google Shape;326;p20"/>
          <p:cNvPicPr preferRelativeResize="0"/>
          <p:nvPr/>
        </p:nvPicPr>
        <p:blipFill rotWithShape="1">
          <a:blip r:embed="rId3">
            <a:alphaModFix/>
          </a:blip>
          <a:srcRect b="33239" l="6773" r="58828" t="0"/>
          <a:stretch/>
        </p:blipFill>
        <p:spPr>
          <a:xfrm>
            <a:off x="1107800" y="1363325"/>
            <a:ext cx="3464200" cy="378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hich of the gaming reels are attracting user </a:t>
            </a:r>
            <a:r>
              <a:rPr lang="en"/>
              <a:t>engagement</a:t>
            </a:r>
            <a:r>
              <a:rPr lang="en"/>
              <a:t> the most?</a:t>
            </a:r>
            <a:endParaRPr/>
          </a:p>
        </p:txBody>
      </p:sp>
      <p:pic>
        <p:nvPicPr>
          <p:cNvPr id="332" name="Google Shape;332;p21"/>
          <p:cNvPicPr preferRelativeResize="0"/>
          <p:nvPr/>
        </p:nvPicPr>
        <p:blipFill rotWithShape="1">
          <a:blip r:embed="rId3">
            <a:alphaModFix/>
          </a:blip>
          <a:srcRect b="36378" l="2824" r="56293" t="0"/>
          <a:stretch/>
        </p:blipFill>
        <p:spPr>
          <a:xfrm>
            <a:off x="2312625" y="1597875"/>
            <a:ext cx="4052434" cy="3545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