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88" r:id="rId4"/>
    <p:sldId id="286" r:id="rId5"/>
    <p:sldId id="281" r:id="rId6"/>
    <p:sldId id="258" r:id="rId7"/>
    <p:sldId id="257" r:id="rId8"/>
    <p:sldId id="268" r:id="rId9"/>
    <p:sldId id="275" r:id="rId10"/>
    <p:sldId id="276" r:id="rId11"/>
    <p:sldId id="277" r:id="rId12"/>
    <p:sldId id="278" r:id="rId13"/>
    <p:sldId id="280" r:id="rId14"/>
    <p:sldId id="279" r:id="rId15"/>
    <p:sldId id="284" r:id="rId16"/>
    <p:sldId id="283" r:id="rId17"/>
    <p:sldId id="285" r:id="rId18"/>
    <p:sldId id="289" r:id="rId19"/>
    <p:sldId id="274" r:id="rId20"/>
    <p:sldId id="259" r:id="rId21"/>
    <p:sldId id="261" r:id="rId22"/>
    <p:sldId id="262" r:id="rId23"/>
    <p:sldId id="263" r:id="rId24"/>
    <p:sldId id="282" r:id="rId25"/>
    <p:sldId id="264" r:id="rId26"/>
    <p:sldId id="265"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2C179-D0CE-4D09-87F5-0BA524F91839}" v="11" dt="2023-06-19T15:04:41.483"/>
    <p1510:client id="{144BDD5D-5B2F-4CA4-BE9C-08B0ECAAC962}" v="98" dt="2023-06-18T23:31:04.825"/>
    <p1510:client id="{3A073DA6-46A1-485B-B1B3-A5D07E67F084}" v="239" dt="2023-06-19T02:13:34.276"/>
    <p1510:client id="{3BF1BCE0-E3B5-42FB-9560-9DDE143E4620}" v="222" dt="2023-06-19T05:44:12.982"/>
    <p1510:client id="{5A8AC922-E7CA-4B6A-9A8A-BA19A96329D2}" v="319" dt="2023-06-19T04:03:57.628"/>
    <p1510:client id="{AE4B7CE4-0D11-4B80-A15C-B4D0FE8EAA9F}" v="1045" dt="2023-06-19T05:02:23.960"/>
    <p1510:client id="{C8333AE0-CBE1-4F38-B6BF-AEB60770A81E}" v="20" dt="2023-06-19T13:44:05.046"/>
    <p1510:client id="{ECF2B77F-CE97-4D2A-93DB-66426F902533}" v="256" dt="2023-06-19T13:09:28.394"/>
    <p1510:client id="{ED4DBEDC-9459-4D7A-B1DC-3D5A0FE97AC4}" v="57" dt="2023-06-19T05:14:55.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C9E0-4633-F650-5FB5-4FCB9B386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7DA143-4046-75F9-A86F-251146A3D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7C6FB4-7168-7C3E-B036-EED8FE8B6E2D}"/>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5" name="Footer Placeholder 4">
            <a:extLst>
              <a:ext uri="{FF2B5EF4-FFF2-40B4-BE49-F238E27FC236}">
                <a16:creationId xmlns:a16="http://schemas.microsoft.com/office/drawing/2014/main" id="{481B09E6-A4E3-6D7A-F255-0C6A48EC7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14654-D7F3-FE3D-78D0-19BAC02B37D3}"/>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28683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AB96-57D1-BCF9-D5A2-08155EF3E4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F9318-577F-5319-61B5-45D33E3162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EBC4-5AFF-3613-782C-582934F63537}"/>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5" name="Footer Placeholder 4">
            <a:extLst>
              <a:ext uri="{FF2B5EF4-FFF2-40B4-BE49-F238E27FC236}">
                <a16:creationId xmlns:a16="http://schemas.microsoft.com/office/drawing/2014/main" id="{43C7EF92-F1EE-0A29-1C9F-1103D392E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585CD-4D1C-B441-8EA7-D798E6B1BE8E}"/>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6730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6DDF5E-0D86-73E0-AFCD-5794C56245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A2D4B-C926-E4BD-BC89-2DBE1C140A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E341D-B34C-988A-86A0-4BD9F940DA4E}"/>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5" name="Footer Placeholder 4">
            <a:extLst>
              <a:ext uri="{FF2B5EF4-FFF2-40B4-BE49-F238E27FC236}">
                <a16:creationId xmlns:a16="http://schemas.microsoft.com/office/drawing/2014/main" id="{21618302-A1D1-0153-C0ED-1776DC2E4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C731E-5CD8-EF28-F6D7-339F20E9C5A6}"/>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22484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2E9A-755F-4DCE-D387-AB172198C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517A2B-3EBE-2794-8102-DE098E602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8F476-6B50-AA7C-17FA-5E652579AA82}"/>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5" name="Footer Placeholder 4">
            <a:extLst>
              <a:ext uri="{FF2B5EF4-FFF2-40B4-BE49-F238E27FC236}">
                <a16:creationId xmlns:a16="http://schemas.microsoft.com/office/drawing/2014/main" id="{7F3EDEF3-BF55-5D32-3B3B-D860F7129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B1366-B373-EB56-C8AC-253EB7865B62}"/>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159583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CE9E-19FA-58AC-7C21-126132ECD1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D8E651-F9F6-99CF-1058-0CBE9900A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BDF52-A759-701C-AE70-6E72B0F08A15}"/>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5" name="Footer Placeholder 4">
            <a:extLst>
              <a:ext uri="{FF2B5EF4-FFF2-40B4-BE49-F238E27FC236}">
                <a16:creationId xmlns:a16="http://schemas.microsoft.com/office/drawing/2014/main" id="{2FA008B5-D04C-CC6A-934D-E11C3D9D7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BD0FC-A61D-ED40-F4CF-0987ECC2FC1A}"/>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168610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F49C-CBE0-2839-4567-4D138C872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E4BD3-F788-47BC-B637-D0DB5DD7A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F8CE7E-E1F6-A622-4C69-B4720ABFE5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CAF0A0-FF3E-8454-EF10-E87B24AEA449}"/>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6" name="Footer Placeholder 5">
            <a:extLst>
              <a:ext uri="{FF2B5EF4-FFF2-40B4-BE49-F238E27FC236}">
                <a16:creationId xmlns:a16="http://schemas.microsoft.com/office/drawing/2014/main" id="{37728EAB-1037-7E9B-0931-0BEC6272D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9CA27-B191-7CB3-CB4B-A88DF66F4EE3}"/>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190111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034F-8DFE-E9F7-474C-5154ADCB3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BAFE6C-F8DF-D0FA-4700-88DD371E5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D9F4D-B75F-978B-3756-ED86ABA5C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49DDAD-F86A-55F0-7853-E8D1A06D2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3398B7-4BB9-19D2-942B-F207A2BDB7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3CF949-C49C-EFA6-3C21-95AFDC9B33AC}"/>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8" name="Footer Placeholder 7">
            <a:extLst>
              <a:ext uri="{FF2B5EF4-FFF2-40B4-BE49-F238E27FC236}">
                <a16:creationId xmlns:a16="http://schemas.microsoft.com/office/drawing/2014/main" id="{77DE5198-22AD-DC22-491A-DC2016B20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DEA1EB-F9DC-572A-4FAA-F08804966EA3}"/>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371175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DCE0-12F8-0317-A9A2-E101DFE9FF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704D7D-E3BF-8C4C-2D94-D38F4817232E}"/>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4" name="Footer Placeholder 3">
            <a:extLst>
              <a:ext uri="{FF2B5EF4-FFF2-40B4-BE49-F238E27FC236}">
                <a16:creationId xmlns:a16="http://schemas.microsoft.com/office/drawing/2014/main" id="{049D7B2C-41E4-29AA-ADEE-287E8A7BD0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F6F256-6FE3-8604-716A-7ED05D485FCE}"/>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29493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D3A62-C1A0-E5A8-0766-E7C2E4F2D040}"/>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3" name="Footer Placeholder 2">
            <a:extLst>
              <a:ext uri="{FF2B5EF4-FFF2-40B4-BE49-F238E27FC236}">
                <a16:creationId xmlns:a16="http://schemas.microsoft.com/office/drawing/2014/main" id="{DA687877-A040-BC18-DDAD-0F609F98A4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C1FF83-DC80-C8FA-8823-898FC19A31AD}"/>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348529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D66A-4874-A402-1159-21AC28EE0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52796-C175-D64A-4B23-6AE6AE6E5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88819-5A8B-6845-D425-DD3D87046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588B7-0ED4-F038-11C7-E62598F5E73D}"/>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6" name="Footer Placeholder 5">
            <a:extLst>
              <a:ext uri="{FF2B5EF4-FFF2-40B4-BE49-F238E27FC236}">
                <a16:creationId xmlns:a16="http://schemas.microsoft.com/office/drawing/2014/main" id="{B19833D9-BC4E-3E5A-67B4-7783282B2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BED64-B0C0-0DFD-A0E2-00CF0A6A9A03}"/>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29357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D8BF-C432-B0E9-FEF2-BF733911D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9BAC81-763D-0A8F-5C21-CB550ADD5D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F766EE-78B5-EA77-62E9-D24ADDB16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CFA53-8AAA-62C9-0C9A-562E8E321798}"/>
              </a:ext>
            </a:extLst>
          </p:cNvPr>
          <p:cNvSpPr>
            <a:spLocks noGrp="1"/>
          </p:cNvSpPr>
          <p:nvPr>
            <p:ph type="dt" sz="half" idx="10"/>
          </p:nvPr>
        </p:nvSpPr>
        <p:spPr/>
        <p:txBody>
          <a:bodyPr/>
          <a:lstStyle/>
          <a:p>
            <a:fld id="{EE5E8FFF-9EFE-4475-9537-D9542BCA1A7A}" type="datetimeFigureOut">
              <a:rPr lang="en-US" smtClean="0"/>
              <a:t>6/19/2023</a:t>
            </a:fld>
            <a:endParaRPr lang="en-US"/>
          </a:p>
        </p:txBody>
      </p:sp>
      <p:sp>
        <p:nvSpPr>
          <p:cNvPr id="6" name="Footer Placeholder 5">
            <a:extLst>
              <a:ext uri="{FF2B5EF4-FFF2-40B4-BE49-F238E27FC236}">
                <a16:creationId xmlns:a16="http://schemas.microsoft.com/office/drawing/2014/main" id="{A9C7274A-C62D-D6D8-929A-3C421FBF8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472A1-D7BB-0F51-6BAB-D142BE65B36B}"/>
              </a:ext>
            </a:extLst>
          </p:cNvPr>
          <p:cNvSpPr>
            <a:spLocks noGrp="1"/>
          </p:cNvSpPr>
          <p:nvPr>
            <p:ph type="sldNum" sz="quarter" idx="12"/>
          </p:nvPr>
        </p:nvSpPr>
        <p:spPr/>
        <p:txBody>
          <a:bodyPr/>
          <a:lstStyle/>
          <a:p>
            <a:fld id="{E31C007D-4EA1-4456-8B78-D0FF283AEA3D}" type="slidenum">
              <a:rPr lang="en-US" smtClean="0"/>
              <a:t>‹#›</a:t>
            </a:fld>
            <a:endParaRPr lang="en-US"/>
          </a:p>
        </p:txBody>
      </p:sp>
    </p:spTree>
    <p:extLst>
      <p:ext uri="{BB962C8B-B14F-4D97-AF65-F5344CB8AC3E}">
        <p14:creationId xmlns:p14="http://schemas.microsoft.com/office/powerpoint/2010/main" val="217362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8A468-DD0C-BDEF-80A1-CA16436A9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4F2A6-41CF-01A0-BCCA-66A61C0AB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3EF17-94DD-51AA-DA03-6B21CFBA38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E8FFF-9EFE-4475-9537-D9542BCA1A7A}" type="datetimeFigureOut">
              <a:rPr lang="en-US" smtClean="0"/>
              <a:t>6/19/2023</a:t>
            </a:fld>
            <a:endParaRPr lang="en-US"/>
          </a:p>
        </p:txBody>
      </p:sp>
      <p:sp>
        <p:nvSpPr>
          <p:cNvPr id="5" name="Footer Placeholder 4">
            <a:extLst>
              <a:ext uri="{FF2B5EF4-FFF2-40B4-BE49-F238E27FC236}">
                <a16:creationId xmlns:a16="http://schemas.microsoft.com/office/drawing/2014/main" id="{8F6E3B5F-BD14-0ADE-C9BE-3C49EA9BA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27630F-FFF1-9252-3805-4622553ED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C007D-4EA1-4456-8B78-D0FF283AEA3D}" type="slidenum">
              <a:rPr lang="en-US" smtClean="0"/>
              <a:t>‹#›</a:t>
            </a:fld>
            <a:endParaRPr lang="en-US"/>
          </a:p>
        </p:txBody>
      </p:sp>
    </p:spTree>
    <p:extLst>
      <p:ext uri="{BB962C8B-B14F-4D97-AF65-F5344CB8AC3E}">
        <p14:creationId xmlns:p14="http://schemas.microsoft.com/office/powerpoint/2010/main" val="2462194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E8B713-590C-CD34-5E9D-67AD3276E9F1}"/>
              </a:ext>
            </a:extLst>
          </p:cNvPr>
          <p:cNvSpPr txBox="1"/>
          <p:nvPr/>
        </p:nvSpPr>
        <p:spPr>
          <a:xfrm>
            <a:off x="1270000" y="2540000"/>
            <a:ext cx="10193867" cy="3970318"/>
          </a:xfrm>
          <a:prstGeom prst="rect">
            <a:avLst/>
          </a:prstGeom>
          <a:noFill/>
        </p:spPr>
        <p:txBody>
          <a:bodyPr wrap="square" lIns="91440" tIns="45720" rIns="91440" bIns="45720" rtlCol="0" anchor="t">
            <a:spAutoFit/>
          </a:bodyPr>
          <a:lstStyle/>
          <a:p>
            <a:pPr algn="ctr"/>
            <a:r>
              <a:rPr lang="en-US" sz="3600" dirty="0">
                <a:solidFill>
                  <a:schemeClr val="accent6">
                    <a:lumMod val="75000"/>
                  </a:schemeClr>
                </a:solidFill>
                <a:latin typeface="Times New Roman"/>
                <a:cs typeface="Times New Roman"/>
              </a:rPr>
              <a:t>Final Project</a:t>
            </a:r>
            <a:endParaRPr lang="en-US" dirty="0">
              <a:solidFill>
                <a:schemeClr val="accent6">
                  <a:lumMod val="75000"/>
                </a:schemeClr>
              </a:solidFill>
              <a:latin typeface="Calibri" panose="020F0502020204030204"/>
              <a:cs typeface="Calibri" panose="020F0502020204030204"/>
            </a:endParaRPr>
          </a:p>
          <a:p>
            <a:pPr algn="ctr"/>
            <a:r>
              <a:rPr lang="en-US" sz="3600" dirty="0">
                <a:solidFill>
                  <a:schemeClr val="accent6">
                    <a:lumMod val="75000"/>
                  </a:schemeClr>
                </a:solidFill>
                <a:latin typeface="Times New Roman"/>
                <a:cs typeface="Times New Roman"/>
              </a:rPr>
              <a:t> James Du, Dale Deans and Cynthia Scotton</a:t>
            </a:r>
            <a:endParaRPr lang="en-US" dirty="0">
              <a:solidFill>
                <a:schemeClr val="accent6">
                  <a:lumMod val="75000"/>
                </a:schemeClr>
              </a:solidFill>
              <a:cs typeface="Calibri"/>
            </a:endParaRPr>
          </a:p>
          <a:p>
            <a:pPr algn="ctr"/>
            <a:r>
              <a:rPr lang="en-US" sz="3600" dirty="0">
                <a:solidFill>
                  <a:schemeClr val="accent6">
                    <a:lumMod val="75000"/>
                  </a:schemeClr>
                </a:solidFill>
                <a:latin typeface="Times New Roman"/>
                <a:cs typeface="Times New Roman"/>
              </a:rPr>
              <a:t>IST 659 Data Administration Concepts </a:t>
            </a:r>
            <a:endParaRPr lang="en-US" sz="3600" dirty="0">
              <a:solidFill>
                <a:schemeClr val="accent6">
                  <a:lumMod val="75000"/>
                </a:schemeClr>
              </a:solidFill>
              <a:latin typeface="Times New Roman" panose="02020603050405020304" pitchFamily="18" charset="0"/>
              <a:cs typeface="Times New Roman" panose="02020603050405020304" pitchFamily="18" charset="0"/>
            </a:endParaRPr>
          </a:p>
          <a:p>
            <a:pPr algn="ctr"/>
            <a:r>
              <a:rPr lang="en-US" sz="3600" dirty="0">
                <a:solidFill>
                  <a:schemeClr val="accent6">
                    <a:lumMod val="75000"/>
                  </a:schemeClr>
                </a:solidFill>
                <a:latin typeface="Times New Roman"/>
                <a:cs typeface="Times New Roman"/>
              </a:rPr>
              <a:t>and Database Management</a:t>
            </a:r>
            <a:endParaRPr lang="en-US" sz="3600" dirty="0">
              <a:solidFill>
                <a:schemeClr val="accent6">
                  <a:lumMod val="75000"/>
                </a:schemeClr>
              </a:solidFill>
              <a:latin typeface="Times New Roman" panose="02020603050405020304" pitchFamily="18" charset="0"/>
              <a:cs typeface="Times New Roman" panose="02020603050405020304" pitchFamily="18" charset="0"/>
            </a:endParaRPr>
          </a:p>
          <a:p>
            <a:pPr algn="ctr"/>
            <a:r>
              <a:rPr lang="en-US" sz="3600" dirty="0">
                <a:solidFill>
                  <a:schemeClr val="accent6">
                    <a:lumMod val="75000"/>
                  </a:schemeClr>
                </a:solidFill>
                <a:latin typeface="Times New Roman"/>
                <a:cs typeface="Times New Roman"/>
              </a:rPr>
              <a:t>Professor Gregory Zink</a:t>
            </a:r>
            <a:endParaRPr lang="en-US" sz="3600" dirty="0">
              <a:solidFill>
                <a:schemeClr val="accent6">
                  <a:lumMod val="75000"/>
                </a:schemeClr>
              </a:solidFill>
              <a:latin typeface="Times New Roman" panose="02020603050405020304" pitchFamily="18" charset="0"/>
              <a:cs typeface="Times New Roman" panose="02020603050405020304" pitchFamily="18" charset="0"/>
            </a:endParaRPr>
          </a:p>
          <a:p>
            <a:pPr algn="ctr"/>
            <a:r>
              <a:rPr lang="en-US" sz="3600" dirty="0">
                <a:solidFill>
                  <a:schemeClr val="accent6">
                    <a:lumMod val="75000"/>
                  </a:schemeClr>
                </a:solidFill>
                <a:latin typeface="Times New Roman" panose="02020603050405020304" pitchFamily="18" charset="0"/>
                <a:cs typeface="Times New Roman" panose="02020603050405020304" pitchFamily="18" charset="0"/>
              </a:rPr>
              <a:t>June 18, 2023</a:t>
            </a:r>
          </a:p>
          <a:p>
            <a:pPr algn="ctr"/>
            <a:r>
              <a:rPr lang="en-US" sz="3600" dirty="0">
                <a:solidFill>
                  <a:schemeClr val="accent6">
                    <a:lumMod val="75000"/>
                  </a:schemeClr>
                </a:solidFill>
                <a:latin typeface="Times New Roman" panose="02020603050405020304" pitchFamily="18" charset="0"/>
                <a:cs typeface="Times New Roman" panose="02020603050405020304" pitchFamily="18" charset="0"/>
              </a:rPr>
              <a:t>Syracuse University</a:t>
            </a:r>
          </a:p>
        </p:txBody>
      </p:sp>
    </p:spTree>
    <p:extLst>
      <p:ext uri="{BB962C8B-B14F-4D97-AF65-F5344CB8AC3E}">
        <p14:creationId xmlns:p14="http://schemas.microsoft.com/office/powerpoint/2010/main" val="40589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3">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61B1266-A9FE-C8C1-C451-AFFFEDE6E44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1" kern="1200" dirty="0">
                <a:solidFill>
                  <a:schemeClr val="accent6"/>
                </a:solidFill>
                <a:latin typeface="+mj-lt"/>
                <a:ea typeface="+mj-ea"/>
                <a:cs typeface="+mj-cs"/>
              </a:rPr>
              <a:t>Jobs</a:t>
            </a:r>
            <a:endParaRPr lang="en-US" b="1" i="1" kern="1200">
              <a:solidFill>
                <a:schemeClr val="accent6"/>
              </a:solidFill>
              <a:latin typeface="+mj-lt"/>
              <a:ea typeface="Calibri Light"/>
              <a:cs typeface="Calibri Light"/>
            </a:endParaRPr>
          </a:p>
        </p:txBody>
      </p:sp>
      <p:graphicFrame>
        <p:nvGraphicFramePr>
          <p:cNvPr id="5" name="Table 5">
            <a:extLst>
              <a:ext uri="{FF2B5EF4-FFF2-40B4-BE49-F238E27FC236}">
                <a16:creationId xmlns:a16="http://schemas.microsoft.com/office/drawing/2014/main" id="{2DAE7542-39C6-E584-26B0-0AF6D2BF885F}"/>
              </a:ext>
            </a:extLst>
          </p:cNvPr>
          <p:cNvGraphicFramePr>
            <a:graphicFrameLocks noGrp="1"/>
          </p:cNvGraphicFramePr>
          <p:nvPr>
            <p:ph sz="half" idx="2"/>
            <p:extLst>
              <p:ext uri="{D42A27DB-BD31-4B8C-83A1-F6EECF244321}">
                <p14:modId xmlns:p14="http://schemas.microsoft.com/office/powerpoint/2010/main" val="3141973226"/>
              </p:ext>
            </p:extLst>
          </p:nvPr>
        </p:nvGraphicFramePr>
        <p:xfrm>
          <a:off x="2857500" y="1714500"/>
          <a:ext cx="6220871" cy="3389075"/>
        </p:xfrm>
        <a:graphic>
          <a:graphicData uri="http://schemas.openxmlformats.org/drawingml/2006/table">
            <a:tbl>
              <a:tblPr firstRow="1" bandRow="1">
                <a:tableStyleId>{5C22544A-7EE6-4342-B048-85BDC9FD1C3A}</a:tableStyleId>
              </a:tblPr>
              <a:tblGrid>
                <a:gridCol w="1902873">
                  <a:extLst>
                    <a:ext uri="{9D8B030D-6E8A-4147-A177-3AD203B41FA5}">
                      <a16:colId xmlns:a16="http://schemas.microsoft.com/office/drawing/2014/main" val="595448695"/>
                    </a:ext>
                  </a:extLst>
                </a:gridCol>
                <a:gridCol w="1456266">
                  <a:extLst>
                    <a:ext uri="{9D8B030D-6E8A-4147-A177-3AD203B41FA5}">
                      <a16:colId xmlns:a16="http://schemas.microsoft.com/office/drawing/2014/main" val="668024363"/>
                    </a:ext>
                  </a:extLst>
                </a:gridCol>
                <a:gridCol w="1571022">
                  <a:extLst>
                    <a:ext uri="{9D8B030D-6E8A-4147-A177-3AD203B41FA5}">
                      <a16:colId xmlns:a16="http://schemas.microsoft.com/office/drawing/2014/main" val="1101293835"/>
                    </a:ext>
                  </a:extLst>
                </a:gridCol>
                <a:gridCol w="1290710">
                  <a:extLst>
                    <a:ext uri="{9D8B030D-6E8A-4147-A177-3AD203B41FA5}">
                      <a16:colId xmlns:a16="http://schemas.microsoft.com/office/drawing/2014/main" val="2514184366"/>
                    </a:ext>
                  </a:extLst>
                </a:gridCol>
              </a:tblGrid>
              <a:tr h="407169">
                <a:tc>
                  <a:txBody>
                    <a:bodyPr/>
                    <a:lstStyle/>
                    <a:p>
                      <a:r>
                        <a:rPr lang="en-US" dirty="0"/>
                        <a:t>Column name</a:t>
                      </a:r>
                    </a:p>
                  </a:txBody>
                  <a:tcPr/>
                </a:tc>
                <a:tc>
                  <a:txBody>
                    <a:bodyPr/>
                    <a:lstStyle/>
                    <a:p>
                      <a:r>
                        <a:rPr lang="en-US" dirty="0"/>
                        <a:t>Data type</a:t>
                      </a:r>
                    </a:p>
                  </a:txBody>
                  <a:tcPr/>
                </a:tc>
                <a:tc>
                  <a:txBody>
                    <a:bodyPr/>
                    <a:lstStyle/>
                    <a:p>
                      <a:r>
                        <a:rPr lang="en-US" dirty="0"/>
                        <a:t>Properties</a:t>
                      </a:r>
                    </a:p>
                  </a:txBody>
                  <a:tcPr/>
                </a:tc>
                <a:tc>
                  <a:txBody>
                    <a:bodyPr/>
                    <a:lstStyle/>
                    <a:p>
                      <a:r>
                        <a:rPr lang="en-US" dirty="0"/>
                        <a:t>Description</a:t>
                      </a:r>
                    </a:p>
                  </a:txBody>
                  <a:tcPr/>
                </a:tc>
                <a:extLst>
                  <a:ext uri="{0D108BD9-81ED-4DB2-BD59-A6C34878D82A}">
                    <a16:rowId xmlns:a16="http://schemas.microsoft.com/office/drawing/2014/main" val="390960656"/>
                  </a:ext>
                </a:extLst>
              </a:tr>
              <a:tr h="407169">
                <a:tc>
                  <a:txBody>
                    <a:bodyPr/>
                    <a:lstStyle/>
                    <a:p>
                      <a:r>
                        <a:rPr lang="en-US" sz="1600" err="1">
                          <a:latin typeface="Times New Roman"/>
                        </a:rPr>
                        <a:t>job_id</a:t>
                      </a:r>
                      <a:r>
                        <a:rPr lang="en-US" sz="1600" dirty="0">
                          <a:latin typeface="Times New Roman"/>
                        </a:rPr>
                        <a:t> </a:t>
                      </a:r>
                    </a:p>
                  </a:txBody>
                  <a:tcPr/>
                </a:tc>
                <a:tc>
                  <a:txBody>
                    <a:bodyPr/>
                    <a:lstStyle/>
                    <a:p>
                      <a:r>
                        <a:rPr lang="en-US" sz="1600" dirty="0">
                          <a:latin typeface="Times New Roman"/>
                        </a:rPr>
                        <a:t>int</a:t>
                      </a:r>
                    </a:p>
                  </a:txBody>
                  <a:tcPr/>
                </a:tc>
                <a:tc>
                  <a:txBody>
                    <a:bodyPr/>
                    <a:lstStyle/>
                    <a:p>
                      <a:pPr lvl="0">
                        <a:buNone/>
                      </a:pPr>
                      <a:r>
                        <a:rPr lang="en-US" sz="1400" b="0" i="0" u="none" strike="noStrike" noProof="0" dirty="0">
                          <a:solidFill>
                            <a:srgbClr val="000000"/>
                          </a:solidFill>
                          <a:latin typeface="Times New Roman"/>
                        </a:rPr>
                        <a:t>PRIMARY KEY,  </a:t>
                      </a:r>
                    </a:p>
                    <a:p>
                      <a:pPr lvl="0">
                        <a:buNone/>
                      </a:pPr>
                      <a:r>
                        <a:rPr lang="en-US" sz="1400" b="0" i="0" u="none" strike="noStrike" noProof="0" dirty="0">
                          <a:solidFill>
                            <a:srgbClr val="000000"/>
                          </a:solidFill>
                          <a:latin typeface="Times New Roman"/>
                        </a:rPr>
                        <a:t>IDENTITY (1, 1 )</a:t>
                      </a:r>
                    </a:p>
                    <a:p>
                      <a:pPr lvl="0">
                        <a:buNone/>
                      </a:pPr>
                      <a:endParaRPr lang="en-US" sz="1600" dirty="0">
                        <a:latin typeface="Times New Roman"/>
                      </a:endParaRPr>
                    </a:p>
                  </a:txBody>
                  <a:tcPr/>
                </a:tc>
                <a:tc>
                  <a:txBody>
                    <a:bodyPr/>
                    <a:lstStyle/>
                    <a:p>
                      <a:endParaRPr lang="en-US" sz="1600" dirty="0">
                        <a:latin typeface="Times New Roman"/>
                      </a:endParaRPr>
                    </a:p>
                  </a:txBody>
                  <a:tcPr/>
                </a:tc>
                <a:extLst>
                  <a:ext uri="{0D108BD9-81ED-4DB2-BD59-A6C34878D82A}">
                    <a16:rowId xmlns:a16="http://schemas.microsoft.com/office/drawing/2014/main" val="1500710342"/>
                  </a:ext>
                </a:extLst>
              </a:tr>
              <a:tr h="702784">
                <a:tc>
                  <a:txBody>
                    <a:bodyPr/>
                    <a:lstStyle/>
                    <a:p>
                      <a:r>
                        <a:rPr lang="en-US" sz="1600" err="1">
                          <a:latin typeface="Times New Roman"/>
                        </a:rPr>
                        <a:t>job_client_id</a:t>
                      </a:r>
                      <a:r>
                        <a:rPr lang="en-US" sz="1600" dirty="0">
                          <a:latin typeface="Times New Roman"/>
                        </a:rPr>
                        <a:t> </a:t>
                      </a:r>
                    </a:p>
                  </a:txBody>
                  <a:tcPr/>
                </a:tc>
                <a:tc>
                  <a:txBody>
                    <a:bodyPr/>
                    <a:lstStyle/>
                    <a:p>
                      <a:r>
                        <a:rPr lang="en-US" sz="1600" dirty="0">
                          <a:latin typeface="Times New Roman"/>
                        </a:rPr>
                        <a:t>int</a:t>
                      </a:r>
                    </a:p>
                  </a:txBody>
                  <a:tcPr/>
                </a:tc>
                <a:tc>
                  <a:txBody>
                    <a:bodyPr/>
                    <a:lstStyle/>
                    <a:p>
                      <a:endParaRPr lang="en-US" sz="1600" dirty="0">
                        <a:latin typeface="Times New Roman"/>
                      </a:endParaRPr>
                    </a:p>
                  </a:txBody>
                  <a:tcPr/>
                </a:tc>
                <a:tc>
                  <a:txBody>
                    <a:bodyPr/>
                    <a:lstStyle/>
                    <a:p>
                      <a:endParaRPr lang="en-US" sz="1600" dirty="0">
                        <a:latin typeface="Times New Roman"/>
                      </a:endParaRPr>
                    </a:p>
                  </a:txBody>
                  <a:tcPr/>
                </a:tc>
                <a:extLst>
                  <a:ext uri="{0D108BD9-81ED-4DB2-BD59-A6C34878D82A}">
                    <a16:rowId xmlns:a16="http://schemas.microsoft.com/office/drawing/2014/main" val="2270031685"/>
                  </a:ext>
                </a:extLst>
              </a:tr>
              <a:tr h="702784">
                <a:tc>
                  <a:txBody>
                    <a:bodyPr/>
                    <a:lstStyle/>
                    <a:p>
                      <a:r>
                        <a:rPr lang="en-US" sz="1600" err="1">
                          <a:latin typeface="Times New Roman"/>
                        </a:rPr>
                        <a:t>date_posted</a:t>
                      </a:r>
                      <a:r>
                        <a:rPr lang="en-US" sz="1600" dirty="0">
                          <a:latin typeface="Times New Roman"/>
                        </a:rPr>
                        <a:t> </a:t>
                      </a:r>
                    </a:p>
                  </a:txBody>
                  <a:tcPr/>
                </a:tc>
                <a:tc>
                  <a:txBody>
                    <a:bodyPr/>
                    <a:lstStyle/>
                    <a:p>
                      <a:r>
                        <a:rPr lang="en-US" sz="1600" dirty="0">
                          <a:latin typeface="Times New Roman"/>
                        </a:rPr>
                        <a:t>date</a:t>
                      </a:r>
                    </a:p>
                  </a:txBody>
                  <a:tcPr/>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a:tc>
                <a:tc>
                  <a:txBody>
                    <a:bodyPr/>
                    <a:lstStyle/>
                    <a:p>
                      <a:endParaRPr lang="en-US" sz="1600" dirty="0">
                        <a:latin typeface="Times New Roman"/>
                      </a:endParaRPr>
                    </a:p>
                  </a:txBody>
                  <a:tcPr/>
                </a:tc>
                <a:extLst>
                  <a:ext uri="{0D108BD9-81ED-4DB2-BD59-A6C34878D82A}">
                    <a16:rowId xmlns:a16="http://schemas.microsoft.com/office/drawing/2014/main" val="599223329"/>
                  </a:ext>
                </a:extLst>
              </a:tr>
              <a:tr h="407169">
                <a:tc>
                  <a:txBody>
                    <a:bodyPr/>
                    <a:lstStyle/>
                    <a:p>
                      <a:r>
                        <a:rPr lang="en-US" sz="1600" err="1">
                          <a:latin typeface="Times New Roman"/>
                        </a:rPr>
                        <a:t>Due_date</a:t>
                      </a:r>
                      <a:endParaRPr lang="en-US" sz="1600" dirty="0">
                        <a:latin typeface="Times New Roman"/>
                      </a:endParaRPr>
                    </a:p>
                  </a:txBody>
                  <a:tcPr/>
                </a:tc>
                <a:tc>
                  <a:txBody>
                    <a:bodyPr/>
                    <a:lstStyle/>
                    <a:p>
                      <a:r>
                        <a:rPr lang="en-US" sz="1600" dirty="0">
                          <a:latin typeface="Times New Roman"/>
                        </a:rPr>
                        <a:t>date</a:t>
                      </a:r>
                    </a:p>
                  </a:txBody>
                  <a:tcPr/>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a:tc>
                <a:tc>
                  <a:txBody>
                    <a:bodyPr/>
                    <a:lstStyle/>
                    <a:p>
                      <a:endParaRPr lang="en-US" sz="1600" dirty="0">
                        <a:latin typeface="Times New Roman"/>
                      </a:endParaRPr>
                    </a:p>
                  </a:txBody>
                  <a:tcPr/>
                </a:tc>
                <a:extLst>
                  <a:ext uri="{0D108BD9-81ED-4DB2-BD59-A6C34878D82A}">
                    <a16:rowId xmlns:a16="http://schemas.microsoft.com/office/drawing/2014/main" val="3952399143"/>
                  </a:ext>
                </a:extLst>
              </a:tr>
              <a:tr h="407169">
                <a:tc>
                  <a:txBody>
                    <a:bodyPr/>
                    <a:lstStyle/>
                    <a:p>
                      <a:r>
                        <a:rPr lang="en-US" sz="1600" err="1">
                          <a:latin typeface="Times New Roman"/>
                        </a:rPr>
                        <a:t>assign_type</a:t>
                      </a:r>
                      <a:r>
                        <a:rPr lang="en-US" sz="1600" dirty="0">
                          <a:latin typeface="Times New Roman"/>
                        </a:rPr>
                        <a:t> </a:t>
                      </a:r>
                    </a:p>
                  </a:txBody>
                  <a:tcPr/>
                </a:tc>
                <a:tc>
                  <a:txBody>
                    <a:bodyPr/>
                    <a:lstStyle/>
                    <a:p>
                      <a:r>
                        <a:rPr lang="en-US" sz="1600" dirty="0">
                          <a:latin typeface="Times New Roman"/>
                        </a:rPr>
                        <a:t>Varchar(100)</a:t>
                      </a:r>
                    </a:p>
                  </a:txBody>
                  <a:tcPr/>
                </a:tc>
                <a:tc>
                  <a:txBody>
                    <a:bodyPr/>
                    <a:lstStyle/>
                    <a:p>
                      <a:endParaRPr lang="en-US" sz="1600" dirty="0">
                        <a:latin typeface="Times New Roman"/>
                      </a:endParaRPr>
                    </a:p>
                  </a:txBody>
                  <a:tcPr/>
                </a:tc>
                <a:tc>
                  <a:txBody>
                    <a:bodyPr/>
                    <a:lstStyle/>
                    <a:p>
                      <a:endParaRPr lang="en-US" sz="1600" dirty="0">
                        <a:latin typeface="Times New Roman"/>
                      </a:endParaRPr>
                    </a:p>
                  </a:txBody>
                  <a:tcPr/>
                </a:tc>
                <a:extLst>
                  <a:ext uri="{0D108BD9-81ED-4DB2-BD59-A6C34878D82A}">
                    <a16:rowId xmlns:a16="http://schemas.microsoft.com/office/drawing/2014/main" val="4034772931"/>
                  </a:ext>
                </a:extLst>
              </a:tr>
            </a:tbl>
          </a:graphicData>
        </a:graphic>
      </p:graphicFrame>
      <p:sp>
        <p:nvSpPr>
          <p:cNvPr id="7" name="TextBox 6">
            <a:extLst>
              <a:ext uri="{FF2B5EF4-FFF2-40B4-BE49-F238E27FC236}">
                <a16:creationId xmlns:a16="http://schemas.microsoft.com/office/drawing/2014/main" id="{7DB1798B-E201-2819-A990-FB147561E89B}"/>
              </a:ext>
            </a:extLst>
          </p:cNvPr>
          <p:cNvSpPr txBox="1"/>
          <p:nvPr/>
        </p:nvSpPr>
        <p:spPr>
          <a:xfrm>
            <a:off x="3362131" y="5550395"/>
            <a:ext cx="5725559" cy="612344"/>
          </a:xfrm>
          <a:prstGeom prst="rect">
            <a:avLst/>
          </a:prstGeom>
          <a:noFill/>
        </p:spPr>
        <p:txBody>
          <a:bodyPr wrap="square" rtlCol="0">
            <a:spAutoFit/>
          </a:bodyPr>
          <a:lstStyle/>
          <a:p>
            <a:pPr marL="268605" indent="-268605" defTabSz="859536">
              <a:spcAft>
                <a:spcPts val="600"/>
              </a:spcAft>
              <a:buFont typeface="Wingdings" panose="05000000000000000000" pitchFamily="2" charset="2"/>
              <a:buChar char="§"/>
            </a:pPr>
            <a:r>
              <a:rPr lang="en-US" sz="1692" kern="1200">
                <a:solidFill>
                  <a:schemeClr val="tx1"/>
                </a:solidFill>
                <a:latin typeface="+mn-lt"/>
                <a:ea typeface="+mn-ea"/>
                <a:cs typeface="+mn-cs"/>
              </a:rPr>
              <a:t> constraint </a:t>
            </a:r>
            <a:r>
              <a:rPr lang="en-US" sz="1692" kern="1200" err="1">
                <a:solidFill>
                  <a:schemeClr val="tx1"/>
                </a:solidFill>
                <a:latin typeface="+mn-lt"/>
                <a:ea typeface="+mn-ea"/>
                <a:cs typeface="+mn-cs"/>
              </a:rPr>
              <a:t>fk_jobs_job_client_id</a:t>
            </a:r>
            <a:r>
              <a:rPr lang="en-US" sz="1692" kern="1200">
                <a:solidFill>
                  <a:schemeClr val="tx1"/>
                </a:solidFill>
                <a:latin typeface="+mn-lt"/>
                <a:ea typeface="+mn-ea"/>
                <a:cs typeface="+mn-cs"/>
              </a:rPr>
              <a:t> Foreign KEY (</a:t>
            </a:r>
            <a:r>
              <a:rPr lang="en-US" sz="1692" kern="1200" err="1">
                <a:solidFill>
                  <a:schemeClr val="tx1"/>
                </a:solidFill>
                <a:latin typeface="+mn-lt"/>
                <a:ea typeface="+mn-ea"/>
                <a:cs typeface="+mn-cs"/>
              </a:rPr>
              <a:t>job_client_id</a:t>
            </a:r>
            <a:r>
              <a:rPr lang="en-US" sz="1692" kern="1200">
                <a:solidFill>
                  <a:schemeClr val="tx1"/>
                </a:solidFill>
                <a:latin typeface="+mn-lt"/>
                <a:ea typeface="+mn-ea"/>
                <a:cs typeface="+mn-cs"/>
              </a:rPr>
              <a:t>) References CLIENTS(</a:t>
            </a:r>
            <a:r>
              <a:rPr lang="en-US" sz="1692" kern="1200" err="1">
                <a:solidFill>
                  <a:schemeClr val="tx1"/>
                </a:solidFill>
                <a:latin typeface="+mn-lt"/>
                <a:ea typeface="+mn-ea"/>
                <a:cs typeface="+mn-cs"/>
              </a:rPr>
              <a:t>client_id</a:t>
            </a:r>
            <a:r>
              <a:rPr lang="en-US" sz="1692" kern="1200">
                <a:solidFill>
                  <a:schemeClr val="tx1"/>
                </a:solidFill>
                <a:latin typeface="+mn-lt"/>
                <a:ea typeface="+mn-ea"/>
                <a:cs typeface="+mn-cs"/>
              </a:rPr>
              <a:t>)</a:t>
            </a:r>
            <a:endParaRPr lang="en-US"/>
          </a:p>
        </p:txBody>
      </p:sp>
    </p:spTree>
    <p:extLst>
      <p:ext uri="{BB962C8B-B14F-4D97-AF65-F5344CB8AC3E}">
        <p14:creationId xmlns:p14="http://schemas.microsoft.com/office/powerpoint/2010/main" val="532986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73AF5AB-2823-9236-394E-4812089DB60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1" kern="1200" dirty="0">
                <a:solidFill>
                  <a:schemeClr val="accent6"/>
                </a:solidFill>
                <a:latin typeface="+mj-lt"/>
                <a:ea typeface="+mj-ea"/>
                <a:cs typeface="+mj-cs"/>
              </a:rPr>
              <a:t>Tutors</a:t>
            </a:r>
            <a:r>
              <a:rPr lang="en-US" b="1" i="1" dirty="0">
                <a:solidFill>
                  <a:schemeClr val="accent6"/>
                </a:solidFill>
              </a:rPr>
              <a:t> </a:t>
            </a:r>
            <a:endParaRPr lang="en-US" b="1" i="1" kern="1200">
              <a:solidFill>
                <a:schemeClr val="accent6"/>
              </a:solidFill>
              <a:latin typeface="+mj-lt"/>
              <a:ea typeface="+mj-ea"/>
              <a:cs typeface="+mj-cs"/>
            </a:endParaRPr>
          </a:p>
        </p:txBody>
      </p:sp>
      <p:graphicFrame>
        <p:nvGraphicFramePr>
          <p:cNvPr id="21" name="Table 5">
            <a:extLst>
              <a:ext uri="{FF2B5EF4-FFF2-40B4-BE49-F238E27FC236}">
                <a16:creationId xmlns:a16="http://schemas.microsoft.com/office/drawing/2014/main" id="{C0371ED6-B6D8-8E2A-F5F1-0287E6ED8A5D}"/>
              </a:ext>
            </a:extLst>
          </p:cNvPr>
          <p:cNvGraphicFramePr>
            <a:graphicFrameLocks noGrp="1"/>
          </p:cNvGraphicFramePr>
          <p:nvPr>
            <p:ph sz="half" idx="1"/>
            <p:extLst>
              <p:ext uri="{D42A27DB-BD31-4B8C-83A1-F6EECF244321}">
                <p14:modId xmlns:p14="http://schemas.microsoft.com/office/powerpoint/2010/main" val="2696254628"/>
              </p:ext>
            </p:extLst>
          </p:nvPr>
        </p:nvGraphicFramePr>
        <p:xfrm>
          <a:off x="979714" y="2000250"/>
          <a:ext cx="10237627" cy="4664638"/>
        </p:xfrm>
        <a:graphic>
          <a:graphicData uri="http://schemas.openxmlformats.org/drawingml/2006/table">
            <a:tbl>
              <a:tblPr firstRow="1" bandRow="1">
                <a:tableStyleId>{5C22544A-7EE6-4342-B048-85BDC9FD1C3A}</a:tableStyleId>
              </a:tblPr>
              <a:tblGrid>
                <a:gridCol w="2879261">
                  <a:extLst>
                    <a:ext uri="{9D8B030D-6E8A-4147-A177-3AD203B41FA5}">
                      <a16:colId xmlns:a16="http://schemas.microsoft.com/office/drawing/2014/main" val="3098540783"/>
                    </a:ext>
                  </a:extLst>
                </a:gridCol>
                <a:gridCol w="2153040">
                  <a:extLst>
                    <a:ext uri="{9D8B030D-6E8A-4147-A177-3AD203B41FA5}">
                      <a16:colId xmlns:a16="http://schemas.microsoft.com/office/drawing/2014/main" val="4243798277"/>
                    </a:ext>
                  </a:extLst>
                </a:gridCol>
                <a:gridCol w="2739646">
                  <a:extLst>
                    <a:ext uri="{9D8B030D-6E8A-4147-A177-3AD203B41FA5}">
                      <a16:colId xmlns:a16="http://schemas.microsoft.com/office/drawing/2014/main" val="2114657920"/>
                    </a:ext>
                  </a:extLst>
                </a:gridCol>
                <a:gridCol w="2465680">
                  <a:extLst>
                    <a:ext uri="{9D8B030D-6E8A-4147-A177-3AD203B41FA5}">
                      <a16:colId xmlns:a16="http://schemas.microsoft.com/office/drawing/2014/main" val="632964654"/>
                    </a:ext>
                  </a:extLst>
                </a:gridCol>
              </a:tblGrid>
              <a:tr h="693473">
                <a:tc>
                  <a:txBody>
                    <a:bodyPr/>
                    <a:lstStyle/>
                    <a:p>
                      <a:r>
                        <a:rPr lang="en-US" sz="2700" dirty="0"/>
                        <a:t>Column name</a:t>
                      </a:r>
                    </a:p>
                  </a:txBody>
                  <a:tcPr marL="138695" marR="138695" marT="69347" marB="69347"/>
                </a:tc>
                <a:tc>
                  <a:txBody>
                    <a:bodyPr/>
                    <a:lstStyle/>
                    <a:p>
                      <a:r>
                        <a:rPr lang="en-US" sz="2700" dirty="0"/>
                        <a:t>Data type</a:t>
                      </a:r>
                    </a:p>
                  </a:txBody>
                  <a:tcPr marL="138695" marR="138695" marT="69347" marB="69347"/>
                </a:tc>
                <a:tc>
                  <a:txBody>
                    <a:bodyPr/>
                    <a:lstStyle/>
                    <a:p>
                      <a:r>
                        <a:rPr lang="en-US" sz="2700" dirty="0"/>
                        <a:t>Properties</a:t>
                      </a:r>
                    </a:p>
                  </a:txBody>
                  <a:tcPr marL="138695" marR="138695" marT="69347" marB="69347"/>
                </a:tc>
                <a:tc>
                  <a:txBody>
                    <a:bodyPr/>
                    <a:lstStyle/>
                    <a:p>
                      <a:r>
                        <a:rPr lang="en-US" sz="2700" dirty="0"/>
                        <a:t>Description</a:t>
                      </a:r>
                    </a:p>
                  </a:txBody>
                  <a:tcPr marL="138695" marR="138695" marT="69347" marB="69347"/>
                </a:tc>
                <a:extLst>
                  <a:ext uri="{0D108BD9-81ED-4DB2-BD59-A6C34878D82A}">
                    <a16:rowId xmlns:a16="http://schemas.microsoft.com/office/drawing/2014/main" val="1717951958"/>
                  </a:ext>
                </a:extLst>
              </a:tr>
              <a:tr h="610257">
                <a:tc>
                  <a:txBody>
                    <a:bodyPr/>
                    <a:lstStyle/>
                    <a:p>
                      <a:r>
                        <a:rPr lang="en-US" sz="1600" err="1">
                          <a:latin typeface="Times New Roman"/>
                        </a:rPr>
                        <a:t>tutor_id</a:t>
                      </a:r>
                      <a:r>
                        <a:rPr lang="en-US" sz="1600" dirty="0">
                          <a:latin typeface="Times New Roman"/>
                        </a:rPr>
                        <a:t> </a:t>
                      </a:r>
                    </a:p>
                  </a:txBody>
                  <a:tcPr marL="138695" marR="138695" marT="69347" marB="69347"/>
                </a:tc>
                <a:tc>
                  <a:txBody>
                    <a:bodyPr/>
                    <a:lstStyle/>
                    <a:p>
                      <a:r>
                        <a:rPr lang="en-US" sz="1600" dirty="0">
                          <a:latin typeface="Times New Roman"/>
                        </a:rPr>
                        <a:t>INT</a:t>
                      </a:r>
                    </a:p>
                  </a:txBody>
                  <a:tcPr marL="138695" marR="138695" marT="69347" marB="69347"/>
                </a:tc>
                <a:tc>
                  <a:txBody>
                    <a:bodyPr/>
                    <a:lstStyle/>
                    <a:p>
                      <a:pPr lvl="0">
                        <a:buNone/>
                      </a:pPr>
                      <a:r>
                        <a:rPr lang="en-US" sz="1600" b="0" i="0" u="none" strike="noStrike" noProof="0" dirty="0">
                          <a:solidFill>
                            <a:srgbClr val="000000"/>
                          </a:solidFill>
                          <a:latin typeface="Times New Roman"/>
                        </a:rPr>
                        <a:t>PRIMARY KEY,  </a:t>
                      </a:r>
                    </a:p>
                    <a:p>
                      <a:pPr lvl="0">
                        <a:buNone/>
                      </a:pPr>
                      <a:r>
                        <a:rPr lang="en-US" sz="1600" b="0" i="0" u="none" strike="noStrike" noProof="0" dirty="0">
                          <a:solidFill>
                            <a:srgbClr val="000000"/>
                          </a:solidFill>
                          <a:latin typeface="Times New Roman"/>
                        </a:rPr>
                        <a:t>IDENTITY (1, 1) </a:t>
                      </a:r>
                    </a:p>
                    <a:p>
                      <a:pPr lvl="0">
                        <a:buNone/>
                      </a:pPr>
                      <a:endParaRPr lang="en-US" sz="1600" b="0" i="0" u="none" strike="noStrike" noProof="0" dirty="0">
                        <a:solidFill>
                          <a:srgbClr val="000000"/>
                        </a:solidFill>
                        <a:latin typeface="Times New Roman"/>
                      </a:endParaRPr>
                    </a:p>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marL="138695" marR="138695" marT="69347" marB="69347"/>
                </a:tc>
                <a:tc>
                  <a:txBody>
                    <a:bodyPr/>
                    <a:lstStyle/>
                    <a:p>
                      <a:pPr lvl="0">
                        <a:buNone/>
                      </a:pPr>
                      <a:endParaRPr lang="en-US" sz="1600" b="0" i="0" u="none" strike="noStrike" noProof="0" dirty="0">
                        <a:solidFill>
                          <a:srgbClr val="000000"/>
                        </a:solidFill>
                        <a:latin typeface="Times New Roman"/>
                      </a:endParaRPr>
                    </a:p>
                    <a:p>
                      <a:pPr lvl="0">
                        <a:buNone/>
                      </a:pPr>
                      <a:endParaRPr lang="en-US" sz="1600" dirty="0">
                        <a:latin typeface="Times New Roman"/>
                      </a:endParaRPr>
                    </a:p>
                  </a:txBody>
                  <a:tcPr marL="138695" marR="138695" marT="69347" marB="69347"/>
                </a:tc>
                <a:extLst>
                  <a:ext uri="{0D108BD9-81ED-4DB2-BD59-A6C34878D82A}">
                    <a16:rowId xmlns:a16="http://schemas.microsoft.com/office/drawing/2014/main" val="114581248"/>
                  </a:ext>
                </a:extLst>
              </a:tr>
              <a:tr h="610257">
                <a:tc>
                  <a:txBody>
                    <a:bodyPr/>
                    <a:lstStyle/>
                    <a:p>
                      <a:r>
                        <a:rPr lang="en-US" sz="1600" err="1">
                          <a:latin typeface="Times New Roman"/>
                        </a:rPr>
                        <a:t>firstname</a:t>
                      </a:r>
                      <a:endParaRPr lang="en-US" sz="1600">
                        <a:latin typeface="Times New Roman"/>
                      </a:endParaRPr>
                    </a:p>
                  </a:txBody>
                  <a:tcPr marL="138695" marR="138695" marT="69347" marB="69347"/>
                </a:tc>
                <a:tc>
                  <a:txBody>
                    <a:bodyPr/>
                    <a:lstStyle/>
                    <a:p>
                      <a:r>
                        <a:rPr lang="en-US" sz="1600" dirty="0">
                          <a:latin typeface="Times New Roman"/>
                        </a:rPr>
                        <a:t>char(50) </a:t>
                      </a:r>
                    </a:p>
                  </a:txBody>
                  <a:tcPr marL="138695" marR="138695" marT="69347" marB="69347"/>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marL="138695" marR="138695" marT="69347" marB="69347"/>
                </a:tc>
                <a:tc>
                  <a:txBody>
                    <a:bodyPr/>
                    <a:lstStyle/>
                    <a:p>
                      <a:endParaRPr lang="en-US" sz="1600" dirty="0">
                        <a:latin typeface="Times New Roman"/>
                      </a:endParaRPr>
                    </a:p>
                  </a:txBody>
                  <a:tcPr marL="138695" marR="138695" marT="69347" marB="69347"/>
                </a:tc>
                <a:extLst>
                  <a:ext uri="{0D108BD9-81ED-4DB2-BD59-A6C34878D82A}">
                    <a16:rowId xmlns:a16="http://schemas.microsoft.com/office/drawing/2014/main" val="4081659360"/>
                  </a:ext>
                </a:extLst>
              </a:tr>
              <a:tr h="610257">
                <a:tc>
                  <a:txBody>
                    <a:bodyPr/>
                    <a:lstStyle/>
                    <a:p>
                      <a:r>
                        <a:rPr lang="en-US" sz="1600" err="1">
                          <a:latin typeface="Times New Roman"/>
                        </a:rPr>
                        <a:t>lastname</a:t>
                      </a:r>
                      <a:endParaRPr lang="en-US" sz="1600">
                        <a:latin typeface="Times New Roman"/>
                      </a:endParaRPr>
                    </a:p>
                  </a:txBody>
                  <a:tcPr marL="138695" marR="138695" marT="69347" marB="69347"/>
                </a:tc>
                <a:tc>
                  <a:txBody>
                    <a:bodyPr/>
                    <a:lstStyle/>
                    <a:p>
                      <a:r>
                        <a:rPr lang="en-US" sz="1600" dirty="0">
                          <a:latin typeface="Times New Roman"/>
                        </a:rPr>
                        <a:t>char(50) </a:t>
                      </a:r>
                    </a:p>
                  </a:txBody>
                  <a:tcPr marL="138695" marR="138695" marT="69347" marB="69347"/>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marL="138695" marR="138695" marT="69347" marB="69347"/>
                </a:tc>
                <a:tc>
                  <a:txBody>
                    <a:bodyPr/>
                    <a:lstStyle/>
                    <a:p>
                      <a:endParaRPr lang="en-US" sz="1600" dirty="0">
                        <a:latin typeface="Times New Roman"/>
                      </a:endParaRPr>
                    </a:p>
                  </a:txBody>
                  <a:tcPr marL="138695" marR="138695" marT="69347" marB="69347"/>
                </a:tc>
                <a:extLst>
                  <a:ext uri="{0D108BD9-81ED-4DB2-BD59-A6C34878D82A}">
                    <a16:rowId xmlns:a16="http://schemas.microsoft.com/office/drawing/2014/main" val="1432626584"/>
                  </a:ext>
                </a:extLst>
              </a:tr>
              <a:tr h="610257">
                <a:tc>
                  <a:txBody>
                    <a:bodyPr/>
                    <a:lstStyle/>
                    <a:p>
                      <a:r>
                        <a:rPr lang="en-US" sz="1600" err="1">
                          <a:latin typeface="Times New Roman"/>
                        </a:rPr>
                        <a:t>tutor_email</a:t>
                      </a:r>
                      <a:r>
                        <a:rPr lang="en-US" sz="1600" dirty="0">
                          <a:latin typeface="Times New Roman"/>
                        </a:rPr>
                        <a:t> </a:t>
                      </a:r>
                    </a:p>
                  </a:txBody>
                  <a:tcPr marL="138695" marR="138695" marT="69347" marB="69347"/>
                </a:tc>
                <a:tc>
                  <a:txBody>
                    <a:bodyPr/>
                    <a:lstStyle/>
                    <a:p>
                      <a:r>
                        <a:rPr lang="en-US" sz="1600" dirty="0">
                          <a:latin typeface="Times New Roman"/>
                        </a:rPr>
                        <a:t>varchar(50) </a:t>
                      </a:r>
                    </a:p>
                  </a:txBody>
                  <a:tcPr marL="138695" marR="138695" marT="69347" marB="69347"/>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marL="138695" marR="138695" marT="69347" marB="69347"/>
                </a:tc>
                <a:tc>
                  <a:txBody>
                    <a:bodyPr/>
                    <a:lstStyle/>
                    <a:p>
                      <a:endParaRPr lang="en-US" sz="1600" dirty="0">
                        <a:latin typeface="Times New Roman"/>
                      </a:endParaRPr>
                    </a:p>
                  </a:txBody>
                  <a:tcPr marL="138695" marR="138695" marT="69347" marB="69347"/>
                </a:tc>
                <a:extLst>
                  <a:ext uri="{0D108BD9-81ED-4DB2-BD59-A6C34878D82A}">
                    <a16:rowId xmlns:a16="http://schemas.microsoft.com/office/drawing/2014/main" val="96148416"/>
                  </a:ext>
                </a:extLst>
              </a:tr>
              <a:tr h="1026340">
                <a:tc>
                  <a:txBody>
                    <a:bodyPr/>
                    <a:lstStyle/>
                    <a:p>
                      <a:r>
                        <a:rPr lang="en-US" sz="1600" err="1">
                          <a:latin typeface="Times New Roman"/>
                        </a:rPr>
                        <a:t>skills_description</a:t>
                      </a:r>
                      <a:endParaRPr lang="en-US" sz="1600">
                        <a:latin typeface="Times New Roman"/>
                      </a:endParaRPr>
                    </a:p>
                  </a:txBody>
                  <a:tcPr marL="138695" marR="138695" marT="69347" marB="69347"/>
                </a:tc>
                <a:tc>
                  <a:txBody>
                    <a:bodyPr/>
                    <a:lstStyle/>
                    <a:p>
                      <a:r>
                        <a:rPr lang="en-US" sz="1600" dirty="0">
                          <a:latin typeface="Times New Roman"/>
                        </a:rPr>
                        <a:t>varchar(50) </a:t>
                      </a:r>
                    </a:p>
                  </a:txBody>
                  <a:tcPr marL="138695" marR="138695" marT="69347" marB="69347"/>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marL="138695" marR="138695" marT="69347" marB="69347"/>
                </a:tc>
                <a:tc>
                  <a:txBody>
                    <a:bodyPr/>
                    <a:lstStyle/>
                    <a:p>
                      <a:endParaRPr lang="en-US" sz="1600" dirty="0">
                        <a:latin typeface="Times New Roman"/>
                      </a:endParaRPr>
                    </a:p>
                  </a:txBody>
                  <a:tcPr marL="138695" marR="138695" marT="69347" marB="69347"/>
                </a:tc>
                <a:extLst>
                  <a:ext uri="{0D108BD9-81ED-4DB2-BD59-A6C34878D82A}">
                    <a16:rowId xmlns:a16="http://schemas.microsoft.com/office/drawing/2014/main" val="2897760135"/>
                  </a:ext>
                </a:extLst>
              </a:tr>
            </a:tbl>
          </a:graphicData>
        </a:graphic>
      </p:graphicFrame>
    </p:spTree>
    <p:extLst>
      <p:ext uri="{BB962C8B-B14F-4D97-AF65-F5344CB8AC3E}">
        <p14:creationId xmlns:p14="http://schemas.microsoft.com/office/powerpoint/2010/main" val="68859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2">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2E6DF7-F3DE-5A6F-8C3D-3ECF129A53B8}"/>
              </a:ext>
            </a:extLst>
          </p:cNvPr>
          <p:cNvSpPr>
            <a:spLocks noGrp="1"/>
          </p:cNvSpPr>
          <p:nvPr>
            <p:ph type="title"/>
          </p:nvPr>
        </p:nvSpPr>
        <p:spPr>
          <a:xfrm>
            <a:off x="6545179" y="1472030"/>
            <a:ext cx="3978442" cy="1631950"/>
          </a:xfrm>
        </p:spPr>
        <p:txBody>
          <a:bodyPr vert="horz" lIns="91440" tIns="45720" rIns="91440" bIns="45720" rtlCol="0" anchor="b">
            <a:normAutofit/>
          </a:bodyPr>
          <a:lstStyle/>
          <a:p>
            <a:r>
              <a:rPr lang="en-US" b="1" i="1" kern="1200" dirty="0">
                <a:solidFill>
                  <a:schemeClr val="accent6"/>
                </a:solidFill>
                <a:latin typeface="+mj-lt"/>
                <a:ea typeface="+mj-ea"/>
                <a:cs typeface="+mj-cs"/>
              </a:rPr>
              <a:t>Appointments</a:t>
            </a:r>
          </a:p>
        </p:txBody>
      </p:sp>
      <p:sp>
        <p:nvSpPr>
          <p:cNvPr id="6" name="TextBox 5">
            <a:extLst>
              <a:ext uri="{FF2B5EF4-FFF2-40B4-BE49-F238E27FC236}">
                <a16:creationId xmlns:a16="http://schemas.microsoft.com/office/drawing/2014/main" id="{D58E1000-6618-632B-D70C-0BC5995A6DC9}"/>
              </a:ext>
            </a:extLst>
          </p:cNvPr>
          <p:cNvSpPr txBox="1"/>
          <p:nvPr/>
        </p:nvSpPr>
        <p:spPr>
          <a:xfrm>
            <a:off x="6545179" y="3243151"/>
            <a:ext cx="3978442" cy="241971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a:t>constraint pk_appointments primary key (appointment_id),</a:t>
            </a:r>
          </a:p>
          <a:p>
            <a:pPr marL="285750" indent="-228600">
              <a:lnSpc>
                <a:spcPct val="90000"/>
              </a:lnSpc>
              <a:spcAft>
                <a:spcPts val="600"/>
              </a:spcAft>
              <a:buFont typeface="Arial" panose="020B0604020202020204" pitchFamily="34" charset="0"/>
              <a:buChar char="•"/>
            </a:pPr>
            <a:r>
              <a:rPr lang="en-US" sz="1400"/>
              <a:t>constraint fk_appointments_appointment_job_id foreign key (appointment_job_id) references jobs(job_id),</a:t>
            </a:r>
          </a:p>
          <a:p>
            <a:pPr marL="285750" indent="-228600">
              <a:lnSpc>
                <a:spcPct val="90000"/>
              </a:lnSpc>
              <a:spcAft>
                <a:spcPts val="600"/>
              </a:spcAft>
              <a:buFont typeface="Arial" panose="020B0604020202020204" pitchFamily="34" charset="0"/>
              <a:buChar char="•"/>
            </a:pPr>
            <a:r>
              <a:rPr lang="en-US" sz="1400"/>
              <a:t>constraint fk_appointments_appointment_tutor_id foreign key (appointment_tutor_id) references Tutors(tutor_id)</a:t>
            </a:r>
          </a:p>
        </p:txBody>
      </p:sp>
      <p:graphicFrame>
        <p:nvGraphicFramePr>
          <p:cNvPr id="5" name="Table 5">
            <a:extLst>
              <a:ext uri="{FF2B5EF4-FFF2-40B4-BE49-F238E27FC236}">
                <a16:creationId xmlns:a16="http://schemas.microsoft.com/office/drawing/2014/main" id="{C4D09607-8DE6-7A88-2299-30C9C636A602}"/>
              </a:ext>
            </a:extLst>
          </p:cNvPr>
          <p:cNvGraphicFramePr>
            <a:graphicFrameLocks noGrp="1"/>
          </p:cNvGraphicFramePr>
          <p:nvPr>
            <p:ph sz="half" idx="2"/>
            <p:extLst>
              <p:ext uri="{D42A27DB-BD31-4B8C-83A1-F6EECF244321}">
                <p14:modId xmlns:p14="http://schemas.microsoft.com/office/powerpoint/2010/main" val="2130742371"/>
              </p:ext>
            </p:extLst>
          </p:nvPr>
        </p:nvGraphicFramePr>
        <p:xfrm>
          <a:off x="638338" y="2064422"/>
          <a:ext cx="5591681" cy="4098388"/>
        </p:xfrm>
        <a:graphic>
          <a:graphicData uri="http://schemas.openxmlformats.org/drawingml/2006/table">
            <a:tbl>
              <a:tblPr firstRow="1" bandRow="1">
                <a:tableStyleId>{5C22544A-7EE6-4342-B048-85BDC9FD1C3A}</a:tableStyleId>
              </a:tblPr>
              <a:tblGrid>
                <a:gridCol w="1690260">
                  <a:extLst>
                    <a:ext uri="{9D8B030D-6E8A-4147-A177-3AD203B41FA5}">
                      <a16:colId xmlns:a16="http://schemas.microsoft.com/office/drawing/2014/main" val="3262933838"/>
                    </a:ext>
                  </a:extLst>
                </a:gridCol>
                <a:gridCol w="1137472">
                  <a:extLst>
                    <a:ext uri="{9D8B030D-6E8A-4147-A177-3AD203B41FA5}">
                      <a16:colId xmlns:a16="http://schemas.microsoft.com/office/drawing/2014/main" val="3513366252"/>
                    </a:ext>
                  </a:extLst>
                </a:gridCol>
                <a:gridCol w="1296929">
                  <a:extLst>
                    <a:ext uri="{9D8B030D-6E8A-4147-A177-3AD203B41FA5}">
                      <a16:colId xmlns:a16="http://schemas.microsoft.com/office/drawing/2014/main" val="3154362130"/>
                    </a:ext>
                  </a:extLst>
                </a:gridCol>
                <a:gridCol w="1467020">
                  <a:extLst>
                    <a:ext uri="{9D8B030D-6E8A-4147-A177-3AD203B41FA5}">
                      <a16:colId xmlns:a16="http://schemas.microsoft.com/office/drawing/2014/main" val="2646487794"/>
                    </a:ext>
                  </a:extLst>
                </a:gridCol>
              </a:tblGrid>
              <a:tr h="432398">
                <a:tc>
                  <a:txBody>
                    <a:bodyPr/>
                    <a:lstStyle/>
                    <a:p>
                      <a:r>
                        <a:rPr lang="en-US" sz="1300" dirty="0"/>
                        <a:t>Column name</a:t>
                      </a:r>
                    </a:p>
                  </a:txBody>
                  <a:tcPr marL="65986" marR="65986" marT="32993" marB="32993"/>
                </a:tc>
                <a:tc>
                  <a:txBody>
                    <a:bodyPr/>
                    <a:lstStyle/>
                    <a:p>
                      <a:r>
                        <a:rPr lang="en-US" sz="1300" dirty="0"/>
                        <a:t>Data type</a:t>
                      </a:r>
                    </a:p>
                  </a:txBody>
                  <a:tcPr marL="65986" marR="65986" marT="32993" marB="32993"/>
                </a:tc>
                <a:tc>
                  <a:txBody>
                    <a:bodyPr/>
                    <a:lstStyle/>
                    <a:p>
                      <a:r>
                        <a:rPr lang="en-US" sz="1300" dirty="0"/>
                        <a:t>properties</a:t>
                      </a:r>
                    </a:p>
                  </a:txBody>
                  <a:tcPr marL="65986" marR="65986" marT="32993" marB="32993"/>
                </a:tc>
                <a:tc>
                  <a:txBody>
                    <a:bodyPr/>
                    <a:lstStyle/>
                    <a:p>
                      <a:r>
                        <a:rPr lang="en-US" sz="1300"/>
                        <a:t>description</a:t>
                      </a:r>
                    </a:p>
                  </a:txBody>
                  <a:tcPr marL="65986" marR="65986" marT="32993" marB="32993"/>
                </a:tc>
                <a:extLst>
                  <a:ext uri="{0D108BD9-81ED-4DB2-BD59-A6C34878D82A}">
                    <a16:rowId xmlns:a16="http://schemas.microsoft.com/office/drawing/2014/main" val="819627357"/>
                  </a:ext>
                </a:extLst>
              </a:tr>
              <a:tr h="733198">
                <a:tc>
                  <a:txBody>
                    <a:bodyPr/>
                    <a:lstStyle/>
                    <a:p>
                      <a:r>
                        <a:rPr lang="en-US" sz="1300" dirty="0" err="1"/>
                        <a:t>appointment_id</a:t>
                      </a:r>
                      <a:r>
                        <a:rPr lang="en-US" sz="1300" dirty="0"/>
                        <a:t> </a:t>
                      </a:r>
                    </a:p>
                  </a:txBody>
                  <a:tcPr marL="65986" marR="65986" marT="32993" marB="32993"/>
                </a:tc>
                <a:tc>
                  <a:txBody>
                    <a:bodyPr/>
                    <a:lstStyle/>
                    <a:p>
                      <a:r>
                        <a:rPr lang="en-US" sz="1300" dirty="0"/>
                        <a:t>int</a:t>
                      </a:r>
                    </a:p>
                  </a:txBody>
                  <a:tcPr marL="65986" marR="65986" marT="32993" marB="32993"/>
                </a:tc>
                <a:tc>
                  <a:txBody>
                    <a:bodyPr/>
                    <a:lstStyle/>
                    <a:p>
                      <a:r>
                        <a:rPr lang="en-US" sz="1300" dirty="0"/>
                        <a:t>Identity(1,1)</a:t>
                      </a:r>
                    </a:p>
                    <a:p>
                      <a:pPr lvl="0">
                        <a:buNone/>
                      </a:pPr>
                      <a:r>
                        <a:rPr lang="en-US" sz="1300" b="0" i="0" u="none" strike="noStrike" noProof="0" dirty="0">
                          <a:solidFill>
                            <a:srgbClr val="000000"/>
                          </a:solidFill>
                          <a:latin typeface="Calibri"/>
                        </a:rPr>
                        <a:t>Not NULL</a:t>
                      </a:r>
                      <a:endParaRPr lang="en-US" dirty="0"/>
                    </a:p>
                  </a:txBody>
                  <a:tcPr marL="65986" marR="65986" marT="32993" marB="32993"/>
                </a:tc>
                <a:tc>
                  <a:txBody>
                    <a:bodyPr/>
                    <a:lstStyle/>
                    <a:p>
                      <a:endParaRPr lang="en-US" sz="1300" dirty="0"/>
                    </a:p>
                  </a:txBody>
                  <a:tcPr marL="65986" marR="65986" marT="32993" marB="32993"/>
                </a:tc>
                <a:extLst>
                  <a:ext uri="{0D108BD9-81ED-4DB2-BD59-A6C34878D82A}">
                    <a16:rowId xmlns:a16="http://schemas.microsoft.com/office/drawing/2014/main" val="1142785543"/>
                  </a:ext>
                </a:extLst>
              </a:tr>
              <a:tr h="733198">
                <a:tc>
                  <a:txBody>
                    <a:bodyPr/>
                    <a:lstStyle/>
                    <a:p>
                      <a:r>
                        <a:rPr lang="en-US" sz="1300" dirty="0" err="1"/>
                        <a:t>appointment_job_id</a:t>
                      </a:r>
                      <a:r>
                        <a:rPr lang="en-US" sz="1300" dirty="0"/>
                        <a:t> </a:t>
                      </a:r>
                    </a:p>
                  </a:txBody>
                  <a:tcPr marL="65986" marR="65986" marT="32993" marB="32993"/>
                </a:tc>
                <a:tc>
                  <a:txBody>
                    <a:bodyPr/>
                    <a:lstStyle/>
                    <a:p>
                      <a:r>
                        <a:rPr lang="en-US" sz="1300" dirty="0"/>
                        <a:t>int</a:t>
                      </a:r>
                    </a:p>
                  </a:txBody>
                  <a:tcPr marL="65986" marR="65986" marT="32993" marB="32993"/>
                </a:tc>
                <a:tc>
                  <a:txBody>
                    <a:bodyPr/>
                    <a:lstStyle/>
                    <a:p>
                      <a:pPr lvl="0">
                        <a:buNone/>
                      </a:pPr>
                      <a:r>
                        <a:rPr lang="en-US" sz="1300" b="0" i="0" u="none" strike="noStrike" noProof="0" dirty="0">
                          <a:solidFill>
                            <a:srgbClr val="000000"/>
                          </a:solidFill>
                          <a:latin typeface="Calibri"/>
                        </a:rPr>
                        <a:t>Not NULL</a:t>
                      </a:r>
                      <a:endParaRPr lang="en-US" dirty="0"/>
                    </a:p>
                  </a:txBody>
                  <a:tcPr marL="65986" marR="65986" marT="32993" marB="32993"/>
                </a:tc>
                <a:tc>
                  <a:txBody>
                    <a:bodyPr/>
                    <a:lstStyle/>
                    <a:p>
                      <a:endParaRPr lang="en-US" sz="1300" dirty="0"/>
                    </a:p>
                  </a:txBody>
                  <a:tcPr marL="65986" marR="65986" marT="32993" marB="32993"/>
                </a:tc>
                <a:extLst>
                  <a:ext uri="{0D108BD9-81ED-4DB2-BD59-A6C34878D82A}">
                    <a16:rowId xmlns:a16="http://schemas.microsoft.com/office/drawing/2014/main" val="1542971026"/>
                  </a:ext>
                </a:extLst>
              </a:tr>
              <a:tr h="733198">
                <a:tc>
                  <a:txBody>
                    <a:bodyPr/>
                    <a:lstStyle/>
                    <a:p>
                      <a:r>
                        <a:rPr lang="en-US" sz="1300" dirty="0" err="1"/>
                        <a:t>appointment_job_id</a:t>
                      </a:r>
                      <a:r>
                        <a:rPr lang="en-US" sz="1300" dirty="0"/>
                        <a:t> </a:t>
                      </a:r>
                    </a:p>
                  </a:txBody>
                  <a:tcPr marL="65986" marR="65986" marT="32993" marB="32993"/>
                </a:tc>
                <a:tc>
                  <a:txBody>
                    <a:bodyPr/>
                    <a:lstStyle/>
                    <a:p>
                      <a:r>
                        <a:rPr lang="en-US" sz="1300" dirty="0"/>
                        <a:t>int</a:t>
                      </a:r>
                    </a:p>
                  </a:txBody>
                  <a:tcPr marL="65986" marR="65986" marT="32993" marB="32993"/>
                </a:tc>
                <a:tc>
                  <a:txBody>
                    <a:bodyPr/>
                    <a:lstStyle/>
                    <a:p>
                      <a:pPr lvl="0">
                        <a:buNone/>
                      </a:pPr>
                      <a:r>
                        <a:rPr lang="en-US" sz="1300" b="0" i="0" u="none" strike="noStrike" noProof="0" dirty="0">
                          <a:solidFill>
                            <a:srgbClr val="000000"/>
                          </a:solidFill>
                          <a:latin typeface="Calibri"/>
                        </a:rPr>
                        <a:t>Not NULL</a:t>
                      </a:r>
                      <a:endParaRPr lang="en-US" dirty="0"/>
                    </a:p>
                  </a:txBody>
                  <a:tcPr marL="65986" marR="65986" marT="32993" marB="32993"/>
                </a:tc>
                <a:tc>
                  <a:txBody>
                    <a:bodyPr/>
                    <a:lstStyle/>
                    <a:p>
                      <a:endParaRPr lang="en-US" sz="1300" dirty="0"/>
                    </a:p>
                  </a:txBody>
                  <a:tcPr marL="65986" marR="65986" marT="32993" marB="32993"/>
                </a:tc>
                <a:extLst>
                  <a:ext uri="{0D108BD9-81ED-4DB2-BD59-A6C34878D82A}">
                    <a16:rowId xmlns:a16="http://schemas.microsoft.com/office/drawing/2014/main" val="3593525564"/>
                  </a:ext>
                </a:extLst>
              </a:tr>
              <a:tr h="733198">
                <a:tc>
                  <a:txBody>
                    <a:bodyPr/>
                    <a:lstStyle/>
                    <a:p>
                      <a:r>
                        <a:rPr lang="en-US" sz="1300" dirty="0" err="1"/>
                        <a:t>pay_rate</a:t>
                      </a:r>
                      <a:r>
                        <a:rPr lang="en-US" sz="1300" dirty="0"/>
                        <a:t> </a:t>
                      </a:r>
                    </a:p>
                  </a:txBody>
                  <a:tcPr marL="65986" marR="65986" marT="32993" marB="32993"/>
                </a:tc>
                <a:tc>
                  <a:txBody>
                    <a:bodyPr/>
                    <a:lstStyle/>
                    <a:p>
                      <a:r>
                        <a:rPr lang="en-US" sz="1300" dirty="0"/>
                        <a:t>money</a:t>
                      </a:r>
                    </a:p>
                  </a:txBody>
                  <a:tcPr marL="65986" marR="65986" marT="32993" marB="32993"/>
                </a:tc>
                <a:tc>
                  <a:txBody>
                    <a:bodyPr/>
                    <a:lstStyle/>
                    <a:p>
                      <a:pPr lvl="0">
                        <a:buNone/>
                      </a:pPr>
                      <a:r>
                        <a:rPr lang="en-US" sz="1300" b="0" i="0" u="none" strike="noStrike" noProof="0" dirty="0">
                          <a:solidFill>
                            <a:srgbClr val="000000"/>
                          </a:solidFill>
                          <a:latin typeface="Calibri"/>
                        </a:rPr>
                        <a:t>Not NULL</a:t>
                      </a:r>
                      <a:endParaRPr lang="en-US" dirty="0"/>
                    </a:p>
                  </a:txBody>
                  <a:tcPr marL="65986" marR="65986" marT="32993" marB="32993"/>
                </a:tc>
                <a:tc>
                  <a:txBody>
                    <a:bodyPr/>
                    <a:lstStyle/>
                    <a:p>
                      <a:endParaRPr lang="en-US" sz="1300" dirty="0"/>
                    </a:p>
                  </a:txBody>
                  <a:tcPr marL="65986" marR="65986" marT="32993" marB="32993"/>
                </a:tc>
                <a:extLst>
                  <a:ext uri="{0D108BD9-81ED-4DB2-BD59-A6C34878D82A}">
                    <a16:rowId xmlns:a16="http://schemas.microsoft.com/office/drawing/2014/main" val="1999479929"/>
                  </a:ext>
                </a:extLst>
              </a:tr>
              <a:tr h="733198">
                <a:tc>
                  <a:txBody>
                    <a:bodyPr/>
                    <a:lstStyle/>
                    <a:p>
                      <a:r>
                        <a:rPr lang="en-US" sz="1300" dirty="0" err="1"/>
                        <a:t>app_date</a:t>
                      </a:r>
                      <a:r>
                        <a:rPr lang="en-US" sz="1300" dirty="0"/>
                        <a:t> </a:t>
                      </a:r>
                    </a:p>
                  </a:txBody>
                  <a:tcPr marL="65986" marR="65986" marT="32993" marB="32993"/>
                </a:tc>
                <a:tc>
                  <a:txBody>
                    <a:bodyPr/>
                    <a:lstStyle/>
                    <a:p>
                      <a:r>
                        <a:rPr lang="en-US" sz="1300" dirty="0"/>
                        <a:t>date</a:t>
                      </a:r>
                    </a:p>
                  </a:txBody>
                  <a:tcPr marL="65986" marR="65986" marT="32993" marB="32993"/>
                </a:tc>
                <a:tc>
                  <a:txBody>
                    <a:bodyPr/>
                    <a:lstStyle/>
                    <a:p>
                      <a:pPr lvl="0">
                        <a:buNone/>
                      </a:pPr>
                      <a:r>
                        <a:rPr lang="en-US" sz="1300" b="0" i="0" u="none" strike="noStrike" noProof="0" dirty="0">
                          <a:solidFill>
                            <a:srgbClr val="000000"/>
                          </a:solidFill>
                          <a:latin typeface="Calibri"/>
                        </a:rPr>
                        <a:t>Not NULL</a:t>
                      </a:r>
                      <a:endParaRPr lang="en-US" dirty="0"/>
                    </a:p>
                  </a:txBody>
                  <a:tcPr marL="65986" marR="65986" marT="32993" marB="32993"/>
                </a:tc>
                <a:tc>
                  <a:txBody>
                    <a:bodyPr/>
                    <a:lstStyle/>
                    <a:p>
                      <a:endParaRPr lang="en-US" sz="1300" dirty="0"/>
                    </a:p>
                  </a:txBody>
                  <a:tcPr marL="65986" marR="65986" marT="32993" marB="32993"/>
                </a:tc>
                <a:extLst>
                  <a:ext uri="{0D108BD9-81ED-4DB2-BD59-A6C34878D82A}">
                    <a16:rowId xmlns:a16="http://schemas.microsoft.com/office/drawing/2014/main" val="2756229336"/>
                  </a:ext>
                </a:extLst>
              </a:tr>
            </a:tbl>
          </a:graphicData>
        </a:graphic>
      </p:graphicFrame>
    </p:spTree>
    <p:extLst>
      <p:ext uri="{BB962C8B-B14F-4D97-AF65-F5344CB8AC3E}">
        <p14:creationId xmlns:p14="http://schemas.microsoft.com/office/powerpoint/2010/main" val="149318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BCBC0F-434C-3037-9B3B-ABF68DE67601}"/>
              </a:ext>
            </a:extLst>
          </p:cNvPr>
          <p:cNvSpPr>
            <a:spLocks noGrp="1"/>
          </p:cNvSpPr>
          <p:nvPr>
            <p:ph type="title"/>
          </p:nvPr>
        </p:nvSpPr>
        <p:spPr>
          <a:xfrm>
            <a:off x="6545179" y="1472030"/>
            <a:ext cx="3978442" cy="1631950"/>
          </a:xfrm>
        </p:spPr>
        <p:txBody>
          <a:bodyPr vert="horz" lIns="91440" tIns="45720" rIns="91440" bIns="45720" rtlCol="0" anchor="b">
            <a:normAutofit/>
          </a:bodyPr>
          <a:lstStyle/>
          <a:p>
            <a:r>
              <a:rPr lang="en-US" b="1" i="1" kern="1200" dirty="0">
                <a:solidFill>
                  <a:schemeClr val="accent6"/>
                </a:solidFill>
                <a:latin typeface="+mj-lt"/>
                <a:ea typeface="+mj-ea"/>
                <a:cs typeface="+mj-cs"/>
              </a:rPr>
              <a:t>Reviews</a:t>
            </a:r>
          </a:p>
        </p:txBody>
      </p:sp>
      <p:sp>
        <p:nvSpPr>
          <p:cNvPr id="7" name="TextBox 6">
            <a:extLst>
              <a:ext uri="{FF2B5EF4-FFF2-40B4-BE49-F238E27FC236}">
                <a16:creationId xmlns:a16="http://schemas.microsoft.com/office/drawing/2014/main" id="{C9FEF7F6-E83C-7CC2-6ADD-6D6A77149EB4}"/>
              </a:ext>
            </a:extLst>
          </p:cNvPr>
          <p:cNvSpPr txBox="1"/>
          <p:nvPr/>
        </p:nvSpPr>
        <p:spPr>
          <a:xfrm>
            <a:off x="6545179" y="3243151"/>
            <a:ext cx="3978442" cy="241971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a:t> constraint pk_reviews primary key (review_id),</a:t>
            </a:r>
          </a:p>
          <a:p>
            <a:pPr marL="285750" indent="-228600">
              <a:lnSpc>
                <a:spcPct val="90000"/>
              </a:lnSpc>
              <a:spcAft>
                <a:spcPts val="600"/>
              </a:spcAft>
              <a:buFont typeface="Arial" panose="020B0604020202020204" pitchFamily="34" charset="0"/>
              <a:buChar char="•"/>
            </a:pPr>
            <a:r>
              <a:rPr lang="en-US" sz="1400"/>
              <a:t> constraint fk_reviews_review_for_user foreign key 	(review_for_user) references Tutors(tutor_id),</a:t>
            </a:r>
          </a:p>
          <a:p>
            <a:pPr marL="285750" indent="-228600">
              <a:lnSpc>
                <a:spcPct val="90000"/>
              </a:lnSpc>
              <a:spcAft>
                <a:spcPts val="600"/>
              </a:spcAft>
              <a:buFont typeface="Arial" panose="020B0604020202020204" pitchFamily="34" charset="0"/>
              <a:buChar char="•"/>
            </a:pPr>
            <a:r>
              <a:rPr lang="en-US" sz="1400"/>
              <a:t>  constraint fk_reviews_review_by_user foreign key 	(review_by_user) references Clients(client_id),</a:t>
            </a:r>
          </a:p>
          <a:p>
            <a:pPr marL="285750" indent="-228600">
              <a:lnSpc>
                <a:spcPct val="90000"/>
              </a:lnSpc>
              <a:spcAft>
                <a:spcPts val="600"/>
              </a:spcAft>
              <a:buFont typeface="Arial" panose="020B0604020202020204" pitchFamily="34" charset="0"/>
              <a:buChar char="•"/>
            </a:pPr>
            <a:r>
              <a:rPr lang="en-US" sz="1400"/>
              <a:t>  constraint fk_reviews_rating foreign key (rating) 	references Rating_astype_lookup(rating_astype)</a:t>
            </a:r>
          </a:p>
        </p:txBody>
      </p:sp>
      <p:graphicFrame>
        <p:nvGraphicFramePr>
          <p:cNvPr id="6" name="Table 6">
            <a:extLst>
              <a:ext uri="{FF2B5EF4-FFF2-40B4-BE49-F238E27FC236}">
                <a16:creationId xmlns:a16="http://schemas.microsoft.com/office/drawing/2014/main" id="{20CAF4A4-24B2-2727-E384-CE91761B3DB7}"/>
              </a:ext>
            </a:extLst>
          </p:cNvPr>
          <p:cNvGraphicFramePr>
            <a:graphicFrameLocks noGrp="1"/>
          </p:cNvGraphicFramePr>
          <p:nvPr>
            <p:ph sz="half" idx="2"/>
            <p:extLst>
              <p:ext uri="{D42A27DB-BD31-4B8C-83A1-F6EECF244321}">
                <p14:modId xmlns:p14="http://schemas.microsoft.com/office/powerpoint/2010/main" val="738531937"/>
              </p:ext>
            </p:extLst>
          </p:nvPr>
        </p:nvGraphicFramePr>
        <p:xfrm>
          <a:off x="638338" y="1625616"/>
          <a:ext cx="4977630" cy="4562436"/>
        </p:xfrm>
        <a:graphic>
          <a:graphicData uri="http://schemas.openxmlformats.org/drawingml/2006/table">
            <a:tbl>
              <a:tblPr firstRow="1" bandRow="1">
                <a:tableStyleId>{5C22544A-7EE6-4342-B048-85BDC9FD1C3A}</a:tableStyleId>
              </a:tblPr>
              <a:tblGrid>
                <a:gridCol w="1815729">
                  <a:extLst>
                    <a:ext uri="{9D8B030D-6E8A-4147-A177-3AD203B41FA5}">
                      <a16:colId xmlns:a16="http://schemas.microsoft.com/office/drawing/2014/main" val="363476464"/>
                    </a:ext>
                  </a:extLst>
                </a:gridCol>
                <a:gridCol w="1493547">
                  <a:extLst>
                    <a:ext uri="{9D8B030D-6E8A-4147-A177-3AD203B41FA5}">
                      <a16:colId xmlns:a16="http://schemas.microsoft.com/office/drawing/2014/main" val="953269888"/>
                    </a:ext>
                  </a:extLst>
                </a:gridCol>
                <a:gridCol w="1060809">
                  <a:extLst>
                    <a:ext uri="{9D8B030D-6E8A-4147-A177-3AD203B41FA5}">
                      <a16:colId xmlns:a16="http://schemas.microsoft.com/office/drawing/2014/main" val="232649102"/>
                    </a:ext>
                  </a:extLst>
                </a:gridCol>
                <a:gridCol w="607545">
                  <a:extLst>
                    <a:ext uri="{9D8B030D-6E8A-4147-A177-3AD203B41FA5}">
                      <a16:colId xmlns:a16="http://schemas.microsoft.com/office/drawing/2014/main" val="3561006711"/>
                    </a:ext>
                  </a:extLst>
                </a:gridCol>
              </a:tblGrid>
              <a:tr h="416872">
                <a:tc>
                  <a:txBody>
                    <a:bodyPr/>
                    <a:lstStyle/>
                    <a:p>
                      <a:endParaRPr lang="en-US" sz="1300"/>
                    </a:p>
                  </a:txBody>
                  <a:tcPr marL="66841" marR="66841" marT="33420" marB="33420"/>
                </a:tc>
                <a:tc>
                  <a:txBody>
                    <a:bodyPr/>
                    <a:lstStyle/>
                    <a:p>
                      <a:r>
                        <a:rPr lang="en-US" sz="1300"/>
                        <a:t>Data type</a:t>
                      </a:r>
                    </a:p>
                  </a:txBody>
                  <a:tcPr marL="66841" marR="66841" marT="33420" marB="33420"/>
                </a:tc>
                <a:tc>
                  <a:txBody>
                    <a:bodyPr/>
                    <a:lstStyle/>
                    <a:p>
                      <a:endParaRPr lang="en-US" sz="1300"/>
                    </a:p>
                  </a:txBody>
                  <a:tcPr marL="66841" marR="66841" marT="33420" marB="33420"/>
                </a:tc>
                <a:tc>
                  <a:txBody>
                    <a:bodyPr/>
                    <a:lstStyle/>
                    <a:p>
                      <a:endParaRPr lang="en-US" sz="1300"/>
                    </a:p>
                  </a:txBody>
                  <a:tcPr marL="66841" marR="66841" marT="33420" marB="33420"/>
                </a:tc>
                <a:extLst>
                  <a:ext uri="{0D108BD9-81ED-4DB2-BD59-A6C34878D82A}">
                    <a16:rowId xmlns:a16="http://schemas.microsoft.com/office/drawing/2014/main" val="1599852611"/>
                  </a:ext>
                </a:extLst>
              </a:tr>
              <a:tr h="625308">
                <a:tc>
                  <a:txBody>
                    <a:bodyPr/>
                    <a:lstStyle/>
                    <a:p>
                      <a:r>
                        <a:rPr lang="en-US" sz="1300"/>
                        <a:t> </a:t>
                      </a:r>
                      <a:r>
                        <a:rPr lang="en-US" sz="1300" err="1"/>
                        <a:t>review_id</a:t>
                      </a:r>
                      <a:r>
                        <a:rPr lang="en-US" sz="1300"/>
                        <a:t> </a:t>
                      </a:r>
                    </a:p>
                  </a:txBody>
                  <a:tcPr marL="66841" marR="66841" marT="33420" marB="33420"/>
                </a:tc>
                <a:tc>
                  <a:txBody>
                    <a:bodyPr/>
                    <a:lstStyle/>
                    <a:p>
                      <a:r>
                        <a:rPr lang="en-US" sz="1300"/>
                        <a:t>INT</a:t>
                      </a:r>
                    </a:p>
                  </a:txBody>
                  <a:tcPr marL="66841" marR="66841" marT="33420" marB="33420"/>
                </a:tc>
                <a:tc>
                  <a:txBody>
                    <a:bodyPr/>
                    <a:lstStyle/>
                    <a:p>
                      <a:r>
                        <a:rPr lang="en-US" sz="1300"/>
                        <a:t>IDENTITY (1, 1)</a:t>
                      </a:r>
                    </a:p>
                  </a:txBody>
                  <a:tcPr marL="66841" marR="66841" marT="33420" marB="33420"/>
                </a:tc>
                <a:tc>
                  <a:txBody>
                    <a:bodyPr/>
                    <a:lstStyle/>
                    <a:p>
                      <a:r>
                        <a:rPr lang="en-US" sz="1300"/>
                        <a:t>Not null</a:t>
                      </a:r>
                    </a:p>
                  </a:txBody>
                  <a:tcPr marL="66841" marR="66841" marT="33420" marB="33420"/>
                </a:tc>
                <a:extLst>
                  <a:ext uri="{0D108BD9-81ED-4DB2-BD59-A6C34878D82A}">
                    <a16:rowId xmlns:a16="http://schemas.microsoft.com/office/drawing/2014/main" val="4280216255"/>
                  </a:ext>
                </a:extLst>
              </a:tr>
              <a:tr h="880064">
                <a:tc>
                  <a:txBody>
                    <a:bodyPr/>
                    <a:lstStyle/>
                    <a:p>
                      <a:r>
                        <a:rPr lang="en-US" sz="1300" err="1"/>
                        <a:t>review_for_user</a:t>
                      </a:r>
                      <a:r>
                        <a:rPr lang="en-US" sz="1300"/>
                        <a:t> </a:t>
                      </a:r>
                    </a:p>
                  </a:txBody>
                  <a:tcPr marL="66841" marR="66841" marT="33420" marB="334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INT</a:t>
                      </a:r>
                    </a:p>
                    <a:p>
                      <a:endParaRPr lang="en-US" sz="1300"/>
                    </a:p>
                  </a:txBody>
                  <a:tcPr marL="66841" marR="66841" marT="33420" marB="33420"/>
                </a:tc>
                <a:tc>
                  <a:txBody>
                    <a:bodyPr/>
                    <a:lstStyle/>
                    <a:p>
                      <a:endParaRPr lang="en-US" sz="1300"/>
                    </a:p>
                  </a:txBody>
                  <a:tcPr marL="66841" marR="66841" marT="33420" marB="334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Not null</a:t>
                      </a:r>
                    </a:p>
                    <a:p>
                      <a:endParaRPr lang="en-US" sz="1300"/>
                    </a:p>
                  </a:txBody>
                  <a:tcPr marL="66841" marR="66841" marT="33420" marB="33420"/>
                </a:tc>
                <a:extLst>
                  <a:ext uri="{0D108BD9-81ED-4DB2-BD59-A6C34878D82A}">
                    <a16:rowId xmlns:a16="http://schemas.microsoft.com/office/drawing/2014/main" val="1463540947"/>
                  </a:ext>
                </a:extLst>
              </a:tr>
              <a:tr h="880064">
                <a:tc>
                  <a:txBody>
                    <a:bodyPr/>
                    <a:lstStyle/>
                    <a:p>
                      <a:r>
                        <a:rPr lang="en-US" sz="1300" err="1"/>
                        <a:t>review_by_user</a:t>
                      </a:r>
                      <a:r>
                        <a:rPr lang="en-US" sz="1300"/>
                        <a:t> </a:t>
                      </a:r>
                    </a:p>
                  </a:txBody>
                  <a:tcPr marL="66841" marR="66841" marT="33420" marB="334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INT</a:t>
                      </a:r>
                    </a:p>
                    <a:p>
                      <a:endParaRPr lang="en-US" sz="1300"/>
                    </a:p>
                  </a:txBody>
                  <a:tcPr marL="66841" marR="66841" marT="33420" marB="33420"/>
                </a:tc>
                <a:tc>
                  <a:txBody>
                    <a:bodyPr/>
                    <a:lstStyle/>
                    <a:p>
                      <a:endParaRPr lang="en-US" sz="1300"/>
                    </a:p>
                  </a:txBody>
                  <a:tcPr marL="66841" marR="66841" marT="33420" marB="334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Not null</a:t>
                      </a:r>
                    </a:p>
                    <a:p>
                      <a:endParaRPr lang="en-US" sz="1300"/>
                    </a:p>
                  </a:txBody>
                  <a:tcPr marL="66841" marR="66841" marT="33420" marB="33420"/>
                </a:tc>
                <a:extLst>
                  <a:ext uri="{0D108BD9-81ED-4DB2-BD59-A6C34878D82A}">
                    <a16:rowId xmlns:a16="http://schemas.microsoft.com/office/drawing/2014/main" val="1432888568"/>
                  </a:ext>
                </a:extLst>
              </a:tr>
              <a:tr h="880064">
                <a:tc>
                  <a:txBody>
                    <a:bodyPr/>
                    <a:lstStyle/>
                    <a:p>
                      <a:r>
                        <a:rPr lang="en-US" sz="1300"/>
                        <a:t>rating </a:t>
                      </a:r>
                    </a:p>
                  </a:txBody>
                  <a:tcPr marL="66841" marR="66841" marT="33420" marB="334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INT</a:t>
                      </a:r>
                    </a:p>
                    <a:p>
                      <a:endParaRPr lang="en-US" sz="1300"/>
                    </a:p>
                  </a:txBody>
                  <a:tcPr marL="66841" marR="66841" marT="33420" marB="33420"/>
                </a:tc>
                <a:tc>
                  <a:txBody>
                    <a:bodyPr/>
                    <a:lstStyle/>
                    <a:p>
                      <a:endParaRPr lang="en-US" sz="1300"/>
                    </a:p>
                  </a:txBody>
                  <a:tcPr marL="66841" marR="66841" marT="33420" marB="334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Not null</a:t>
                      </a:r>
                    </a:p>
                    <a:p>
                      <a:endParaRPr lang="en-US" sz="1300"/>
                    </a:p>
                  </a:txBody>
                  <a:tcPr marL="66841" marR="66841" marT="33420" marB="33420"/>
                </a:tc>
                <a:extLst>
                  <a:ext uri="{0D108BD9-81ED-4DB2-BD59-A6C34878D82A}">
                    <a16:rowId xmlns:a16="http://schemas.microsoft.com/office/drawing/2014/main" val="2912142013"/>
                  </a:ext>
                </a:extLst>
              </a:tr>
              <a:tr h="880064">
                <a:tc>
                  <a:txBody>
                    <a:bodyPr/>
                    <a:lstStyle/>
                    <a:p>
                      <a:r>
                        <a:rPr lang="en-US" sz="1300"/>
                        <a:t>comment</a:t>
                      </a:r>
                    </a:p>
                  </a:txBody>
                  <a:tcPr marL="66841" marR="66841" marT="33420" marB="33420"/>
                </a:tc>
                <a:tc>
                  <a:txBody>
                    <a:bodyPr/>
                    <a:lstStyle/>
                    <a:p>
                      <a:r>
                        <a:rPr lang="en-US" sz="1300"/>
                        <a:t>Varchar(150)</a:t>
                      </a:r>
                    </a:p>
                  </a:txBody>
                  <a:tcPr marL="66841" marR="66841" marT="33420" marB="33420"/>
                </a:tc>
                <a:tc>
                  <a:txBody>
                    <a:bodyPr/>
                    <a:lstStyle/>
                    <a:p>
                      <a:endParaRPr lang="en-US" sz="1300"/>
                    </a:p>
                  </a:txBody>
                  <a:tcPr marL="66841" marR="66841" marT="33420" marB="334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Not null</a:t>
                      </a:r>
                    </a:p>
                    <a:p>
                      <a:endParaRPr lang="en-US" sz="1300"/>
                    </a:p>
                  </a:txBody>
                  <a:tcPr marL="66841" marR="66841" marT="33420" marB="33420"/>
                </a:tc>
                <a:extLst>
                  <a:ext uri="{0D108BD9-81ED-4DB2-BD59-A6C34878D82A}">
                    <a16:rowId xmlns:a16="http://schemas.microsoft.com/office/drawing/2014/main" val="1684676947"/>
                  </a:ext>
                </a:extLst>
              </a:tr>
            </a:tbl>
          </a:graphicData>
        </a:graphic>
      </p:graphicFrame>
    </p:spTree>
    <p:extLst>
      <p:ext uri="{BB962C8B-B14F-4D97-AF65-F5344CB8AC3E}">
        <p14:creationId xmlns:p14="http://schemas.microsoft.com/office/powerpoint/2010/main" val="322584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C19B6A-E24A-EB57-7DA9-4312F2604A0E}"/>
              </a:ext>
            </a:extLst>
          </p:cNvPr>
          <p:cNvSpPr>
            <a:spLocks noGrp="1"/>
          </p:cNvSpPr>
          <p:nvPr>
            <p:ph type="title"/>
          </p:nvPr>
        </p:nvSpPr>
        <p:spPr>
          <a:xfrm>
            <a:off x="499694" y="-89778"/>
            <a:ext cx="4620584" cy="4567137"/>
          </a:xfrm>
        </p:spPr>
        <p:txBody>
          <a:bodyPr vert="horz" lIns="91440" tIns="45720" rIns="91440" bIns="45720" rtlCol="0" anchor="b">
            <a:normAutofit/>
          </a:bodyPr>
          <a:lstStyle/>
          <a:p>
            <a:r>
              <a:rPr lang="en-US" sz="3600" b="1" i="1" kern="1200" dirty="0">
                <a:solidFill>
                  <a:schemeClr val="accent6"/>
                </a:solidFill>
                <a:latin typeface="+mj-lt"/>
                <a:ea typeface="+mj-ea"/>
                <a:cs typeface="+mj-cs"/>
              </a:rPr>
              <a:t>Rating </a:t>
            </a:r>
            <a:r>
              <a:rPr lang="en-US" sz="3600" b="1" i="1" kern="1200" err="1">
                <a:solidFill>
                  <a:schemeClr val="accent6"/>
                </a:solidFill>
                <a:latin typeface="+mj-lt"/>
                <a:ea typeface="+mj-ea"/>
                <a:cs typeface="+mj-cs"/>
              </a:rPr>
              <a:t>Astype</a:t>
            </a:r>
            <a:r>
              <a:rPr lang="en-US" sz="3600" b="1" i="1" kern="1200" dirty="0">
                <a:solidFill>
                  <a:schemeClr val="accent6"/>
                </a:solidFill>
                <a:latin typeface="+mj-lt"/>
                <a:ea typeface="+mj-ea"/>
                <a:cs typeface="+mj-cs"/>
              </a:rPr>
              <a:t> Lookup</a:t>
            </a:r>
            <a:endParaRPr lang="en-US" sz="3600" b="1" i="1" kern="1200">
              <a:solidFill>
                <a:schemeClr val="accent6"/>
              </a:solidFill>
              <a:latin typeface="+mj-lt"/>
              <a:ea typeface="Calibri Light"/>
              <a:cs typeface="Calibri Light"/>
            </a:endParaRPr>
          </a:p>
        </p:txBody>
      </p:sp>
      <p:sp>
        <p:nvSpPr>
          <p:cNvPr id="3" name="Content Placeholder 2">
            <a:extLst>
              <a:ext uri="{FF2B5EF4-FFF2-40B4-BE49-F238E27FC236}">
                <a16:creationId xmlns:a16="http://schemas.microsoft.com/office/drawing/2014/main" id="{E7894143-09AA-61BD-4E3D-B7B94C3AA97B}"/>
              </a:ext>
            </a:extLst>
          </p:cNvPr>
          <p:cNvSpPr>
            <a:spLocks noGrp="1"/>
          </p:cNvSpPr>
          <p:nvPr>
            <p:ph sz="half" idx="1"/>
          </p:nvPr>
        </p:nvSpPr>
        <p:spPr>
          <a:xfrm>
            <a:off x="643467" y="5277684"/>
            <a:ext cx="4620584" cy="77549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 </a:t>
            </a:r>
          </a:p>
        </p:txBody>
      </p:sp>
      <p:graphicFrame>
        <p:nvGraphicFramePr>
          <p:cNvPr id="5" name="Table 5">
            <a:extLst>
              <a:ext uri="{FF2B5EF4-FFF2-40B4-BE49-F238E27FC236}">
                <a16:creationId xmlns:a16="http://schemas.microsoft.com/office/drawing/2014/main" id="{272D908E-E6BC-A612-2FB1-2C8412D46C0E}"/>
              </a:ext>
            </a:extLst>
          </p:cNvPr>
          <p:cNvGraphicFramePr>
            <a:graphicFrameLocks noGrp="1"/>
          </p:cNvGraphicFramePr>
          <p:nvPr>
            <p:ph sz="half" idx="2"/>
            <p:extLst>
              <p:ext uri="{D42A27DB-BD31-4B8C-83A1-F6EECF244321}">
                <p14:modId xmlns:p14="http://schemas.microsoft.com/office/powerpoint/2010/main" val="4172042265"/>
              </p:ext>
            </p:extLst>
          </p:nvPr>
        </p:nvGraphicFramePr>
        <p:xfrm>
          <a:off x="5398555" y="2973329"/>
          <a:ext cx="6487895" cy="1522334"/>
        </p:xfrm>
        <a:graphic>
          <a:graphicData uri="http://schemas.openxmlformats.org/drawingml/2006/table">
            <a:tbl>
              <a:tblPr firstRow="1" bandRow="1">
                <a:tableStyleId>{5C22544A-7EE6-4342-B048-85BDC9FD1C3A}</a:tableStyleId>
              </a:tblPr>
              <a:tblGrid>
                <a:gridCol w="1986416">
                  <a:extLst>
                    <a:ext uri="{9D8B030D-6E8A-4147-A177-3AD203B41FA5}">
                      <a16:colId xmlns:a16="http://schemas.microsoft.com/office/drawing/2014/main" val="3044051725"/>
                    </a:ext>
                  </a:extLst>
                </a:gridCol>
                <a:gridCol w="1312453">
                  <a:extLst>
                    <a:ext uri="{9D8B030D-6E8A-4147-A177-3AD203B41FA5}">
                      <a16:colId xmlns:a16="http://schemas.microsoft.com/office/drawing/2014/main" val="4209388801"/>
                    </a:ext>
                  </a:extLst>
                </a:gridCol>
                <a:gridCol w="1773587">
                  <a:extLst>
                    <a:ext uri="{9D8B030D-6E8A-4147-A177-3AD203B41FA5}">
                      <a16:colId xmlns:a16="http://schemas.microsoft.com/office/drawing/2014/main" val="4060921322"/>
                    </a:ext>
                  </a:extLst>
                </a:gridCol>
                <a:gridCol w="1415439">
                  <a:extLst>
                    <a:ext uri="{9D8B030D-6E8A-4147-A177-3AD203B41FA5}">
                      <a16:colId xmlns:a16="http://schemas.microsoft.com/office/drawing/2014/main" val="1736456699"/>
                    </a:ext>
                  </a:extLst>
                </a:gridCol>
              </a:tblGrid>
              <a:tr h="506612">
                <a:tc>
                  <a:txBody>
                    <a:bodyPr/>
                    <a:lstStyle/>
                    <a:p>
                      <a:r>
                        <a:rPr lang="en-US" sz="2000" dirty="0"/>
                        <a:t>Column name</a:t>
                      </a:r>
                    </a:p>
                  </a:txBody>
                  <a:tcPr marL="101322" marR="101322" marT="50661" marB="50661"/>
                </a:tc>
                <a:tc>
                  <a:txBody>
                    <a:bodyPr/>
                    <a:lstStyle/>
                    <a:p>
                      <a:r>
                        <a:rPr lang="en-US" sz="2000" dirty="0"/>
                        <a:t>Data type</a:t>
                      </a:r>
                    </a:p>
                  </a:txBody>
                  <a:tcPr marL="101322" marR="101322" marT="50661" marB="50661"/>
                </a:tc>
                <a:tc>
                  <a:txBody>
                    <a:bodyPr/>
                    <a:lstStyle/>
                    <a:p>
                      <a:r>
                        <a:rPr lang="en-US" sz="2000" dirty="0"/>
                        <a:t>Properties</a:t>
                      </a:r>
                    </a:p>
                  </a:txBody>
                  <a:tcPr marL="101322" marR="101322" marT="50661" marB="50661"/>
                </a:tc>
                <a:tc>
                  <a:txBody>
                    <a:bodyPr/>
                    <a:lstStyle/>
                    <a:p>
                      <a:r>
                        <a:rPr lang="en-US" sz="2000" dirty="0"/>
                        <a:t>description</a:t>
                      </a:r>
                    </a:p>
                  </a:txBody>
                  <a:tcPr marL="101322" marR="101322" marT="50661" marB="50661"/>
                </a:tc>
                <a:extLst>
                  <a:ext uri="{0D108BD9-81ED-4DB2-BD59-A6C34878D82A}">
                    <a16:rowId xmlns:a16="http://schemas.microsoft.com/office/drawing/2014/main" val="2947078272"/>
                  </a:ext>
                </a:extLst>
              </a:tr>
              <a:tr h="749786">
                <a:tc>
                  <a:txBody>
                    <a:bodyPr/>
                    <a:lstStyle/>
                    <a:p>
                      <a:r>
                        <a:rPr lang="en-US" sz="2000" dirty="0" err="1"/>
                        <a:t>rating_astype</a:t>
                      </a:r>
                      <a:r>
                        <a:rPr lang="en-US" sz="2000" dirty="0"/>
                        <a:t> </a:t>
                      </a:r>
                    </a:p>
                  </a:txBody>
                  <a:tcPr marL="101322" marR="101322" marT="50661" marB="50661"/>
                </a:tc>
                <a:tc>
                  <a:txBody>
                    <a:bodyPr/>
                    <a:lstStyle/>
                    <a:p>
                      <a:r>
                        <a:rPr lang="en-US" sz="2000" dirty="0"/>
                        <a:t>INT</a:t>
                      </a:r>
                    </a:p>
                  </a:txBody>
                  <a:tcPr marL="101322" marR="101322" marT="50661" marB="50661"/>
                </a:tc>
                <a:tc>
                  <a:txBody>
                    <a:bodyPr/>
                    <a:lstStyle/>
                    <a:p>
                      <a:r>
                        <a:rPr lang="en-US" sz="2000" dirty="0"/>
                        <a:t>PRIMARY KEY,</a:t>
                      </a:r>
                    </a:p>
                    <a:p>
                      <a:pPr lvl="0" algn="l">
                        <a:lnSpc>
                          <a:spcPct val="100000"/>
                        </a:lnSpc>
                        <a:spcBef>
                          <a:spcPts val="0"/>
                        </a:spcBef>
                        <a:spcAft>
                          <a:spcPts val="0"/>
                        </a:spcAft>
                        <a:buNone/>
                      </a:pPr>
                      <a:r>
                        <a:rPr lang="en-US" sz="2000" b="0" i="0" u="none" strike="noStrike" noProof="0" dirty="0">
                          <a:solidFill>
                            <a:srgbClr val="000000"/>
                          </a:solidFill>
                          <a:latin typeface="Calibri"/>
                        </a:rPr>
                        <a:t>Not NULL</a:t>
                      </a:r>
                    </a:p>
                    <a:p>
                      <a:pPr lvl="0">
                        <a:buNone/>
                      </a:pPr>
                      <a:endParaRPr lang="en-US" sz="2000" dirty="0"/>
                    </a:p>
                  </a:txBody>
                  <a:tcPr marL="101322" marR="101322" marT="50661" marB="50661"/>
                </a:tc>
                <a:tc>
                  <a:txBody>
                    <a:bodyPr/>
                    <a:lstStyle/>
                    <a:p>
                      <a:endParaRPr lang="en-US" sz="2000" dirty="0"/>
                    </a:p>
                  </a:txBody>
                  <a:tcPr marL="101322" marR="101322" marT="50661" marB="50661"/>
                </a:tc>
                <a:extLst>
                  <a:ext uri="{0D108BD9-81ED-4DB2-BD59-A6C34878D82A}">
                    <a16:rowId xmlns:a16="http://schemas.microsoft.com/office/drawing/2014/main" val="2256981209"/>
                  </a:ext>
                </a:extLst>
              </a:tr>
            </a:tbl>
          </a:graphicData>
        </a:graphic>
      </p:graphicFrame>
    </p:spTree>
    <p:extLst>
      <p:ext uri="{BB962C8B-B14F-4D97-AF65-F5344CB8AC3E}">
        <p14:creationId xmlns:p14="http://schemas.microsoft.com/office/powerpoint/2010/main" val="391281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8F2C-0B9B-70EC-972E-F0C9C6291191}"/>
              </a:ext>
            </a:extLst>
          </p:cNvPr>
          <p:cNvSpPr>
            <a:spLocks noGrp="1"/>
          </p:cNvSpPr>
          <p:nvPr>
            <p:ph type="title"/>
          </p:nvPr>
        </p:nvSpPr>
        <p:spPr/>
        <p:txBody>
          <a:bodyPr/>
          <a:lstStyle/>
          <a:p>
            <a:r>
              <a:rPr lang="en-US">
                <a:cs typeface="Calibri Light"/>
              </a:rPr>
              <a:t>Forms</a:t>
            </a:r>
            <a:endParaRPr lang="en-US"/>
          </a:p>
        </p:txBody>
      </p:sp>
      <p:pic>
        <p:nvPicPr>
          <p:cNvPr id="5" name="Picture 5" descr="Graphical user interface, application&#10;&#10;Description automatically generated">
            <a:extLst>
              <a:ext uri="{FF2B5EF4-FFF2-40B4-BE49-F238E27FC236}">
                <a16:creationId xmlns:a16="http://schemas.microsoft.com/office/drawing/2014/main" id="{22B600F5-4976-08A2-9E6B-D0BEA8A68D1C}"/>
              </a:ext>
            </a:extLst>
          </p:cNvPr>
          <p:cNvPicPr>
            <a:picLocks noChangeAspect="1"/>
          </p:cNvPicPr>
          <p:nvPr/>
        </p:nvPicPr>
        <p:blipFill>
          <a:blip r:embed="rId2"/>
          <a:stretch>
            <a:fillRect/>
          </a:stretch>
        </p:blipFill>
        <p:spPr>
          <a:xfrm>
            <a:off x="3444815" y="1040069"/>
            <a:ext cx="5690557" cy="5640503"/>
          </a:xfrm>
          <a:prstGeom prst="rect">
            <a:avLst/>
          </a:prstGeom>
        </p:spPr>
      </p:pic>
    </p:spTree>
    <p:extLst>
      <p:ext uri="{BB962C8B-B14F-4D97-AF65-F5344CB8AC3E}">
        <p14:creationId xmlns:p14="http://schemas.microsoft.com/office/powerpoint/2010/main" val="120416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304D-7661-7019-3C9F-16921142CC56}"/>
              </a:ext>
            </a:extLst>
          </p:cNvPr>
          <p:cNvSpPr>
            <a:spLocks noGrp="1"/>
          </p:cNvSpPr>
          <p:nvPr>
            <p:ph type="title"/>
          </p:nvPr>
        </p:nvSpPr>
        <p:spPr/>
        <p:txBody>
          <a:bodyPr/>
          <a:lstStyle/>
          <a:p>
            <a:r>
              <a:rPr lang="en-US">
                <a:cs typeface="Calibri Light"/>
              </a:rPr>
              <a:t>Forms</a:t>
            </a:r>
            <a:endParaRPr lang="en-US"/>
          </a:p>
        </p:txBody>
      </p:sp>
      <p:pic>
        <p:nvPicPr>
          <p:cNvPr id="4" name="Picture 4" descr="Graphical user interface, application&#10;&#10;Description automatically generated">
            <a:extLst>
              <a:ext uri="{FF2B5EF4-FFF2-40B4-BE49-F238E27FC236}">
                <a16:creationId xmlns:a16="http://schemas.microsoft.com/office/drawing/2014/main" id="{D0C3EA1A-1A57-7D7B-60D4-EFB11E0F10B2}"/>
              </a:ext>
            </a:extLst>
          </p:cNvPr>
          <p:cNvPicPr>
            <a:picLocks noGrp="1" noChangeAspect="1"/>
          </p:cNvPicPr>
          <p:nvPr>
            <p:ph idx="1"/>
          </p:nvPr>
        </p:nvPicPr>
        <p:blipFill rotWithShape="1">
          <a:blip r:embed="rId2"/>
          <a:srcRect l="27152" t="12353" r="27980" b="6470"/>
          <a:stretch/>
        </p:blipFill>
        <p:spPr>
          <a:xfrm>
            <a:off x="3735878" y="1034870"/>
            <a:ext cx="5121296" cy="5209299"/>
          </a:xfrm>
        </p:spPr>
      </p:pic>
    </p:spTree>
    <p:extLst>
      <p:ext uri="{BB962C8B-B14F-4D97-AF65-F5344CB8AC3E}">
        <p14:creationId xmlns:p14="http://schemas.microsoft.com/office/powerpoint/2010/main" val="353199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09F5-40ED-2E05-EF6D-8C3CBD98C45D}"/>
              </a:ext>
            </a:extLst>
          </p:cNvPr>
          <p:cNvSpPr>
            <a:spLocks noGrp="1"/>
          </p:cNvSpPr>
          <p:nvPr>
            <p:ph type="title"/>
          </p:nvPr>
        </p:nvSpPr>
        <p:spPr/>
        <p:txBody>
          <a:bodyPr/>
          <a:lstStyle/>
          <a:p>
            <a:r>
              <a:rPr lang="en-US">
                <a:ea typeface="Calibri Light"/>
                <a:cs typeface="Calibri Light"/>
              </a:rPr>
              <a:t>Forms</a:t>
            </a:r>
            <a:endParaRPr lang="en-US"/>
          </a:p>
        </p:txBody>
      </p:sp>
      <p:pic>
        <p:nvPicPr>
          <p:cNvPr id="4" name="Picture 4" descr="Graphical user interface, application, Word&#10;&#10;Description automatically generated">
            <a:extLst>
              <a:ext uri="{FF2B5EF4-FFF2-40B4-BE49-F238E27FC236}">
                <a16:creationId xmlns:a16="http://schemas.microsoft.com/office/drawing/2014/main" id="{6E9AC7BD-8422-767F-A45C-8CB28274CED8}"/>
              </a:ext>
            </a:extLst>
          </p:cNvPr>
          <p:cNvPicPr>
            <a:picLocks noChangeAspect="1"/>
          </p:cNvPicPr>
          <p:nvPr/>
        </p:nvPicPr>
        <p:blipFill rotWithShape="1">
          <a:blip r:embed="rId2"/>
          <a:srcRect l="28428" t="25519" r="29264" b="23442"/>
          <a:stretch/>
        </p:blipFill>
        <p:spPr>
          <a:xfrm>
            <a:off x="2438400" y="1435777"/>
            <a:ext cx="7331245" cy="4983612"/>
          </a:xfrm>
          <a:prstGeom prst="rect">
            <a:avLst/>
          </a:prstGeom>
        </p:spPr>
      </p:pic>
    </p:spTree>
    <p:extLst>
      <p:ext uri="{BB962C8B-B14F-4D97-AF65-F5344CB8AC3E}">
        <p14:creationId xmlns:p14="http://schemas.microsoft.com/office/powerpoint/2010/main" val="189965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5744-462D-59A9-EB2B-97F213CE3493}"/>
              </a:ext>
            </a:extLst>
          </p:cNvPr>
          <p:cNvSpPr>
            <a:spLocks noGrp="1"/>
          </p:cNvSpPr>
          <p:nvPr>
            <p:ph type="title"/>
          </p:nvPr>
        </p:nvSpPr>
        <p:spPr/>
        <p:txBody>
          <a:bodyPr/>
          <a:lstStyle/>
          <a:p>
            <a:r>
              <a:rPr lang="en-US" dirty="0">
                <a:cs typeface="Calibri Light"/>
              </a:rPr>
              <a:t>Forms</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51E08B1D-15AF-B83D-B7A3-521C1DCD4550}"/>
              </a:ext>
            </a:extLst>
          </p:cNvPr>
          <p:cNvPicPr>
            <a:picLocks noChangeAspect="1"/>
          </p:cNvPicPr>
          <p:nvPr/>
        </p:nvPicPr>
        <p:blipFill rotWithShape="1">
          <a:blip r:embed="rId2"/>
          <a:srcRect l="27599" t="15050" r="28166" b="15719"/>
          <a:stretch/>
        </p:blipFill>
        <p:spPr>
          <a:xfrm>
            <a:off x="3372928" y="1263248"/>
            <a:ext cx="6353467" cy="5599942"/>
          </a:xfrm>
          <a:prstGeom prst="rect">
            <a:avLst/>
          </a:prstGeom>
        </p:spPr>
      </p:pic>
    </p:spTree>
    <p:extLst>
      <p:ext uri="{BB962C8B-B14F-4D97-AF65-F5344CB8AC3E}">
        <p14:creationId xmlns:p14="http://schemas.microsoft.com/office/powerpoint/2010/main" val="188493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08913-B323-422F-B521-2957A5B7F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92" y="0"/>
            <a:ext cx="7299977"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A9BA6C26-1C87-E147-FE51-2F1F88867BDE}"/>
              </a:ext>
            </a:extLst>
          </p:cNvPr>
          <p:cNvSpPr>
            <a:spLocks noGrp="1"/>
          </p:cNvSpPr>
          <p:nvPr>
            <p:ph type="title"/>
          </p:nvPr>
        </p:nvSpPr>
        <p:spPr>
          <a:xfrm>
            <a:off x="838199" y="1065749"/>
            <a:ext cx="4953001" cy="4726502"/>
          </a:xfrm>
        </p:spPr>
        <p:txBody>
          <a:bodyPr>
            <a:normAutofit/>
          </a:bodyPr>
          <a:lstStyle/>
          <a:p>
            <a:r>
              <a:rPr lang="en-US" b="1" i="1" dirty="0">
                <a:solidFill>
                  <a:schemeClr val="accent6"/>
                </a:solidFill>
                <a:cs typeface="Calibri Light"/>
              </a:rPr>
              <a:t>Business Questions</a:t>
            </a:r>
            <a:endParaRPr lang="en-US" i="1" dirty="0">
              <a:solidFill>
                <a:schemeClr val="accent6"/>
              </a:solidFill>
            </a:endParaRPr>
          </a:p>
        </p:txBody>
      </p:sp>
      <p:sp>
        <p:nvSpPr>
          <p:cNvPr id="3" name="Content Placeholder 2">
            <a:extLst>
              <a:ext uri="{FF2B5EF4-FFF2-40B4-BE49-F238E27FC236}">
                <a16:creationId xmlns:a16="http://schemas.microsoft.com/office/drawing/2014/main" id="{0E5CD333-3F88-2854-4C76-ABD8A2047B23}"/>
              </a:ext>
            </a:extLst>
          </p:cNvPr>
          <p:cNvSpPr>
            <a:spLocks noGrp="1"/>
          </p:cNvSpPr>
          <p:nvPr>
            <p:ph idx="1"/>
          </p:nvPr>
        </p:nvSpPr>
        <p:spPr>
          <a:xfrm>
            <a:off x="7538022" y="713313"/>
            <a:ext cx="3815778" cy="5431376"/>
          </a:xfrm>
        </p:spPr>
        <p:txBody>
          <a:bodyPr vert="horz" lIns="91440" tIns="45720" rIns="91440" bIns="45720" rtlCol="0" anchor="ctr">
            <a:normAutofit/>
          </a:bodyPr>
          <a:lstStyle/>
          <a:p>
            <a:r>
              <a:rPr lang="en-US" sz="1400">
                <a:latin typeface="Times New Roman"/>
                <a:ea typeface="+mn-lt"/>
                <a:cs typeface="+mn-lt"/>
              </a:rPr>
              <a:t>To validate the TutorMatch database and satisfy the continuous expectations of the stakeholders and shareholders, we must continuously check the efficiency of the operation to ensure that TutorMatch is performing at superior standards. Below are five questions that we expect to answer from the MOBA database:</a:t>
            </a:r>
            <a:endParaRPr lang="en-US" sz="1400" b="1">
              <a:latin typeface="Times New Roman"/>
              <a:ea typeface="+mn-lt"/>
              <a:cs typeface="Calibri Light"/>
            </a:endParaRPr>
          </a:p>
          <a:p>
            <a:endParaRPr lang="en-US" sz="1400">
              <a:latin typeface="Times New Roman"/>
              <a:cs typeface="Calibri"/>
            </a:endParaRPr>
          </a:p>
          <a:p>
            <a:pPr lvl="1"/>
            <a:r>
              <a:rPr lang="en-US" sz="1400">
                <a:latin typeface="Times New Roman"/>
                <a:cs typeface="Calibri"/>
              </a:rPr>
              <a:t>Which individuals posted the most jobs?</a:t>
            </a:r>
          </a:p>
          <a:p>
            <a:pPr lvl="1"/>
            <a:r>
              <a:rPr lang="en-US" sz="1400">
                <a:latin typeface="Times New Roman"/>
                <a:cs typeface="Calibri"/>
              </a:rPr>
              <a:t>Which tutor has taken the most jobs?</a:t>
            </a:r>
          </a:p>
          <a:p>
            <a:pPr lvl="1"/>
            <a:r>
              <a:rPr lang="en-US" sz="1400">
                <a:latin typeface="Times New Roman"/>
                <a:cs typeface="Calibri"/>
              </a:rPr>
              <a:t>Who are the inactive tutors on the platform? (no jobs posted/accepted)</a:t>
            </a:r>
          </a:p>
          <a:p>
            <a:pPr lvl="1"/>
            <a:r>
              <a:rPr lang="en-US" sz="1400">
                <a:latin typeface="Times New Roman"/>
                <a:cs typeface="Calibri"/>
              </a:rPr>
              <a:t>Create a table which includes the client information, tutor information, and appointment date.</a:t>
            </a:r>
          </a:p>
          <a:p>
            <a:pPr lvl="1"/>
            <a:r>
              <a:rPr lang="en-US" sz="1400">
                <a:latin typeface="Times New Roman"/>
                <a:cs typeface="Calibri"/>
              </a:rPr>
              <a:t>Which tutor has the highest pay rate?</a:t>
            </a:r>
          </a:p>
          <a:p>
            <a:pPr lvl="1"/>
            <a:r>
              <a:rPr lang="en-US" sz="1400">
                <a:latin typeface="Times New Roman"/>
                <a:cs typeface="Calibri"/>
              </a:rPr>
              <a:t>What are the average ratings for each tutor?</a:t>
            </a:r>
          </a:p>
          <a:p>
            <a:pPr lvl="1"/>
            <a:r>
              <a:rPr lang="en-US" sz="1400">
                <a:latin typeface="Times New Roman"/>
                <a:cs typeface="Calibri"/>
              </a:rPr>
              <a:t>Create a query that returns the jobs count grouped by assignment type</a:t>
            </a:r>
          </a:p>
          <a:p>
            <a:endParaRPr lang="en-US" sz="1400">
              <a:latin typeface="Times New Roman"/>
              <a:cs typeface="Calibri"/>
            </a:endParaRPr>
          </a:p>
        </p:txBody>
      </p:sp>
    </p:spTree>
    <p:extLst>
      <p:ext uri="{BB962C8B-B14F-4D97-AF65-F5344CB8AC3E}">
        <p14:creationId xmlns:p14="http://schemas.microsoft.com/office/powerpoint/2010/main" val="54038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5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5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A2DE59C-2048-C9EC-75E0-98E5DBED9034}"/>
              </a:ext>
            </a:extLst>
          </p:cNvPr>
          <p:cNvSpPr>
            <a:spLocks noGrp="1"/>
          </p:cNvSpPr>
          <p:nvPr>
            <p:ph type="subTitle" idx="1"/>
          </p:nvPr>
        </p:nvSpPr>
        <p:spPr>
          <a:xfrm>
            <a:off x="1514121" y="4171528"/>
            <a:ext cx="9163757" cy="450447"/>
          </a:xfrm>
        </p:spPr>
        <p:txBody>
          <a:bodyPr anchor="ctr">
            <a:normAutofit/>
          </a:bodyPr>
          <a:lstStyle/>
          <a:p>
            <a:r>
              <a:rPr lang="en-US" sz="2000" b="0" i="0">
                <a:solidFill>
                  <a:schemeClr val="tx2"/>
                </a:solidFill>
                <a:effectLst/>
                <a:latin typeface="Calibri" panose="020F0502020204030204" pitchFamily="34" charset="0"/>
              </a:rPr>
              <a:t>Service that Connects Freelance Tutors with Individuals in Need </a:t>
            </a:r>
            <a:endParaRPr lang="en-US" sz="2000">
              <a:solidFill>
                <a:schemeClr val="tx2"/>
              </a:solidFill>
            </a:endParaRPr>
          </a:p>
        </p:txBody>
      </p:sp>
      <p:grpSp>
        <p:nvGrpSpPr>
          <p:cNvPr id="2076" name="Group 205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2060" name="Freeform: Shape 205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reeform: Shape 206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63" name="Freeform: Shape 206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A screenshot of a computer&#10;&#10;Description automatically generated">
            <a:extLst>
              <a:ext uri="{FF2B5EF4-FFF2-40B4-BE49-F238E27FC236}">
                <a16:creationId xmlns:a16="http://schemas.microsoft.com/office/drawing/2014/main" id="{D0529F0C-0DC9-095C-A1F7-AC1F05A24E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2342" y="672373"/>
            <a:ext cx="11525864" cy="2132283"/>
          </a:xfrm>
          <a:prstGeom prst="rect">
            <a:avLst/>
          </a:prstGeom>
          <a:noFill/>
          <a:extLst>
            <a:ext uri="{909E8E84-426E-40DD-AFC4-6F175D3DCCD1}">
              <a14:hiddenFill xmlns:a14="http://schemas.microsoft.com/office/drawing/2010/main">
                <a:solidFill>
                  <a:srgbClr val="FFFFFF"/>
                </a:solidFill>
              </a14:hiddenFill>
            </a:ext>
          </a:extLst>
        </p:spPr>
      </p:pic>
      <p:grpSp>
        <p:nvGrpSpPr>
          <p:cNvPr id="2077" name="Group 206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66" name="Freeform: Shape 206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Freeform: Shape 206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Freeform: Shape 206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Freeform: Shape 206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5372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976C5-65F8-0A40-9C92-225F1EE9725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a:solidFill>
                  <a:srgbClr val="FFFFFF"/>
                </a:solidFill>
                <a:effectLst/>
                <a:latin typeface="+mj-lt"/>
                <a:ea typeface="+mj-ea"/>
                <a:cs typeface="+mj-cs"/>
              </a:rPr>
              <a:t>Which individuals posted the most jobs?  </a:t>
            </a:r>
            <a:endParaRPr lang="en-US" sz="3600" kern="1200">
              <a:solidFill>
                <a:srgbClr val="FFFFFF"/>
              </a:solidFill>
              <a:latin typeface="+mj-lt"/>
              <a:ea typeface="+mj-ea"/>
              <a:cs typeface="+mj-cs"/>
            </a:endParaRPr>
          </a:p>
        </p:txBody>
      </p:sp>
      <p:pic>
        <p:nvPicPr>
          <p:cNvPr id="5" name="Picture 5" descr="Graphical user interface, text, application, email&#10;&#10;Description automatically generated">
            <a:extLst>
              <a:ext uri="{FF2B5EF4-FFF2-40B4-BE49-F238E27FC236}">
                <a16:creationId xmlns:a16="http://schemas.microsoft.com/office/drawing/2014/main" id="{701BF2F2-27CA-A0E4-634B-EFD40CB5D0FB}"/>
              </a:ext>
            </a:extLst>
          </p:cNvPr>
          <p:cNvPicPr>
            <a:picLocks noGrp="1" noChangeAspect="1"/>
          </p:cNvPicPr>
          <p:nvPr>
            <p:ph idx="1"/>
          </p:nvPr>
        </p:nvPicPr>
        <p:blipFill>
          <a:blip r:embed="rId2"/>
          <a:stretch>
            <a:fillRect/>
          </a:stretch>
        </p:blipFill>
        <p:spPr>
          <a:xfrm>
            <a:off x="5091014" y="643466"/>
            <a:ext cx="6153303" cy="5568739"/>
          </a:xfrm>
          <a:prstGeom prst="rect">
            <a:avLst/>
          </a:prstGeom>
        </p:spPr>
      </p:pic>
    </p:spTree>
    <p:extLst>
      <p:ext uri="{BB962C8B-B14F-4D97-AF65-F5344CB8AC3E}">
        <p14:creationId xmlns:p14="http://schemas.microsoft.com/office/powerpoint/2010/main" val="1094670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CD558-BC07-F863-6ECB-89B55571F04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a:solidFill>
                  <a:srgbClr val="FFFFFF"/>
                </a:solidFill>
                <a:effectLst/>
                <a:latin typeface="+mj-lt"/>
                <a:ea typeface="+mj-ea"/>
                <a:cs typeface="+mj-cs"/>
              </a:rPr>
              <a:t>Which tutor has taken the most jobs?</a:t>
            </a:r>
            <a:endParaRPr lang="en-US" sz="3600" kern="1200">
              <a:solidFill>
                <a:srgbClr val="FFFFFF"/>
              </a:solidFill>
              <a:latin typeface="+mj-lt"/>
              <a:ea typeface="+mj-ea"/>
              <a:cs typeface="+mj-cs"/>
            </a:endParaRPr>
          </a:p>
        </p:txBody>
      </p:sp>
      <p:pic>
        <p:nvPicPr>
          <p:cNvPr id="5" name="Picture 5" descr="Table&#10;&#10;Description automatically generated">
            <a:extLst>
              <a:ext uri="{FF2B5EF4-FFF2-40B4-BE49-F238E27FC236}">
                <a16:creationId xmlns:a16="http://schemas.microsoft.com/office/drawing/2014/main" id="{A17B3F05-E524-0C58-5E78-1CB8CF747D00}"/>
              </a:ext>
            </a:extLst>
          </p:cNvPr>
          <p:cNvPicPr>
            <a:picLocks noGrp="1" noChangeAspect="1"/>
          </p:cNvPicPr>
          <p:nvPr>
            <p:ph idx="1"/>
          </p:nvPr>
        </p:nvPicPr>
        <p:blipFill>
          <a:blip r:embed="rId2"/>
          <a:stretch>
            <a:fillRect/>
          </a:stretch>
        </p:blipFill>
        <p:spPr>
          <a:xfrm>
            <a:off x="6249999" y="643466"/>
            <a:ext cx="3835333" cy="5568739"/>
          </a:xfrm>
          <a:prstGeom prst="rect">
            <a:avLst/>
          </a:prstGeom>
        </p:spPr>
      </p:pic>
    </p:spTree>
    <p:extLst>
      <p:ext uri="{BB962C8B-B14F-4D97-AF65-F5344CB8AC3E}">
        <p14:creationId xmlns:p14="http://schemas.microsoft.com/office/powerpoint/2010/main" val="346044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7A208-DB12-2284-C035-01CA3DB101C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a:solidFill>
                  <a:srgbClr val="FFFFFF"/>
                </a:solidFill>
                <a:effectLst/>
                <a:latin typeface="+mj-lt"/>
                <a:ea typeface="+mj-ea"/>
                <a:cs typeface="+mj-cs"/>
              </a:rPr>
              <a:t>Who are the inactive tutors on the platform?</a:t>
            </a:r>
            <a:endParaRPr lang="en-US" sz="36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46C8A2B3-DBFE-0B23-4602-44E5504518C4}"/>
              </a:ext>
            </a:extLst>
          </p:cNvPr>
          <p:cNvPicPr>
            <a:picLocks noGrp="1" noChangeAspect="1"/>
          </p:cNvPicPr>
          <p:nvPr>
            <p:ph idx="1"/>
          </p:nvPr>
        </p:nvPicPr>
        <p:blipFill>
          <a:blip r:embed="rId2"/>
          <a:stretch>
            <a:fillRect/>
          </a:stretch>
        </p:blipFill>
        <p:spPr>
          <a:xfrm>
            <a:off x="4948742" y="643466"/>
            <a:ext cx="6437848" cy="5568739"/>
          </a:xfrm>
          <a:prstGeom prst="rect">
            <a:avLst/>
          </a:prstGeom>
        </p:spPr>
      </p:pic>
    </p:spTree>
    <p:extLst>
      <p:ext uri="{BB962C8B-B14F-4D97-AF65-F5344CB8AC3E}">
        <p14:creationId xmlns:p14="http://schemas.microsoft.com/office/powerpoint/2010/main" val="1111585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8CBA9-7FD9-3C4E-0E42-E4E21C37326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b="0" i="0" u="none" strike="noStrike" kern="1200">
                <a:solidFill>
                  <a:srgbClr val="FFFFFF"/>
                </a:solidFill>
                <a:effectLst/>
                <a:latin typeface="+mj-lt"/>
                <a:ea typeface="+mj-ea"/>
                <a:cs typeface="+mj-cs"/>
              </a:rPr>
              <a:t>Create a table which includes the client information, tutor information, and appointment date. </a:t>
            </a:r>
            <a:endParaRPr lang="en-US" sz="2500" kern="1200">
              <a:solidFill>
                <a:srgbClr val="FFFFFF"/>
              </a:solidFill>
              <a:latin typeface="+mj-lt"/>
              <a:ea typeface="+mj-ea"/>
              <a:cs typeface="+mj-cs"/>
            </a:endParaRPr>
          </a:p>
        </p:txBody>
      </p:sp>
      <p:pic>
        <p:nvPicPr>
          <p:cNvPr id="6" name="Picture 6" descr="Text&#10;&#10;Description automatically generated">
            <a:extLst>
              <a:ext uri="{FF2B5EF4-FFF2-40B4-BE49-F238E27FC236}">
                <a16:creationId xmlns:a16="http://schemas.microsoft.com/office/drawing/2014/main" id="{A7D3106C-4265-9C26-96BC-970D690659C7}"/>
              </a:ext>
            </a:extLst>
          </p:cNvPr>
          <p:cNvPicPr>
            <a:picLocks noGrp="1" noChangeAspect="1"/>
          </p:cNvPicPr>
          <p:nvPr>
            <p:ph idx="1"/>
          </p:nvPr>
        </p:nvPicPr>
        <p:blipFill>
          <a:blip r:embed="rId2"/>
          <a:stretch>
            <a:fillRect/>
          </a:stretch>
        </p:blipFill>
        <p:spPr>
          <a:xfrm>
            <a:off x="4777316" y="1310003"/>
            <a:ext cx="6780700" cy="4235665"/>
          </a:xfrm>
          <a:prstGeom prst="rect">
            <a:avLst/>
          </a:prstGeom>
        </p:spPr>
      </p:pic>
    </p:spTree>
    <p:extLst>
      <p:ext uri="{BB962C8B-B14F-4D97-AF65-F5344CB8AC3E}">
        <p14:creationId xmlns:p14="http://schemas.microsoft.com/office/powerpoint/2010/main" val="2560548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3BB5B-E3E7-F2E9-5330-46A83E946E0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a:solidFill>
                  <a:srgbClr val="FFFFFF"/>
                </a:solidFill>
                <a:latin typeface="+mj-lt"/>
                <a:ea typeface="+mj-ea"/>
                <a:cs typeface="+mj-cs"/>
              </a:rPr>
              <a:t>Create a table which includes the client information, tutor information, and appointment date. </a:t>
            </a:r>
          </a:p>
        </p:txBody>
      </p:sp>
      <p:pic>
        <p:nvPicPr>
          <p:cNvPr id="4" name="Picture 4" descr="Table&#10;&#10;Description automatically generated">
            <a:extLst>
              <a:ext uri="{FF2B5EF4-FFF2-40B4-BE49-F238E27FC236}">
                <a16:creationId xmlns:a16="http://schemas.microsoft.com/office/drawing/2014/main" id="{5D238B60-A1AF-823C-F5FE-36358A203042}"/>
              </a:ext>
            </a:extLst>
          </p:cNvPr>
          <p:cNvPicPr>
            <a:picLocks noGrp="1" noChangeAspect="1"/>
          </p:cNvPicPr>
          <p:nvPr>
            <p:ph idx="1"/>
          </p:nvPr>
        </p:nvPicPr>
        <p:blipFill>
          <a:blip r:embed="rId2"/>
          <a:stretch>
            <a:fillRect/>
          </a:stretch>
        </p:blipFill>
        <p:spPr>
          <a:xfrm>
            <a:off x="4777316" y="1961509"/>
            <a:ext cx="6780700" cy="2932652"/>
          </a:xfrm>
          <a:prstGeom prst="rect">
            <a:avLst/>
          </a:prstGeom>
        </p:spPr>
      </p:pic>
      <p:sp>
        <p:nvSpPr>
          <p:cNvPr id="3" name="TextBox 2">
            <a:extLst>
              <a:ext uri="{FF2B5EF4-FFF2-40B4-BE49-F238E27FC236}">
                <a16:creationId xmlns:a16="http://schemas.microsoft.com/office/drawing/2014/main" id="{6438A2BD-9BEF-0636-24DE-CD9102A4D777}"/>
              </a:ext>
            </a:extLst>
          </p:cNvPr>
          <p:cNvSpPr txBox="1"/>
          <p:nvPr/>
        </p:nvSpPr>
        <p:spPr>
          <a:xfrm>
            <a:off x="1637109" y="7097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continued</a:t>
            </a:r>
            <a:endParaRPr lang="en-US"/>
          </a:p>
        </p:txBody>
      </p:sp>
    </p:spTree>
    <p:extLst>
      <p:ext uri="{BB962C8B-B14F-4D97-AF65-F5344CB8AC3E}">
        <p14:creationId xmlns:p14="http://schemas.microsoft.com/office/powerpoint/2010/main" val="1246226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6C946-0983-C0C1-C7C4-369B2FE893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a:solidFill>
                  <a:srgbClr val="FFFFFF"/>
                </a:solidFill>
                <a:effectLst/>
                <a:latin typeface="+mj-lt"/>
                <a:ea typeface="+mj-ea"/>
                <a:cs typeface="+mj-cs"/>
              </a:rPr>
              <a:t>Which tutor has the highest pay rate?</a:t>
            </a:r>
            <a:endParaRPr lang="en-US" sz="3600" kern="1200">
              <a:solidFill>
                <a:srgbClr val="FFFFFF"/>
              </a:solidFill>
              <a:latin typeface="+mj-lt"/>
              <a:ea typeface="+mj-ea"/>
              <a:cs typeface="+mj-cs"/>
            </a:endParaRPr>
          </a:p>
        </p:txBody>
      </p:sp>
      <p:pic>
        <p:nvPicPr>
          <p:cNvPr id="6" name="Picture 6" descr="Table&#10;&#10;Description automatically generated">
            <a:extLst>
              <a:ext uri="{FF2B5EF4-FFF2-40B4-BE49-F238E27FC236}">
                <a16:creationId xmlns:a16="http://schemas.microsoft.com/office/drawing/2014/main" id="{54369669-282C-9F7F-6A04-1F4B7A33972F}"/>
              </a:ext>
            </a:extLst>
          </p:cNvPr>
          <p:cNvPicPr>
            <a:picLocks noGrp="1" noChangeAspect="1"/>
          </p:cNvPicPr>
          <p:nvPr>
            <p:ph idx="1"/>
          </p:nvPr>
        </p:nvPicPr>
        <p:blipFill>
          <a:blip r:embed="rId2"/>
          <a:stretch>
            <a:fillRect/>
          </a:stretch>
        </p:blipFill>
        <p:spPr>
          <a:xfrm>
            <a:off x="6144013" y="643466"/>
            <a:ext cx="4047306" cy="5568739"/>
          </a:xfrm>
          <a:prstGeom prst="rect">
            <a:avLst/>
          </a:prstGeom>
        </p:spPr>
      </p:pic>
    </p:spTree>
    <p:extLst>
      <p:ext uri="{BB962C8B-B14F-4D97-AF65-F5344CB8AC3E}">
        <p14:creationId xmlns:p14="http://schemas.microsoft.com/office/powerpoint/2010/main" val="4121943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67240D-65AA-9177-2221-111FFB1BC7B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a:solidFill>
                  <a:srgbClr val="FFFFFF"/>
                </a:solidFill>
                <a:effectLst/>
                <a:latin typeface="+mj-lt"/>
                <a:ea typeface="+mj-ea"/>
                <a:cs typeface="+mj-cs"/>
              </a:rPr>
              <a:t>What are the average ratings for each tutor</a:t>
            </a:r>
            <a:endParaRPr lang="en-US" sz="3600" kern="1200">
              <a:solidFill>
                <a:srgbClr val="FFFFFF"/>
              </a:solidFill>
              <a:latin typeface="+mj-lt"/>
              <a:ea typeface="+mj-ea"/>
              <a:cs typeface="+mj-cs"/>
            </a:endParaRPr>
          </a:p>
        </p:txBody>
      </p:sp>
      <p:pic>
        <p:nvPicPr>
          <p:cNvPr id="6" name="Picture 6" descr="Table&#10;&#10;Description automatically generated">
            <a:extLst>
              <a:ext uri="{FF2B5EF4-FFF2-40B4-BE49-F238E27FC236}">
                <a16:creationId xmlns:a16="http://schemas.microsoft.com/office/drawing/2014/main" id="{4B9747E4-3C05-BA01-26B5-C1EAEABEC1EE}"/>
              </a:ext>
            </a:extLst>
          </p:cNvPr>
          <p:cNvPicPr>
            <a:picLocks noGrp="1" noChangeAspect="1"/>
          </p:cNvPicPr>
          <p:nvPr>
            <p:ph idx="1"/>
          </p:nvPr>
        </p:nvPicPr>
        <p:blipFill>
          <a:blip r:embed="rId2"/>
          <a:stretch>
            <a:fillRect/>
          </a:stretch>
        </p:blipFill>
        <p:spPr>
          <a:xfrm>
            <a:off x="5342590" y="643466"/>
            <a:ext cx="5650152" cy="5568739"/>
          </a:xfrm>
          <a:prstGeom prst="rect">
            <a:avLst/>
          </a:prstGeom>
        </p:spPr>
      </p:pic>
    </p:spTree>
    <p:extLst>
      <p:ext uri="{BB962C8B-B14F-4D97-AF65-F5344CB8AC3E}">
        <p14:creationId xmlns:p14="http://schemas.microsoft.com/office/powerpoint/2010/main" val="58017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C5487-DC9C-CEF5-A15E-8B4EF2723DA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0" i="0" u="none" strike="noStrike" kern="1200">
                <a:solidFill>
                  <a:srgbClr val="FFFFFF"/>
                </a:solidFill>
                <a:effectLst/>
                <a:latin typeface="+mj-lt"/>
                <a:ea typeface="+mj-ea"/>
                <a:cs typeface="+mj-cs"/>
              </a:rPr>
              <a:t>Create a query that returns the jobs count grouped by assignment type</a:t>
            </a:r>
            <a:endParaRPr lang="en-US" sz="2800" kern="120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4033E4A1-646F-ABD2-E022-7C0D62BA3BA6}"/>
              </a:ext>
            </a:extLst>
          </p:cNvPr>
          <p:cNvPicPr>
            <a:picLocks noGrp="1" noChangeAspect="1"/>
          </p:cNvPicPr>
          <p:nvPr>
            <p:ph idx="1"/>
          </p:nvPr>
        </p:nvPicPr>
        <p:blipFill>
          <a:blip r:embed="rId2"/>
          <a:stretch>
            <a:fillRect/>
          </a:stretch>
        </p:blipFill>
        <p:spPr>
          <a:xfrm>
            <a:off x="5767671" y="643466"/>
            <a:ext cx="4799989" cy="5568739"/>
          </a:xfrm>
          <a:prstGeom prst="rect">
            <a:avLst/>
          </a:prstGeom>
        </p:spPr>
      </p:pic>
    </p:spTree>
    <p:extLst>
      <p:ext uri="{BB962C8B-B14F-4D97-AF65-F5344CB8AC3E}">
        <p14:creationId xmlns:p14="http://schemas.microsoft.com/office/powerpoint/2010/main" val="331705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C41BD-EC80-D08E-32C6-C788CFCAC6E4}"/>
              </a:ext>
            </a:extLst>
          </p:cNvPr>
          <p:cNvSpPr>
            <a:spLocks noGrp="1"/>
          </p:cNvSpPr>
          <p:nvPr>
            <p:ph type="title"/>
          </p:nvPr>
        </p:nvSpPr>
        <p:spPr>
          <a:xfrm>
            <a:off x="6513788" y="365125"/>
            <a:ext cx="4840010" cy="1807305"/>
          </a:xfrm>
        </p:spPr>
        <p:txBody>
          <a:bodyPr>
            <a:normAutofit/>
          </a:bodyPr>
          <a:lstStyle/>
          <a:p>
            <a:r>
              <a:rPr lang="en-US" b="1" i="1" dirty="0">
                <a:solidFill>
                  <a:schemeClr val="accent6"/>
                </a:solidFill>
                <a:cs typeface="Calibri Light"/>
              </a:rPr>
              <a:t>Index</a:t>
            </a:r>
          </a:p>
        </p:txBody>
      </p:sp>
      <p:pic>
        <p:nvPicPr>
          <p:cNvPr id="5" name="Picture 4" descr="Persona in un parco per pattinaggio">
            <a:extLst>
              <a:ext uri="{FF2B5EF4-FFF2-40B4-BE49-F238E27FC236}">
                <a16:creationId xmlns:a16="http://schemas.microsoft.com/office/drawing/2014/main" id="{910317FD-5D58-700F-6705-D757A60D1CAD}"/>
              </a:ext>
            </a:extLst>
          </p:cNvPr>
          <p:cNvPicPr>
            <a:picLocks noChangeAspect="1"/>
          </p:cNvPicPr>
          <p:nvPr/>
        </p:nvPicPr>
        <p:blipFill rotWithShape="1">
          <a:blip r:embed="rId2"/>
          <a:srcRect l="19266" r="21026" b="-4"/>
          <a:stretch/>
        </p:blipFill>
        <p:spPr>
          <a:xfrm>
            <a:off x="-546320" y="158161"/>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ED4D082-8E0B-083B-7A8E-9F508ED53C49}"/>
              </a:ext>
            </a:extLst>
          </p:cNvPr>
          <p:cNvSpPr>
            <a:spLocks noGrp="1"/>
          </p:cNvSpPr>
          <p:nvPr>
            <p:ph idx="1"/>
          </p:nvPr>
        </p:nvSpPr>
        <p:spPr>
          <a:xfrm>
            <a:off x="5564883" y="2333297"/>
            <a:ext cx="6622801" cy="3843666"/>
          </a:xfrm>
        </p:spPr>
        <p:txBody>
          <a:bodyPr vert="horz" lIns="91440" tIns="45720" rIns="91440" bIns="45720" rtlCol="0" anchor="t">
            <a:normAutofit/>
          </a:bodyPr>
          <a:lstStyle/>
          <a:p>
            <a:r>
              <a:rPr lang="en-US" sz="1700">
                <a:cs typeface="Calibri"/>
              </a:rPr>
              <a:t>Slide 4  …...................................Project Overview</a:t>
            </a:r>
          </a:p>
          <a:p>
            <a:r>
              <a:rPr lang="en-US" sz="1700">
                <a:cs typeface="Calibri"/>
              </a:rPr>
              <a:t>Slide 5  …...................................Stakeholders</a:t>
            </a:r>
          </a:p>
          <a:p>
            <a:r>
              <a:rPr lang="en-US" sz="1700">
                <a:cs typeface="Calibri"/>
              </a:rPr>
              <a:t>Slide 6  …...................................Conceptual Model</a:t>
            </a:r>
          </a:p>
          <a:p>
            <a:r>
              <a:rPr lang="en-US" sz="1700">
                <a:cs typeface="Calibri"/>
              </a:rPr>
              <a:t>Slide 7  …...................................Logical Model</a:t>
            </a:r>
          </a:p>
          <a:p>
            <a:r>
              <a:rPr lang="en-US" sz="1700">
                <a:cs typeface="Calibri"/>
              </a:rPr>
              <a:t>Slide 8 – 14 …............................Tables</a:t>
            </a:r>
          </a:p>
          <a:p>
            <a:r>
              <a:rPr lang="en-US" sz="1700">
                <a:cs typeface="Calibri"/>
              </a:rPr>
              <a:t>Slide 15 – 18 …..........................Forms</a:t>
            </a:r>
          </a:p>
          <a:p>
            <a:r>
              <a:rPr lang="en-US" sz="1700">
                <a:cs typeface="Calibri"/>
              </a:rPr>
              <a:t>Slide 19.…..................................Business Questions</a:t>
            </a:r>
          </a:p>
          <a:p>
            <a:r>
              <a:rPr lang="en-US" sz="1700">
                <a:cs typeface="Calibri"/>
              </a:rPr>
              <a:t>Slide 20 –27 ..............................code and output of Business questions</a:t>
            </a:r>
          </a:p>
          <a:p>
            <a:endParaRPr lang="en-US" sz="1700">
              <a:cs typeface="Calibri"/>
            </a:endParaRPr>
          </a:p>
        </p:txBody>
      </p:sp>
    </p:spTree>
    <p:extLst>
      <p:ext uri="{BB962C8B-B14F-4D97-AF65-F5344CB8AC3E}">
        <p14:creationId xmlns:p14="http://schemas.microsoft.com/office/powerpoint/2010/main" val="415376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30C4E-AEA8-7365-566E-222F9B814C26}"/>
              </a:ext>
            </a:extLst>
          </p:cNvPr>
          <p:cNvSpPr>
            <a:spLocks noGrp="1"/>
          </p:cNvSpPr>
          <p:nvPr>
            <p:ph type="title"/>
          </p:nvPr>
        </p:nvSpPr>
        <p:spPr>
          <a:xfrm>
            <a:off x="6513788" y="365125"/>
            <a:ext cx="4840010" cy="1807305"/>
          </a:xfrm>
        </p:spPr>
        <p:txBody>
          <a:bodyPr>
            <a:normAutofit/>
          </a:bodyPr>
          <a:lstStyle/>
          <a:p>
            <a:r>
              <a:rPr lang="en-US" b="1" i="1" dirty="0">
                <a:solidFill>
                  <a:schemeClr val="accent6"/>
                </a:solidFill>
                <a:latin typeface="Times New Roman"/>
                <a:cs typeface="Times New Roman"/>
              </a:rPr>
              <a:t>Project Overview</a:t>
            </a:r>
            <a:br>
              <a:rPr lang="en-US" b="1" i="1" dirty="0"/>
            </a:br>
            <a:endParaRPr lang="en-US"/>
          </a:p>
        </p:txBody>
      </p:sp>
      <p:pic>
        <p:nvPicPr>
          <p:cNvPr id="15" name="Picture 14" descr="Graph on document with pen">
            <a:extLst>
              <a:ext uri="{FF2B5EF4-FFF2-40B4-BE49-F238E27FC236}">
                <a16:creationId xmlns:a16="http://schemas.microsoft.com/office/drawing/2014/main" id="{4A721AF3-BBE5-7F91-4149-AF99D49CE713}"/>
              </a:ext>
            </a:extLst>
          </p:cNvPr>
          <p:cNvPicPr>
            <a:picLocks noChangeAspect="1"/>
          </p:cNvPicPr>
          <p:nvPr/>
        </p:nvPicPr>
        <p:blipFill rotWithShape="1">
          <a:blip r:embed="rId2"/>
          <a:srcRect l="27303" r="13251" b="-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8CCACC58-1C13-575E-B534-8DF63E2BAD47}"/>
              </a:ext>
            </a:extLst>
          </p:cNvPr>
          <p:cNvSpPr>
            <a:spLocks noGrp="1"/>
          </p:cNvSpPr>
          <p:nvPr>
            <p:ph idx="1"/>
          </p:nvPr>
        </p:nvSpPr>
        <p:spPr>
          <a:xfrm>
            <a:off x="6513788" y="2333297"/>
            <a:ext cx="4840010" cy="3843666"/>
          </a:xfrm>
        </p:spPr>
        <p:txBody>
          <a:bodyPr>
            <a:normAutofit/>
          </a:bodyPr>
          <a:lstStyle/>
          <a:p>
            <a:pPr marL="0" indent="0" rtl="0" fontAlgn="base">
              <a:spcBef>
                <a:spcPts val="0"/>
              </a:spcBef>
              <a:spcAft>
                <a:spcPts val="0"/>
              </a:spcAft>
              <a:buNone/>
            </a:pPr>
            <a:br>
              <a:rPr lang="en-US" sz="1600" b="0">
                <a:effectLst/>
              </a:rPr>
            </a:br>
            <a:r>
              <a:rPr lang="en-US" sz="1600" b="0" i="0" u="none" strike="noStrike">
                <a:effectLst/>
                <a:latin typeface="Times New Roman" panose="02020603050405020304" pitchFamily="18" charset="0"/>
                <a:cs typeface="Times New Roman" panose="02020603050405020304" pitchFamily="18" charset="0"/>
              </a:rPr>
              <a:t>Our goal is to create a functional database and ultimately service that would match up tutors with clients.</a:t>
            </a:r>
          </a:p>
          <a:p>
            <a:pPr marL="742950" lvl="1" indent="-285750" rtl="0" fontAlgn="base">
              <a:spcBef>
                <a:spcPts val="0"/>
              </a:spcBef>
              <a:spcAft>
                <a:spcPts val="0"/>
              </a:spcAft>
              <a:buFont typeface="Arial" panose="020B0604020202020204" pitchFamily="34" charset="0"/>
              <a:buChar char="•"/>
            </a:pPr>
            <a:r>
              <a:rPr lang="en-US" sz="1600" b="0" i="0" u="none" strike="noStrike">
                <a:effectLst/>
                <a:latin typeface="Times New Roman" panose="02020603050405020304" pitchFamily="18" charset="0"/>
                <a:cs typeface="Times New Roman" panose="02020603050405020304" pitchFamily="18" charset="0"/>
              </a:rPr>
              <a:t>To achieve this, we have clients create a ‘job posting’ with certain criteria, to which clients and the tutors can set up an appointment where the client receives the service they requested.</a:t>
            </a:r>
          </a:p>
          <a:p>
            <a:pPr lvl="1" fontAlgn="base">
              <a:spcBef>
                <a:spcPts val="0"/>
              </a:spcBef>
            </a:pPr>
            <a:r>
              <a:rPr lang="en-US" sz="1600" b="0" i="0" u="none" strike="noStrike">
                <a:effectLst/>
                <a:latin typeface="Times New Roman" panose="02020603050405020304" pitchFamily="18" charset="0"/>
                <a:cs typeface="Times New Roman" panose="02020603050405020304" pitchFamily="18" charset="0"/>
              </a:rPr>
              <a:t>Some auxiliary information we included </a:t>
            </a:r>
            <a:r>
              <a:rPr lang="en-US" sz="1600">
                <a:latin typeface="Times New Roman" panose="02020603050405020304" pitchFamily="18" charset="0"/>
                <a:cs typeface="Times New Roman" panose="02020603050405020304" pitchFamily="18" charset="0"/>
              </a:rPr>
              <a:t>are:</a:t>
            </a:r>
          </a:p>
          <a:p>
            <a:pPr lvl="2" fontAlgn="base">
              <a:spcBef>
                <a:spcPts val="0"/>
              </a:spcBef>
            </a:pPr>
            <a:r>
              <a:rPr lang="en-US" sz="1600" b="0" i="0" u="none" strike="noStrike">
                <a:effectLst/>
                <a:latin typeface="Times New Roman" panose="02020603050405020304" pitchFamily="18" charset="0"/>
                <a:cs typeface="Times New Roman" panose="02020603050405020304" pitchFamily="18" charset="0"/>
              </a:rPr>
              <a:t> a rating table where the client can rate the appointment/transaction on an arbitrary scale which can be referenced in a lookup table.</a:t>
            </a:r>
          </a:p>
          <a:p>
            <a:pPr lvl="1" fontAlgn="base">
              <a:spcBef>
                <a:spcPts val="0"/>
              </a:spcBef>
            </a:pPr>
            <a:r>
              <a:rPr lang="en-US" sz="1600" b="0" i="0" u="none" strike="noStrike">
                <a:effectLst/>
                <a:latin typeface="Times New Roman" panose="02020603050405020304" pitchFamily="18" charset="0"/>
                <a:cs typeface="Times New Roman" panose="02020603050405020304" pitchFamily="18" charset="0"/>
              </a:rPr>
              <a:t>Overall, our database includes six unique tables with the major tables having dozens of entries to ensure our constraints and fringe cases are worked out properly.</a:t>
            </a:r>
          </a:p>
          <a:p>
            <a:pPr marL="0" indent="0">
              <a:buNone/>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50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8466A-292A-B7E1-7022-286239A19F48}"/>
              </a:ext>
            </a:extLst>
          </p:cNvPr>
          <p:cNvSpPr>
            <a:spLocks noGrp="1"/>
          </p:cNvSpPr>
          <p:nvPr>
            <p:ph type="title"/>
          </p:nvPr>
        </p:nvSpPr>
        <p:spPr>
          <a:xfrm>
            <a:off x="643468" y="643467"/>
            <a:ext cx="4620584" cy="4567137"/>
          </a:xfrm>
        </p:spPr>
        <p:txBody>
          <a:bodyPr vert="horz" lIns="91440" tIns="45720" rIns="91440" bIns="45720" rtlCol="0" anchor="b">
            <a:normAutofit/>
          </a:bodyPr>
          <a:lstStyle/>
          <a:p>
            <a:pPr marL="342900" indent="-342900"/>
            <a:r>
              <a:rPr lang="en-US" sz="3100"/>
              <a:t>Software engineers/maintenance </a:t>
            </a:r>
          </a:p>
          <a:p>
            <a:pPr marL="342900" indent="-342900"/>
            <a:r>
              <a:rPr lang="en-US" sz="3100"/>
              <a:t>End-users (clients and freelance tutors)</a:t>
            </a:r>
          </a:p>
          <a:p>
            <a:pPr marL="342900" indent="-342900"/>
            <a:r>
              <a:rPr lang="en-US" sz="3100"/>
              <a:t>Potential business partners</a:t>
            </a:r>
          </a:p>
          <a:p>
            <a:pPr marL="342900" indent="-342900"/>
            <a:r>
              <a:rPr lang="en-US" sz="3100"/>
              <a:t>Potential investors</a:t>
            </a:r>
          </a:p>
          <a:p>
            <a:br>
              <a:rPr lang="en-US" sz="3100"/>
            </a:br>
            <a:br>
              <a:rPr lang="en-US" sz="3100"/>
            </a:br>
            <a:endParaRPr lang="en-US" sz="3100"/>
          </a:p>
        </p:txBody>
      </p:sp>
      <p:pic>
        <p:nvPicPr>
          <p:cNvPr id="3" name="Picture 4" descr="Person writing math on a chalk board">
            <a:extLst>
              <a:ext uri="{FF2B5EF4-FFF2-40B4-BE49-F238E27FC236}">
                <a16:creationId xmlns:a16="http://schemas.microsoft.com/office/drawing/2014/main" id="{3244EB48-01BD-A364-88A3-F77F07584F5D}"/>
              </a:ext>
            </a:extLst>
          </p:cNvPr>
          <p:cNvPicPr>
            <a:picLocks noChangeAspect="1"/>
          </p:cNvPicPr>
          <p:nvPr/>
        </p:nvPicPr>
        <p:blipFill rotWithShape="1">
          <a:blip r:embed="rId2"/>
          <a:srcRect l="41964" r="-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itle 1">
            <a:extLst>
              <a:ext uri="{FF2B5EF4-FFF2-40B4-BE49-F238E27FC236}">
                <a16:creationId xmlns:a16="http://schemas.microsoft.com/office/drawing/2014/main" id="{95FC11BD-26A4-8A8B-EA26-9B213E464BB7}"/>
              </a:ext>
            </a:extLst>
          </p:cNvPr>
          <p:cNvSpPr txBox="1">
            <a:spLocks/>
          </p:cNvSpPr>
          <p:nvPr/>
        </p:nvSpPr>
        <p:spPr>
          <a:xfrm>
            <a:off x="838200" y="365126"/>
            <a:ext cx="10515600" cy="12435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i="1" dirty="0">
                <a:solidFill>
                  <a:schemeClr val="accent6"/>
                </a:solidFill>
              </a:rPr>
              <a:t>Stakeholders</a:t>
            </a:r>
            <a:br>
              <a:rPr lang="en-US" b="1" i="1" dirty="0"/>
            </a:br>
            <a:endParaRPr lang="en-US" sz="2800"/>
          </a:p>
        </p:txBody>
      </p:sp>
    </p:spTree>
    <p:extLst>
      <p:ext uri="{BB962C8B-B14F-4D97-AF65-F5344CB8AC3E}">
        <p14:creationId xmlns:p14="http://schemas.microsoft.com/office/powerpoint/2010/main" val="146696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D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BDB80-F148-510E-28F8-650FF01A135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Conceptual Model</a:t>
            </a:r>
          </a:p>
        </p:txBody>
      </p:sp>
      <p:pic>
        <p:nvPicPr>
          <p:cNvPr id="5" name="Content Placeholder 4">
            <a:extLst>
              <a:ext uri="{FF2B5EF4-FFF2-40B4-BE49-F238E27FC236}">
                <a16:creationId xmlns:a16="http://schemas.microsoft.com/office/drawing/2014/main" id="{E7D75CD2-3FC6-8C48-4832-3EF59ABA4530}"/>
              </a:ext>
            </a:extLst>
          </p:cNvPr>
          <p:cNvPicPr>
            <a:picLocks noGrp="1" noChangeAspect="1"/>
          </p:cNvPicPr>
          <p:nvPr>
            <p:ph idx="1"/>
          </p:nvPr>
        </p:nvPicPr>
        <p:blipFill>
          <a:blip r:embed="rId2"/>
          <a:stretch>
            <a:fillRect/>
          </a:stretch>
        </p:blipFill>
        <p:spPr>
          <a:xfrm>
            <a:off x="4207933" y="958878"/>
            <a:ext cx="7347537" cy="4941219"/>
          </a:xfrm>
          <a:prstGeom prst="rect">
            <a:avLst/>
          </a:prstGeom>
        </p:spPr>
      </p:pic>
      <p:sp>
        <p:nvSpPr>
          <p:cNvPr id="3" name="TextBox 2">
            <a:extLst>
              <a:ext uri="{FF2B5EF4-FFF2-40B4-BE49-F238E27FC236}">
                <a16:creationId xmlns:a16="http://schemas.microsoft.com/office/drawing/2014/main" id="{8BF68312-90F8-884C-300C-5287A53E47E2}"/>
              </a:ext>
            </a:extLst>
          </p:cNvPr>
          <p:cNvSpPr txBox="1"/>
          <p:nvPr/>
        </p:nvSpPr>
        <p:spPr>
          <a:xfrm>
            <a:off x="735766" y="4019872"/>
            <a:ext cx="385391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cs typeface="Calibri"/>
              </a:rPr>
              <a:t>The conceptual model</a:t>
            </a:r>
          </a:p>
          <a:p>
            <a:r>
              <a:rPr lang="en-US" sz="1600" dirty="0">
                <a:cs typeface="Calibri"/>
              </a:rPr>
              <a:t> Represents the overall structure of data required to support the business requirements of </a:t>
            </a:r>
            <a:r>
              <a:rPr lang="en-US" sz="1600" dirty="0" err="1">
                <a:cs typeface="Calibri"/>
              </a:rPr>
              <a:t>TutorMatch</a:t>
            </a:r>
            <a:endParaRPr lang="en-US" sz="1600" dirty="0" err="1">
              <a:ea typeface="Calibri"/>
              <a:cs typeface="Calibri"/>
            </a:endParaRPr>
          </a:p>
          <a:p>
            <a:endParaRPr lang="en-US" sz="1600" dirty="0">
              <a:ea typeface="Calibri"/>
              <a:cs typeface="Calibri"/>
            </a:endParaRPr>
          </a:p>
        </p:txBody>
      </p:sp>
    </p:spTree>
    <p:extLst>
      <p:ext uri="{BB962C8B-B14F-4D97-AF65-F5344CB8AC3E}">
        <p14:creationId xmlns:p14="http://schemas.microsoft.com/office/powerpoint/2010/main" val="279332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lowchart: Document 1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6543AD-A9CB-F396-3400-7837F8FE310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Logical Model</a:t>
            </a:r>
          </a:p>
        </p:txBody>
      </p:sp>
      <p:pic>
        <p:nvPicPr>
          <p:cNvPr id="5" name="Content Placeholder 4">
            <a:extLst>
              <a:ext uri="{FF2B5EF4-FFF2-40B4-BE49-F238E27FC236}">
                <a16:creationId xmlns:a16="http://schemas.microsoft.com/office/drawing/2014/main" id="{ADAC8DB3-456A-57A0-AA9E-BD34D63E9825}"/>
              </a:ext>
            </a:extLst>
          </p:cNvPr>
          <p:cNvPicPr>
            <a:picLocks noGrp="1" noChangeAspect="1"/>
          </p:cNvPicPr>
          <p:nvPr>
            <p:ph idx="1"/>
          </p:nvPr>
        </p:nvPicPr>
        <p:blipFill>
          <a:blip r:embed="rId2"/>
          <a:stretch>
            <a:fillRect/>
          </a:stretch>
        </p:blipFill>
        <p:spPr>
          <a:xfrm>
            <a:off x="4479984" y="640080"/>
            <a:ext cx="6803434" cy="5578816"/>
          </a:xfrm>
          <a:prstGeom prst="rect">
            <a:avLst/>
          </a:prstGeom>
        </p:spPr>
      </p:pic>
      <p:sp>
        <p:nvSpPr>
          <p:cNvPr id="3" name="TextBox 2">
            <a:extLst>
              <a:ext uri="{FF2B5EF4-FFF2-40B4-BE49-F238E27FC236}">
                <a16:creationId xmlns:a16="http://schemas.microsoft.com/office/drawing/2014/main" id="{45422D1A-737B-9E95-09E9-CB6C6E5F0D9F}"/>
              </a:ext>
            </a:extLst>
          </p:cNvPr>
          <p:cNvSpPr txBox="1"/>
          <p:nvPr/>
        </p:nvSpPr>
        <p:spPr>
          <a:xfrm>
            <a:off x="260681" y="3841772"/>
            <a:ext cx="3842089"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cs typeface="Calibri"/>
              </a:rPr>
              <a:t>The logical model is </a:t>
            </a:r>
            <a:endParaRPr lang="en-US" dirty="0"/>
          </a:p>
          <a:p>
            <a:r>
              <a:rPr lang="en-US" sz="2200" dirty="0">
                <a:latin typeface="Arial"/>
                <a:cs typeface="Arial"/>
              </a:rPr>
              <a:t>•</a:t>
            </a:r>
            <a:r>
              <a:rPr lang="en-US" sz="2200" dirty="0">
                <a:cs typeface="Calibri"/>
              </a:rPr>
              <a:t>a relational model of SQL tables.</a:t>
            </a:r>
            <a:endParaRPr lang="en-US" dirty="0"/>
          </a:p>
          <a:p>
            <a:r>
              <a:rPr lang="en-US" sz="2200" dirty="0">
                <a:latin typeface="Arial"/>
                <a:cs typeface="Arial"/>
              </a:rPr>
              <a:t>•U</a:t>
            </a:r>
            <a:r>
              <a:rPr lang="en-US" sz="2200" dirty="0">
                <a:cs typeface="Calibri"/>
              </a:rPr>
              <a:t>sed to assist in program planning, implementation, management, evaluation and reporting of </a:t>
            </a:r>
            <a:r>
              <a:rPr lang="en-US" sz="2200" dirty="0" err="1">
                <a:cs typeface="Calibri"/>
              </a:rPr>
              <a:t>TutorMatch</a:t>
            </a:r>
            <a:r>
              <a:rPr lang="en-US" sz="2200" dirty="0">
                <a:cs typeface="Calibri"/>
              </a:rPr>
              <a:t> activities.</a:t>
            </a:r>
            <a:endParaRPr lang="en-US" dirty="0"/>
          </a:p>
          <a:p>
            <a:pPr algn="l"/>
            <a:endParaRPr lang="en-US">
              <a:cs typeface="Calibri"/>
            </a:endParaRPr>
          </a:p>
        </p:txBody>
      </p:sp>
    </p:spTree>
    <p:extLst>
      <p:ext uri="{BB962C8B-B14F-4D97-AF65-F5344CB8AC3E}">
        <p14:creationId xmlns:p14="http://schemas.microsoft.com/office/powerpoint/2010/main" val="415035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8934-15B6-FA53-0AFC-2642293E20A0}"/>
              </a:ext>
            </a:extLst>
          </p:cNvPr>
          <p:cNvSpPr>
            <a:spLocks noGrp="1"/>
          </p:cNvSpPr>
          <p:nvPr>
            <p:ph type="title"/>
          </p:nvPr>
        </p:nvSpPr>
        <p:spPr/>
        <p:txBody>
          <a:bodyPr/>
          <a:lstStyle/>
          <a:p>
            <a:r>
              <a:rPr lang="en-US" b="1" i="1" dirty="0">
                <a:solidFill>
                  <a:schemeClr val="accent6"/>
                </a:solidFill>
              </a:rPr>
              <a:t>Tables</a:t>
            </a:r>
          </a:p>
        </p:txBody>
      </p:sp>
      <p:sp>
        <p:nvSpPr>
          <p:cNvPr id="3" name="Content Placeholder 2">
            <a:extLst>
              <a:ext uri="{FF2B5EF4-FFF2-40B4-BE49-F238E27FC236}">
                <a16:creationId xmlns:a16="http://schemas.microsoft.com/office/drawing/2014/main" id="{593676EB-569F-89E1-9E0A-1F965628758F}"/>
              </a:ext>
            </a:extLst>
          </p:cNvPr>
          <p:cNvSpPr>
            <a:spLocks noGrp="1"/>
          </p:cNvSpPr>
          <p:nvPr>
            <p:ph idx="1"/>
          </p:nvPr>
        </p:nvSpPr>
        <p:spPr/>
        <p:txBody>
          <a:bodyPr vert="horz" lIns="91440" tIns="45720" rIns="91440" bIns="45720" rtlCol="0" anchor="t">
            <a:normAutofit/>
          </a:bodyPr>
          <a:lstStyle/>
          <a:p>
            <a:pPr marL="0" indent="0">
              <a:buNone/>
            </a:pPr>
            <a:r>
              <a:rPr lang="en-US" sz="1800" dirty="0">
                <a:latin typeface="Times New Roman"/>
                <a:cs typeface="Calibri"/>
              </a:rPr>
              <a:t>Tables are:</a:t>
            </a:r>
            <a:endParaRPr lang="en-US" sz="1800" dirty="0">
              <a:latin typeface="Times New Roman"/>
              <a:ea typeface="Calibri"/>
              <a:cs typeface="Calibri"/>
            </a:endParaRPr>
          </a:p>
          <a:p>
            <a:r>
              <a:rPr lang="en-US" sz="1800" dirty="0">
                <a:latin typeface="Times New Roman"/>
                <a:cs typeface="Calibri"/>
              </a:rPr>
              <a:t>Used for storing data in a relational database</a:t>
            </a:r>
            <a:endParaRPr lang="en-US" sz="1800" dirty="0">
              <a:latin typeface="Times New Roman"/>
              <a:ea typeface="Calibri"/>
              <a:cs typeface="Calibri"/>
            </a:endParaRPr>
          </a:p>
          <a:p>
            <a:r>
              <a:rPr lang="en-US" sz="1800" dirty="0">
                <a:latin typeface="Times New Roman"/>
                <a:cs typeface="Calibri"/>
              </a:rPr>
              <a:t> uniquely identified by their names and comprised of rows and columns.</a:t>
            </a:r>
            <a:endParaRPr lang="en-US" sz="1800" dirty="0">
              <a:latin typeface="Times New Roman"/>
              <a:ea typeface="Calibri"/>
              <a:cs typeface="Calibri"/>
            </a:endParaRPr>
          </a:p>
          <a:p>
            <a:pPr marL="0" indent="0">
              <a:buNone/>
            </a:pPr>
            <a:r>
              <a:rPr lang="en-US" sz="1800" dirty="0">
                <a:latin typeface="Times New Roman"/>
                <a:ea typeface="Calibri"/>
                <a:cs typeface="Calibri"/>
              </a:rPr>
              <a:t> </a:t>
            </a:r>
            <a:r>
              <a:rPr lang="en-US" sz="1800" b="1" err="1">
                <a:latin typeface="Times New Roman"/>
                <a:ea typeface="Calibri"/>
                <a:cs typeface="Calibri"/>
              </a:rPr>
              <a:t>TutorMatch</a:t>
            </a:r>
            <a:r>
              <a:rPr lang="en-US" sz="1800" b="1" dirty="0">
                <a:latin typeface="Times New Roman"/>
                <a:ea typeface="Calibri"/>
                <a:cs typeface="Calibri"/>
              </a:rPr>
              <a:t> tables are:</a:t>
            </a:r>
          </a:p>
          <a:p>
            <a:pPr lvl="1">
              <a:buFont typeface="Wingdings" panose="020B0604020202020204" pitchFamily="34" charset="0"/>
              <a:buChar char="§"/>
            </a:pPr>
            <a:r>
              <a:rPr lang="en-US" sz="1800" dirty="0">
                <a:latin typeface="Times New Roman"/>
                <a:ea typeface="Calibri Light"/>
                <a:cs typeface="Calibri Light"/>
              </a:rPr>
              <a:t>Clients Table</a:t>
            </a:r>
          </a:p>
          <a:p>
            <a:pPr lvl="1">
              <a:buFont typeface="Wingdings" panose="020B0604020202020204" pitchFamily="34" charset="0"/>
              <a:buChar char="§"/>
            </a:pPr>
            <a:r>
              <a:rPr lang="en-US" sz="1800" dirty="0">
                <a:solidFill>
                  <a:srgbClr val="000000"/>
                </a:solidFill>
                <a:latin typeface="Times New Roman"/>
                <a:ea typeface="Calibri Light"/>
                <a:cs typeface="Times New Roman"/>
              </a:rPr>
              <a:t>Jobs</a:t>
            </a:r>
          </a:p>
          <a:p>
            <a:pPr lvl="1">
              <a:buFont typeface="Wingdings" panose="020B0604020202020204" pitchFamily="34" charset="0"/>
              <a:buChar char="§"/>
            </a:pPr>
            <a:r>
              <a:rPr lang="en-US" sz="1800" dirty="0">
                <a:latin typeface="Times New Roman"/>
                <a:ea typeface="Calibri Light"/>
                <a:cs typeface="Calibri Light"/>
              </a:rPr>
              <a:t>Tutors table</a:t>
            </a:r>
            <a:endParaRPr lang="en-US" sz="1800" dirty="0">
              <a:solidFill>
                <a:srgbClr val="000000"/>
              </a:solidFill>
              <a:latin typeface="Times New Roman"/>
              <a:ea typeface="Calibri Light"/>
              <a:cs typeface="Calibri Light"/>
            </a:endParaRPr>
          </a:p>
          <a:p>
            <a:pPr lvl="1">
              <a:buFont typeface="Wingdings" panose="020B0604020202020204" pitchFamily="34" charset="0"/>
              <a:buChar char="§"/>
            </a:pPr>
            <a:r>
              <a:rPr lang="en-US" sz="1800" dirty="0">
                <a:latin typeface="Times New Roman"/>
                <a:ea typeface="Calibri Light"/>
                <a:cs typeface="Calibri Light"/>
              </a:rPr>
              <a:t>Appointments</a:t>
            </a:r>
          </a:p>
          <a:p>
            <a:pPr lvl="1">
              <a:buFont typeface="Wingdings" panose="020B0604020202020204" pitchFamily="34" charset="0"/>
              <a:buChar char="§"/>
            </a:pPr>
            <a:r>
              <a:rPr lang="en-US" sz="1800" dirty="0">
                <a:latin typeface="Times New Roman"/>
                <a:ea typeface="Calibri Light"/>
                <a:cs typeface="Calibri Light"/>
              </a:rPr>
              <a:t>Reviews</a:t>
            </a:r>
          </a:p>
          <a:p>
            <a:pPr lvl="1">
              <a:buFont typeface="Wingdings" panose="020B0604020202020204" pitchFamily="34" charset="0"/>
              <a:buChar char="§"/>
            </a:pPr>
            <a:r>
              <a:rPr lang="en-US" sz="1800" dirty="0">
                <a:latin typeface="Times New Roman"/>
                <a:ea typeface="Calibri Light"/>
                <a:cs typeface="Calibri Light"/>
              </a:rPr>
              <a:t>Rating </a:t>
            </a:r>
            <a:r>
              <a:rPr lang="en-US" sz="1800" err="1">
                <a:latin typeface="Times New Roman"/>
                <a:ea typeface="Calibri Light"/>
                <a:cs typeface="Calibri Light"/>
              </a:rPr>
              <a:t>Astype</a:t>
            </a:r>
            <a:r>
              <a:rPr lang="en-US" sz="1800" dirty="0">
                <a:latin typeface="Times New Roman"/>
                <a:ea typeface="Calibri Light"/>
                <a:cs typeface="Calibri Light"/>
              </a:rPr>
              <a:t> Lookup</a:t>
            </a:r>
            <a:endParaRPr lang="en-US" sz="1800" dirty="0">
              <a:solidFill>
                <a:srgbClr val="000000"/>
              </a:solidFill>
              <a:latin typeface="Times New Roman"/>
              <a:ea typeface="Calibri Light"/>
              <a:cs typeface="Calibri Light"/>
            </a:endParaRPr>
          </a:p>
          <a:p>
            <a:pPr>
              <a:buFont typeface="Wingdings" panose="020B0604020202020204" pitchFamily="34" charset="0"/>
              <a:buChar char="§"/>
            </a:pPr>
            <a:endParaRPr lang="en-US" sz="1800" dirty="0">
              <a:solidFill>
                <a:srgbClr val="000000"/>
              </a:solidFill>
              <a:latin typeface="Times New Roman"/>
              <a:ea typeface="Calibri Light"/>
              <a:cs typeface="Calibri Light"/>
            </a:endParaRPr>
          </a:p>
          <a:p>
            <a:pPr>
              <a:buNone/>
            </a:pPr>
            <a:endParaRPr lang="en-US" sz="1400" dirty="0">
              <a:solidFill>
                <a:srgbClr val="000000"/>
              </a:solidFill>
              <a:latin typeface="Times New Roman"/>
              <a:ea typeface="Calibri Light"/>
              <a:cs typeface="Times New Roman"/>
            </a:endParaRPr>
          </a:p>
        </p:txBody>
      </p:sp>
    </p:spTree>
    <p:extLst>
      <p:ext uri="{BB962C8B-B14F-4D97-AF65-F5344CB8AC3E}">
        <p14:creationId xmlns:p14="http://schemas.microsoft.com/office/powerpoint/2010/main" val="373863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627BBDE-2412-CF98-D26F-C9F19F212DE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1" kern="1200" dirty="0">
                <a:solidFill>
                  <a:schemeClr val="accent6"/>
                </a:solidFill>
                <a:latin typeface="+mj-lt"/>
                <a:ea typeface="+mj-ea"/>
                <a:cs typeface="+mj-cs"/>
              </a:rPr>
              <a:t>Clients</a:t>
            </a:r>
            <a:r>
              <a:rPr lang="en-US" i="1" dirty="0">
                <a:solidFill>
                  <a:schemeClr val="accent6"/>
                </a:solidFill>
              </a:rPr>
              <a:t> </a:t>
            </a:r>
            <a:endParaRPr lang="en-US" i="1" kern="1200">
              <a:solidFill>
                <a:schemeClr val="accent6"/>
              </a:solidFill>
              <a:latin typeface="+mj-lt"/>
              <a:ea typeface="Calibri Light"/>
              <a:cs typeface="Calibri Light"/>
            </a:endParaRPr>
          </a:p>
        </p:txBody>
      </p:sp>
      <p:graphicFrame>
        <p:nvGraphicFramePr>
          <p:cNvPr id="8" name="Table 8">
            <a:extLst>
              <a:ext uri="{FF2B5EF4-FFF2-40B4-BE49-F238E27FC236}">
                <a16:creationId xmlns:a16="http://schemas.microsoft.com/office/drawing/2014/main" id="{F9EC5434-3DAF-4070-B53E-D96F1181B0BF}"/>
              </a:ext>
            </a:extLst>
          </p:cNvPr>
          <p:cNvGraphicFramePr>
            <a:graphicFrameLocks noGrp="1"/>
          </p:cNvGraphicFramePr>
          <p:nvPr>
            <p:ph sz="half" idx="2"/>
            <p:extLst>
              <p:ext uri="{D42A27DB-BD31-4B8C-83A1-F6EECF244321}">
                <p14:modId xmlns:p14="http://schemas.microsoft.com/office/powerpoint/2010/main" val="4181047031"/>
              </p:ext>
            </p:extLst>
          </p:nvPr>
        </p:nvGraphicFramePr>
        <p:xfrm>
          <a:off x="838200" y="2755063"/>
          <a:ext cx="10515602" cy="2667280"/>
        </p:xfrm>
        <a:graphic>
          <a:graphicData uri="http://schemas.openxmlformats.org/drawingml/2006/table">
            <a:tbl>
              <a:tblPr firstRow="1" bandRow="1">
                <a:tableStyleId>{5C22544A-7EE6-4342-B048-85BDC9FD1C3A}</a:tableStyleId>
              </a:tblPr>
              <a:tblGrid>
                <a:gridCol w="2275693">
                  <a:extLst>
                    <a:ext uri="{9D8B030D-6E8A-4147-A177-3AD203B41FA5}">
                      <a16:colId xmlns:a16="http://schemas.microsoft.com/office/drawing/2014/main" val="1108310857"/>
                    </a:ext>
                  </a:extLst>
                </a:gridCol>
                <a:gridCol w="3143772">
                  <a:extLst>
                    <a:ext uri="{9D8B030D-6E8A-4147-A177-3AD203B41FA5}">
                      <a16:colId xmlns:a16="http://schemas.microsoft.com/office/drawing/2014/main" val="3608257873"/>
                    </a:ext>
                  </a:extLst>
                </a:gridCol>
                <a:gridCol w="2441020">
                  <a:extLst>
                    <a:ext uri="{9D8B030D-6E8A-4147-A177-3AD203B41FA5}">
                      <a16:colId xmlns:a16="http://schemas.microsoft.com/office/drawing/2014/main" val="4183531595"/>
                    </a:ext>
                  </a:extLst>
                </a:gridCol>
                <a:gridCol w="2655117">
                  <a:extLst>
                    <a:ext uri="{9D8B030D-6E8A-4147-A177-3AD203B41FA5}">
                      <a16:colId xmlns:a16="http://schemas.microsoft.com/office/drawing/2014/main" val="797317765"/>
                    </a:ext>
                  </a:extLst>
                </a:gridCol>
              </a:tblGrid>
              <a:tr h="530904">
                <a:tc>
                  <a:txBody>
                    <a:bodyPr/>
                    <a:lstStyle/>
                    <a:p>
                      <a:r>
                        <a:rPr lang="en-US" sz="2400" dirty="0">
                          <a:solidFill>
                            <a:schemeClr val="bg1"/>
                          </a:solidFill>
                        </a:rPr>
                        <a:t>Column Name</a:t>
                      </a:r>
                    </a:p>
                  </a:txBody>
                  <a:tcPr marL="116944" marR="116944" marT="58472" marB="58472"/>
                </a:tc>
                <a:tc>
                  <a:txBody>
                    <a:bodyPr/>
                    <a:lstStyle/>
                    <a:p>
                      <a:r>
                        <a:rPr lang="en-US" sz="2400" dirty="0"/>
                        <a:t>Data type</a:t>
                      </a:r>
                    </a:p>
                  </a:txBody>
                  <a:tcPr marL="116944" marR="116944" marT="58472" marB="58472"/>
                </a:tc>
                <a:tc>
                  <a:txBody>
                    <a:bodyPr/>
                    <a:lstStyle/>
                    <a:p>
                      <a:r>
                        <a:rPr lang="en-US" sz="2400" dirty="0"/>
                        <a:t>Properties</a:t>
                      </a:r>
                    </a:p>
                  </a:txBody>
                  <a:tcPr marL="116944" marR="116944" marT="58472" marB="58472"/>
                </a:tc>
                <a:tc>
                  <a:txBody>
                    <a:bodyPr/>
                    <a:lstStyle/>
                    <a:p>
                      <a:r>
                        <a:rPr lang="en-US" sz="2400" dirty="0"/>
                        <a:t>Description</a:t>
                      </a:r>
                      <a:endParaRPr lang="en-US" sz="2400" dirty="0" err="1"/>
                    </a:p>
                  </a:txBody>
                  <a:tcPr marL="116944" marR="116944" marT="58472" marB="58472"/>
                </a:tc>
                <a:extLst>
                  <a:ext uri="{0D108BD9-81ED-4DB2-BD59-A6C34878D82A}">
                    <a16:rowId xmlns:a16="http://schemas.microsoft.com/office/drawing/2014/main" val="3970491890"/>
                  </a:ext>
                </a:extLst>
              </a:tr>
              <a:tr h="530904">
                <a:tc>
                  <a:txBody>
                    <a:bodyPr/>
                    <a:lstStyle/>
                    <a:p>
                      <a:r>
                        <a:rPr lang="en-US" sz="1800" err="1">
                          <a:latin typeface="Times New Roman"/>
                        </a:rPr>
                        <a:t>client_id</a:t>
                      </a:r>
                      <a:r>
                        <a:rPr lang="en-US" sz="1800" dirty="0">
                          <a:latin typeface="Times New Roman"/>
                        </a:rPr>
                        <a:t> </a:t>
                      </a:r>
                      <a:endParaRPr lang="en-US" sz="1800">
                        <a:solidFill>
                          <a:srgbClr val="0070C0"/>
                        </a:solidFill>
                        <a:latin typeface="Times New Roman"/>
                      </a:endParaRPr>
                    </a:p>
                  </a:txBody>
                  <a:tcPr marL="116944" marR="116944" marT="58472" marB="58472"/>
                </a:tc>
                <a:tc>
                  <a:txBody>
                    <a:bodyPr/>
                    <a:lstStyle/>
                    <a:p>
                      <a:r>
                        <a:rPr lang="en-US" sz="1800" dirty="0">
                          <a:latin typeface="Times New Roman"/>
                        </a:rPr>
                        <a:t>INT</a:t>
                      </a:r>
                    </a:p>
                  </a:txBody>
                  <a:tcPr marL="116944" marR="116944" marT="58472" marB="58472"/>
                </a:tc>
                <a:tc>
                  <a:txBody>
                    <a:bodyPr/>
                    <a:lstStyle/>
                    <a:p>
                      <a:r>
                        <a:rPr lang="en-US" sz="1400" dirty="0">
                          <a:latin typeface="Times New Roman"/>
                        </a:rPr>
                        <a:t>PRIMARY KEY,  </a:t>
                      </a:r>
                      <a:endParaRPr lang="en-US" dirty="0"/>
                    </a:p>
                    <a:p>
                      <a:pPr lvl="0">
                        <a:buNone/>
                      </a:pPr>
                      <a:r>
                        <a:rPr lang="en-US" sz="1400" b="0" i="0" u="none" strike="noStrike" noProof="0" dirty="0">
                          <a:solidFill>
                            <a:srgbClr val="000000"/>
                          </a:solidFill>
                          <a:latin typeface="Times New Roman"/>
                        </a:rPr>
                        <a:t>IDENTITY (1, 1)</a:t>
                      </a:r>
                      <a:r>
                        <a:rPr lang="en-US" sz="1400" dirty="0">
                          <a:latin typeface="Times New Roman"/>
                        </a:rPr>
                        <a:t> </a:t>
                      </a:r>
                    </a:p>
                  </a:txBody>
                  <a:tcPr marL="116944" marR="116944" marT="58472" marB="58472"/>
                </a:tc>
                <a:tc>
                  <a:txBody>
                    <a:bodyPr/>
                    <a:lstStyle/>
                    <a:p>
                      <a:endParaRPr lang="en-US" sz="2400" dirty="0"/>
                    </a:p>
                  </a:txBody>
                  <a:tcPr marL="116944" marR="116944" marT="58472" marB="58472"/>
                </a:tc>
                <a:extLst>
                  <a:ext uri="{0D108BD9-81ED-4DB2-BD59-A6C34878D82A}">
                    <a16:rowId xmlns:a16="http://schemas.microsoft.com/office/drawing/2014/main" val="3704747409"/>
                  </a:ext>
                </a:extLst>
              </a:tr>
              <a:tr h="530904">
                <a:tc>
                  <a:txBody>
                    <a:bodyPr/>
                    <a:lstStyle/>
                    <a:p>
                      <a:r>
                        <a:rPr lang="en-US" sz="1800" err="1">
                          <a:latin typeface="Times New Roman"/>
                        </a:rPr>
                        <a:t>firstname</a:t>
                      </a:r>
                      <a:endParaRPr lang="en-US" sz="1800">
                        <a:solidFill>
                          <a:srgbClr val="0070C0"/>
                        </a:solidFill>
                        <a:latin typeface="Times New Roman"/>
                      </a:endParaRPr>
                    </a:p>
                  </a:txBody>
                  <a:tcPr marL="116944" marR="116944" marT="58472" marB="58472"/>
                </a:tc>
                <a:tc>
                  <a:txBody>
                    <a:bodyPr/>
                    <a:lstStyle/>
                    <a:p>
                      <a:r>
                        <a:rPr lang="en-US" sz="1800" dirty="0">
                          <a:latin typeface="Times New Roman"/>
                        </a:rPr>
                        <a:t>VARCHAR(100) </a:t>
                      </a:r>
                    </a:p>
                  </a:txBody>
                  <a:tcPr marL="116944" marR="116944" marT="58472" marB="58472"/>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marL="116944" marR="116944" marT="58472" marB="58472"/>
                </a:tc>
                <a:tc>
                  <a:txBody>
                    <a:bodyPr/>
                    <a:lstStyle/>
                    <a:p>
                      <a:endParaRPr lang="en-US" sz="2400" dirty="0"/>
                    </a:p>
                  </a:txBody>
                  <a:tcPr marL="116944" marR="116944" marT="58472" marB="58472"/>
                </a:tc>
                <a:extLst>
                  <a:ext uri="{0D108BD9-81ED-4DB2-BD59-A6C34878D82A}">
                    <a16:rowId xmlns:a16="http://schemas.microsoft.com/office/drawing/2014/main" val="1944469918"/>
                  </a:ext>
                </a:extLst>
              </a:tr>
              <a:tr h="530904">
                <a:tc>
                  <a:txBody>
                    <a:bodyPr/>
                    <a:lstStyle/>
                    <a:p>
                      <a:r>
                        <a:rPr lang="en-US" sz="1800" err="1">
                          <a:latin typeface="Times New Roman"/>
                        </a:rPr>
                        <a:t>lastname</a:t>
                      </a:r>
                      <a:endParaRPr lang="en-US" sz="1800">
                        <a:solidFill>
                          <a:srgbClr val="0070C0"/>
                        </a:solidFill>
                        <a:latin typeface="Times New Roman"/>
                      </a:endParaRPr>
                    </a:p>
                  </a:txBody>
                  <a:tcPr marL="116944" marR="116944" marT="58472" marB="58472"/>
                </a:tc>
                <a:tc>
                  <a:txBody>
                    <a:bodyPr/>
                    <a:lstStyle/>
                    <a:p>
                      <a:r>
                        <a:rPr lang="en-US" sz="1800" dirty="0">
                          <a:latin typeface="Times New Roman"/>
                        </a:rPr>
                        <a:t>VARCHAR(100) </a:t>
                      </a:r>
                    </a:p>
                  </a:txBody>
                  <a:tcPr marL="116944" marR="116944" marT="58472" marB="58472"/>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marL="116944" marR="116944" marT="58472" marB="58472"/>
                </a:tc>
                <a:tc>
                  <a:txBody>
                    <a:bodyPr/>
                    <a:lstStyle/>
                    <a:p>
                      <a:endParaRPr lang="en-US" sz="2400" dirty="0"/>
                    </a:p>
                  </a:txBody>
                  <a:tcPr marL="116944" marR="116944" marT="58472" marB="58472"/>
                </a:tc>
                <a:extLst>
                  <a:ext uri="{0D108BD9-81ED-4DB2-BD59-A6C34878D82A}">
                    <a16:rowId xmlns:a16="http://schemas.microsoft.com/office/drawing/2014/main" val="3972242272"/>
                  </a:ext>
                </a:extLst>
              </a:tr>
              <a:tr h="530904">
                <a:tc>
                  <a:txBody>
                    <a:bodyPr/>
                    <a:lstStyle/>
                    <a:p>
                      <a:r>
                        <a:rPr lang="en-US" sz="1800" dirty="0">
                          <a:latin typeface="Times New Roman"/>
                        </a:rPr>
                        <a:t>email</a:t>
                      </a:r>
                      <a:endParaRPr lang="en-US" sz="1800">
                        <a:solidFill>
                          <a:srgbClr val="0070C0"/>
                        </a:solidFill>
                        <a:latin typeface="Times New Roman"/>
                      </a:endParaRPr>
                    </a:p>
                  </a:txBody>
                  <a:tcPr marL="116944" marR="116944" marT="58472" marB="58472"/>
                </a:tc>
                <a:tc>
                  <a:txBody>
                    <a:bodyPr/>
                    <a:lstStyle/>
                    <a:p>
                      <a:r>
                        <a:rPr lang="en-US" sz="1800" dirty="0">
                          <a:latin typeface="Times New Roman"/>
                        </a:rPr>
                        <a:t>VARCHAR(100) </a:t>
                      </a:r>
                    </a:p>
                  </a:txBody>
                  <a:tcPr marL="116944" marR="116944" marT="58472" marB="58472"/>
                </a:tc>
                <a:tc>
                  <a:txBody>
                    <a:bodyPr/>
                    <a:lstStyle/>
                    <a:p>
                      <a:pPr lvl="0">
                        <a:buNone/>
                      </a:pPr>
                      <a:r>
                        <a:rPr lang="en-US" sz="1600" b="0" i="0" u="none" strike="noStrike" noProof="0" dirty="0">
                          <a:solidFill>
                            <a:srgbClr val="000000"/>
                          </a:solidFill>
                          <a:latin typeface="Times New Roman"/>
                        </a:rPr>
                        <a:t>not NULL</a:t>
                      </a:r>
                      <a:endParaRPr lang="en-US" sz="1600" dirty="0">
                        <a:latin typeface="Times New Roman"/>
                      </a:endParaRPr>
                    </a:p>
                  </a:txBody>
                  <a:tcPr marL="116944" marR="116944" marT="58472" marB="58472"/>
                </a:tc>
                <a:tc>
                  <a:txBody>
                    <a:bodyPr/>
                    <a:lstStyle/>
                    <a:p>
                      <a:endParaRPr lang="en-US" sz="2400" dirty="0"/>
                    </a:p>
                  </a:txBody>
                  <a:tcPr marL="116944" marR="116944" marT="58472" marB="58472"/>
                </a:tc>
                <a:extLst>
                  <a:ext uri="{0D108BD9-81ED-4DB2-BD59-A6C34878D82A}">
                    <a16:rowId xmlns:a16="http://schemas.microsoft.com/office/drawing/2014/main" val="2200254003"/>
                  </a:ext>
                </a:extLst>
              </a:tr>
            </a:tbl>
          </a:graphicData>
        </a:graphic>
      </p:graphicFrame>
    </p:spTree>
    <p:extLst>
      <p:ext uri="{BB962C8B-B14F-4D97-AF65-F5344CB8AC3E}">
        <p14:creationId xmlns:p14="http://schemas.microsoft.com/office/powerpoint/2010/main" val="363703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Index</vt:lpstr>
      <vt:lpstr>Project Overview </vt:lpstr>
      <vt:lpstr>Software engineers/maintenance  End-users (clients and freelance tutors) Potential business partners Potential investors   </vt:lpstr>
      <vt:lpstr>Conceptual Model</vt:lpstr>
      <vt:lpstr>Logical Model</vt:lpstr>
      <vt:lpstr>Tables</vt:lpstr>
      <vt:lpstr>Clients </vt:lpstr>
      <vt:lpstr>Jobs</vt:lpstr>
      <vt:lpstr>Tutors </vt:lpstr>
      <vt:lpstr>Appointments</vt:lpstr>
      <vt:lpstr>Reviews</vt:lpstr>
      <vt:lpstr>Rating Astype Lookup</vt:lpstr>
      <vt:lpstr>Forms</vt:lpstr>
      <vt:lpstr>Forms</vt:lpstr>
      <vt:lpstr>Forms</vt:lpstr>
      <vt:lpstr>Forms</vt:lpstr>
      <vt:lpstr>Business Questions</vt:lpstr>
      <vt:lpstr>Which individuals posted the most jobs?  </vt:lpstr>
      <vt:lpstr>Which tutor has taken the most jobs?</vt:lpstr>
      <vt:lpstr>Who are the inactive tutors on the platform?</vt:lpstr>
      <vt:lpstr>Create a table which includes the client information, tutor information, and appointment date. </vt:lpstr>
      <vt:lpstr>Create a table which includes the client information, tutor information, and appointment date. </vt:lpstr>
      <vt:lpstr>Which tutor has the highest pay rate?</vt:lpstr>
      <vt:lpstr>What are the average ratings for each tutor</vt:lpstr>
      <vt:lpstr>Create a query that returns the jobs count grouped by assignment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 SCOTTON</dc:creator>
  <cp:revision>398</cp:revision>
  <dcterms:created xsi:type="dcterms:W3CDTF">2023-06-17T07:08:51Z</dcterms:created>
  <dcterms:modified xsi:type="dcterms:W3CDTF">2023-06-20T01:18:31Z</dcterms:modified>
</cp:coreProperties>
</file>