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3" r:id="rId3"/>
    <p:sldId id="335" r:id="rId4"/>
    <p:sldId id="336" r:id="rId5"/>
    <p:sldId id="340" r:id="rId6"/>
    <p:sldId id="337" r:id="rId7"/>
    <p:sldId id="342" r:id="rId8"/>
    <p:sldId id="338" r:id="rId9"/>
    <p:sldId id="343" r:id="rId10"/>
    <p:sldId id="339" r:id="rId11"/>
    <p:sldId id="344" r:id="rId12"/>
    <p:sldId id="345" r:id="rId13"/>
  </p:sldIdLst>
  <p:sldSz cx="9144000" cy="5715000" type="screen16x10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F011B0-5428-42CB-96C5-1AEA3D64D9BA}">
          <p14:sldIdLst>
            <p14:sldId id="256"/>
            <p14:sldId id="333"/>
            <p14:sldId id="335"/>
            <p14:sldId id="336"/>
            <p14:sldId id="340"/>
            <p14:sldId id="337"/>
            <p14:sldId id="342"/>
            <p14:sldId id="338"/>
            <p14:sldId id="343"/>
            <p14:sldId id="339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orient="horz" pos="621">
          <p15:clr>
            <a:srgbClr val="A4A3A4"/>
          </p15:clr>
        </p15:guide>
        <p15:guide id="3" orient="horz" pos="488">
          <p15:clr>
            <a:srgbClr val="A4A3A4"/>
          </p15:clr>
        </p15:guide>
        <p15:guide id="4" pos="2880">
          <p15:clr>
            <a:srgbClr val="A4A3A4"/>
          </p15:clr>
        </p15:guide>
        <p15:guide id="5" pos="4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.r" initials="m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7F7F7F"/>
    <a:srgbClr val="808080"/>
    <a:srgbClr val="FFFFFF"/>
    <a:srgbClr val="0070C0"/>
    <a:srgbClr val="FFC000"/>
    <a:srgbClr val="9ED3D7"/>
    <a:srgbClr val="FFCC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7917" autoAdjust="0"/>
  </p:normalViewPr>
  <p:slideViewPr>
    <p:cSldViewPr>
      <p:cViewPr varScale="1">
        <p:scale>
          <a:sx n="91" d="100"/>
          <a:sy n="91" d="100"/>
        </p:scale>
        <p:origin x="1258" y="67"/>
      </p:cViewPr>
      <p:guideLst>
        <p:guide orient="horz" pos="1643"/>
        <p:guide orient="horz" pos="621"/>
        <p:guide orient="horz" pos="488"/>
        <p:guide pos="2880"/>
        <p:guide pos="4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1954" y="77"/>
      </p:cViewPr>
      <p:guideLst>
        <p:guide orient="horz" pos="2928"/>
        <p:guide pos="22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7BE9-0B05-4C58-8261-81725FD5C6B3}" type="datetimeFigureOut">
              <a:rPr lang="en-CA" smtClean="0"/>
              <a:t>2020-06-18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8FBA6-5455-4AD0-90BA-D9771E0436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6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21E07A-3278-4771-A95F-4E98F140F6E7}" type="datetimeFigureOut">
              <a:rPr lang="fr-CA"/>
              <a:pPr>
                <a:defRPr/>
              </a:pPr>
              <a:t>2020-06-18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D1DC63-56DC-4592-921C-8C634A6830B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2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D1DC63-56DC-4592-921C-8C634A6830BD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04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inv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684244" y="2256960"/>
            <a:ext cx="6047996" cy="79280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00" smtClean="0">
                <a:solidFill>
                  <a:srgbClr val="000066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fr-CA" noProof="0" dirty="0"/>
          </a:p>
        </p:txBody>
      </p:sp>
      <p:sp>
        <p:nvSpPr>
          <p:cNvPr id="57348" name="Rectangle 5"/>
          <p:cNvSpPr>
            <a:spLocks noGrp="1" noChangeAspect="1" noChangeArrowheads="1"/>
          </p:cNvSpPr>
          <p:nvPr>
            <p:ph type="ctrTitle"/>
          </p:nvPr>
        </p:nvSpPr>
        <p:spPr>
          <a:xfrm>
            <a:off x="685832" y="1416940"/>
            <a:ext cx="7918617" cy="720926"/>
          </a:xfrm>
        </p:spPr>
        <p:txBody>
          <a:bodyPr anchor="b">
            <a:normAutofit/>
          </a:bodyPr>
          <a:lstStyle>
            <a:lvl1pPr>
              <a:lnSpc>
                <a:spcPts val="3846"/>
              </a:lnSpc>
              <a:defRPr sz="3500" b="1" smtClean="0">
                <a:solidFill>
                  <a:srgbClr val="000066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fr-CA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252270" y="983936"/>
            <a:ext cx="8640210" cy="4213824"/>
          </a:xfrm>
        </p:spPr>
        <p:txBody>
          <a:bodyPr/>
          <a:lstStyle>
            <a:lvl2pPr>
              <a:buSzPct val="55000"/>
              <a:defRPr/>
            </a:lvl2pPr>
            <a:lvl4pPr marL="1343025" indent="-173038">
              <a:defRPr sz="1400"/>
            </a:lvl4pPr>
            <a:lvl5pPr marL="1709738" indent="-168275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  <p:sp>
        <p:nvSpPr>
          <p:cNvPr id="4" name="Slide Number Placeholder 1"/>
          <p:cNvSpPr>
            <a:spLocks noGrp="1" noChangeAspect="1"/>
          </p:cNvSpPr>
          <p:nvPr>
            <p:ph type="sldNum" sz="quarter" idx="10"/>
          </p:nvPr>
        </p:nvSpPr>
        <p:spPr>
          <a:xfrm>
            <a:off x="6759575" y="5297488"/>
            <a:ext cx="2133600" cy="303212"/>
          </a:xfrm>
        </p:spPr>
        <p:txBody>
          <a:bodyPr/>
          <a:lstStyle>
            <a:lvl1pPr algn="r">
              <a:defRPr sz="1200">
                <a:solidFill>
                  <a:srgbClr val="88B8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DEDDC272-686E-4B60-9798-086609C47FC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6CE0F-5C96-45C4-99BC-1F5AF4E0D983}"/>
              </a:ext>
            </a:extLst>
          </p:cNvPr>
          <p:cNvSpPr txBox="1"/>
          <p:nvPr userDrawn="1"/>
        </p:nvSpPr>
        <p:spPr>
          <a:xfrm>
            <a:off x="2670677" y="678621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DRAFT – FOR COMMENTS ONLY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CA" dirty="0"/>
          </a:p>
        </p:txBody>
      </p:sp>
      <p:sp>
        <p:nvSpPr>
          <p:cNvPr id="4" name="Text Placeholder 4"/>
          <p:cNvSpPr>
            <a:spLocks noGrp="1" noChangeAspect="1"/>
          </p:cNvSpPr>
          <p:nvPr>
            <p:ph type="body" sz="quarter" idx="11"/>
          </p:nvPr>
        </p:nvSpPr>
        <p:spPr>
          <a:xfrm>
            <a:off x="252371" y="984526"/>
            <a:ext cx="4175641" cy="4033817"/>
          </a:xfrm>
        </p:spPr>
        <p:txBody>
          <a:bodyPr/>
          <a:lstStyle>
            <a:lvl4pPr marL="1254125" indent="-173038">
              <a:defRPr sz="1400"/>
            </a:lvl4pPr>
            <a:lvl5pPr marL="1619250" indent="-168275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/>
          </p:nvPr>
        </p:nvSpPr>
        <p:spPr>
          <a:xfrm>
            <a:off x="4716839" y="985838"/>
            <a:ext cx="4175641" cy="4033817"/>
          </a:xfrm>
        </p:spPr>
        <p:txBody>
          <a:bodyPr/>
          <a:lstStyle>
            <a:lvl4pPr marL="1254125" indent="-173038">
              <a:defRPr sz="1400"/>
            </a:lvl4pPr>
            <a:lvl5pPr marL="1619250" indent="-168275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  <p:sp>
        <p:nvSpPr>
          <p:cNvPr id="6" name="Slide Number Placeholder 1"/>
          <p:cNvSpPr>
            <a:spLocks noGrp="1" noChangeAspect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D5047-D1D0-4C22-9952-5ECF6B6F7CDB}" type="slidenum">
              <a:rPr lang="fr-CA"/>
              <a:pPr>
                <a:defRPr/>
              </a:pPr>
              <a:t>‹#›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CA" dirty="0"/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1"/>
          </p:nvPr>
        </p:nvSpPr>
        <p:spPr>
          <a:xfrm>
            <a:off x="252374" y="985292"/>
            <a:ext cx="4247635" cy="1944216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4644008" y="985292"/>
            <a:ext cx="4248472" cy="1944216"/>
          </a:xfrm>
          <a:ln w="25400"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  <a:endParaRPr lang="fr-CA" noProof="0" dirty="0"/>
          </a:p>
        </p:txBody>
      </p:sp>
      <p:sp>
        <p:nvSpPr>
          <p:cNvPr id="13" name="Text Placeholder 12"/>
          <p:cNvSpPr>
            <a:spLocks noGrp="1" noChangeAspect="1"/>
          </p:cNvSpPr>
          <p:nvPr>
            <p:ph type="body" sz="quarter" idx="13"/>
          </p:nvPr>
        </p:nvSpPr>
        <p:spPr>
          <a:xfrm>
            <a:off x="252374" y="3074257"/>
            <a:ext cx="4247635" cy="2016113"/>
          </a:xfrm>
        </p:spPr>
        <p:txBody>
          <a:bodyPr/>
          <a:lstStyle>
            <a:lvl1pPr>
              <a:buSzPct val="65000"/>
              <a:defRPr sz="1700"/>
            </a:lvl1pPr>
            <a:lvl2pPr>
              <a:buSzPct val="55000"/>
              <a:defRPr sz="1500"/>
            </a:lvl2pPr>
            <a:lvl3pPr marL="985838" indent="-176213">
              <a:buSzPct val="55000"/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12"/>
          <p:cNvSpPr>
            <a:spLocks noGrp="1" noChangeAspect="1"/>
          </p:cNvSpPr>
          <p:nvPr>
            <p:ph type="body" sz="quarter" idx="14"/>
          </p:nvPr>
        </p:nvSpPr>
        <p:spPr>
          <a:xfrm>
            <a:off x="4644008" y="3073635"/>
            <a:ext cx="4247635" cy="2016113"/>
          </a:xfrm>
        </p:spPr>
        <p:txBody>
          <a:bodyPr/>
          <a:lstStyle>
            <a:lvl1pPr>
              <a:buSzPct val="65000"/>
              <a:defRPr sz="1700"/>
            </a:lvl1pPr>
            <a:lvl2pPr>
              <a:buSzPct val="55000"/>
              <a:defRPr sz="1500"/>
            </a:lvl2pPr>
            <a:lvl3pPr marL="985838" indent="-176213">
              <a:buSzPct val="55000"/>
              <a:defRPr sz="13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1"/>
          <p:cNvSpPr>
            <a:spLocks noGrp="1" noChangeAspect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5F6B-75D6-4A45-9913-95AB50F826F5}" type="slidenum">
              <a:rPr lang="fr-CA"/>
              <a:pPr>
                <a:defRPr/>
              </a:pPr>
              <a:t>‹#›</a:t>
            </a:fld>
            <a:endParaRPr lang="fr-C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11760" y="5296480"/>
            <a:ext cx="521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DRAFT –</a:t>
            </a:r>
            <a:r>
              <a:rPr lang="en-CA" baseline="0" dirty="0">
                <a:solidFill>
                  <a:schemeClr val="tx1"/>
                </a:solidFill>
              </a:rPr>
              <a:t> FOR DISCUSSION PURPOSES ONLY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52413" y="984250"/>
            <a:ext cx="8640762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20" tIns="43960" rIns="87920" bIns="43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5"/>
          <p:cNvSpPr>
            <a:spLocks noGrp="1" noChangeAspect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228600" y="190500"/>
            <a:ext cx="86645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20" tIns="43960" rIns="87920" bIns="43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2" name="Slide Number Placeholder 1"/>
          <p:cNvSpPr>
            <a:spLocks noGrp="1" noChangeAspect="1"/>
          </p:cNvSpPr>
          <p:nvPr>
            <p:ph type="sldNum" sz="quarter" idx="4"/>
          </p:nvPr>
        </p:nvSpPr>
        <p:spPr>
          <a:xfrm>
            <a:off x="6759575" y="5307013"/>
            <a:ext cx="2133600" cy="303212"/>
          </a:xfrm>
          <a:prstGeom prst="rect">
            <a:avLst/>
          </a:prstGeom>
        </p:spPr>
        <p:txBody>
          <a:bodyPr vert="horz" lIns="87920" tIns="43960" rIns="87920" bIns="4396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rgbClr val="88B8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227E291C-03F4-4BCD-8872-818AEA3E1A84}" type="slidenum">
              <a:rPr lang="fr-CA"/>
              <a:pPr>
                <a:defRPr/>
              </a:pPr>
              <a:t>‹#›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4" r:id="rId4"/>
    <p:sldLayoutId id="214748366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0066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0066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0066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00066"/>
          </a:solidFill>
          <a:latin typeface="Calibri" pitchFamily="34" charset="0"/>
        </a:defRPr>
      </a:lvl5pPr>
      <a:lvl6pPr marL="439598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879196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318793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758391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9"/>
        </a:buBlip>
        <a:defRPr sz="2300">
          <a:solidFill>
            <a:srgbClr val="2066A0"/>
          </a:solidFill>
          <a:latin typeface="+mn-lt"/>
          <a:ea typeface="+mn-ea"/>
          <a:cs typeface="+mn-cs"/>
        </a:defRPr>
      </a:lvl1pPr>
      <a:lvl2pPr marL="603250" indent="-173038" algn="l" rtl="0" eaLnBrk="0" fontAlgn="base" hangingPunct="0">
        <a:spcBef>
          <a:spcPct val="20000"/>
        </a:spcBef>
        <a:spcAft>
          <a:spcPct val="0"/>
        </a:spcAft>
        <a:buSzPct val="55000"/>
        <a:buBlip>
          <a:blip r:embed="rId9"/>
        </a:buBlip>
        <a:defRPr>
          <a:solidFill>
            <a:srgbClr val="2066A0"/>
          </a:solidFill>
          <a:latin typeface="+mn-lt"/>
        </a:defRPr>
      </a:lvl2pPr>
      <a:lvl3pPr marL="947738" indent="-173038" algn="l" defTabSz="692150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0"/>
        </a:buBlip>
        <a:defRPr>
          <a:solidFill>
            <a:srgbClr val="2066A0"/>
          </a:solidFill>
          <a:latin typeface="+mn-lt"/>
        </a:defRPr>
      </a:lvl3pPr>
      <a:lvl4pPr marL="1343025" indent="-17303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0"/>
        </a:buBlip>
        <a:defRPr sz="1400">
          <a:solidFill>
            <a:srgbClr val="2066A0"/>
          </a:solidFill>
          <a:latin typeface="+mn-lt"/>
        </a:defRPr>
      </a:lvl4pPr>
      <a:lvl5pPr marL="1709738" indent="-168275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10"/>
        </a:buBlip>
        <a:defRPr sz="1400">
          <a:solidFill>
            <a:srgbClr val="2066A0"/>
          </a:solidFill>
          <a:latin typeface="+mn-lt"/>
        </a:defRPr>
      </a:lvl5pPr>
      <a:lvl6pPr marL="2417788" indent="-219799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857386" indent="-219799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296984" indent="-219799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736581" indent="-219799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96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93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91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989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587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782" algn="l" defTabSz="8791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esemann-Group/covid19_inferenc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3568" y="2965512"/>
            <a:ext cx="6047996" cy="1464636"/>
          </a:xfrm>
        </p:spPr>
        <p:txBody>
          <a:bodyPr>
            <a:normAutofit/>
          </a:bodyPr>
          <a:lstStyle/>
          <a:p>
            <a:endParaRPr lang="en-CA" dirty="0">
              <a:cs typeface="Calibri"/>
            </a:endParaRPr>
          </a:p>
          <a:p>
            <a:endParaRPr lang="en-CA" dirty="0"/>
          </a:p>
          <a:p>
            <a:r>
              <a:rPr lang="en-CA" dirty="0"/>
              <a:t>Steven Horn, DRDC CORA</a:t>
            </a:r>
            <a:endParaRPr lang="en-CA" dirty="0">
              <a:cs typeface="Calibr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32" y="1920550"/>
            <a:ext cx="7918617" cy="720926"/>
          </a:xfrm>
        </p:spPr>
        <p:txBody>
          <a:bodyPr>
            <a:normAutofit fontScale="90000"/>
          </a:bodyPr>
          <a:lstStyle/>
          <a:p>
            <a:r>
              <a:rPr lang="en-CA" dirty="0"/>
              <a:t>Dynamic Bayesian Estimation of COVID-19 Prevalence</a:t>
            </a:r>
            <a:endParaRPr lang="en-CA" dirty="0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69FA9-713F-43AC-9E6B-229201C879F8}"/>
              </a:ext>
            </a:extLst>
          </p:cNvPr>
          <p:cNvSpPr txBox="1"/>
          <p:nvPr/>
        </p:nvSpPr>
        <p:spPr>
          <a:xfrm rot="20355172">
            <a:off x="3207537" y="2456835"/>
            <a:ext cx="3213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>
                    <a:lumMod val="75000"/>
                  </a:schemeClr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05703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E93-0188-4698-AD19-7DFB2192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Situation assessment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54F2-5D7A-421F-95AF-6CBDD011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this method, one can also make predictions on the number of remaining cases in the population now, and near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7AA05-1770-464A-A454-CE90FD46C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647B0A-3535-4332-912A-39976610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101416"/>
            <a:ext cx="3705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A519-43B8-40F4-B0A5-4E412BCB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Cross-checking with fatality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16DB-2162-41B4-A7BE-CB03C106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Infection Fatality Rate has been estimated through </a:t>
            </a:r>
            <a:r>
              <a:rPr lang="en-CA" dirty="0" err="1"/>
              <a:t>sero</a:t>
            </a:r>
            <a:r>
              <a:rPr lang="en-CA" dirty="0"/>
              <a:t>-prevalence studies.  This is a cumulative estimate of infections compared to cumulative deaths attributed to COVID-19.</a:t>
            </a:r>
          </a:p>
          <a:p>
            <a:r>
              <a:rPr lang="en-CA" dirty="0"/>
              <a:t>A running cumulative infection comparison from this model is shown for the given parameters and priors.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E7CA-3FA0-47AA-96CB-4017A233A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3A8222-0AA2-41D3-8B05-924D8377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6" y="2907704"/>
            <a:ext cx="3123678" cy="251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6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FF1D-AC93-4EA9-AD69-F7A3D7C9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ED3A-A3A5-4110-AF9A-2381D5EB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Potential method to dynamically monitor risk in different communities.</a:t>
            </a:r>
          </a:p>
          <a:p>
            <a:r>
              <a:rPr lang="en-CA" dirty="0"/>
              <a:t>Potential application to set thresholds for relaxing or tightening risk mitigation measures such as testing frequency, sequestration, etc. </a:t>
            </a:r>
          </a:p>
          <a:p>
            <a:r>
              <a:rPr lang="en-CA" dirty="0"/>
              <a:t>This method has not yet been formally reviewed or validated.</a:t>
            </a:r>
          </a:p>
          <a:p>
            <a:r>
              <a:rPr lang="en-CA" dirty="0"/>
              <a:t>Limitations:</a:t>
            </a:r>
          </a:p>
          <a:p>
            <a:pPr lvl="1"/>
            <a:r>
              <a:rPr lang="en-CA" dirty="0"/>
              <a:t>Only considering community spread – imported cases could be added</a:t>
            </a:r>
          </a:p>
          <a:p>
            <a:pPr lvl="1"/>
            <a:r>
              <a:rPr lang="en-CA" dirty="0"/>
              <a:t>Not including infections from healthcare services (i.e. healthcare workers providing care to infected patients)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241D-2F5C-4224-814D-E53555496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888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935-162D-4E0D-A5AF-2E2DB382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Issue and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8FB-402D-48DB-8AC3-3588E4EB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70" y="983936"/>
            <a:ext cx="8640210" cy="4213824"/>
          </a:xfrm>
        </p:spPr>
        <p:txBody>
          <a:bodyPr/>
          <a:lstStyle/>
          <a:p>
            <a:pPr marL="172720" indent="-172720"/>
            <a:r>
              <a:rPr lang="en-US" dirty="0">
                <a:cs typeface="Calibri"/>
              </a:rPr>
              <a:t>What is the risk to individuals and teams to contract COVID-19?</a:t>
            </a:r>
          </a:p>
          <a:p>
            <a:pPr marL="602932" lvl="1" indent="-172720"/>
            <a:r>
              <a:rPr lang="en-US" dirty="0">
                <a:cs typeface="Calibri"/>
              </a:rPr>
              <a:t>Extension of previous work by </a:t>
            </a:r>
            <a:r>
              <a:rPr lang="en-US" dirty="0" err="1">
                <a:cs typeface="Calibri"/>
              </a:rPr>
              <a:t>Mirshak</a:t>
            </a:r>
            <a:r>
              <a:rPr lang="en-US" dirty="0">
                <a:cs typeface="Calibri"/>
              </a:rPr>
              <a:t> and Horn</a:t>
            </a:r>
          </a:p>
          <a:p>
            <a:pPr marL="172720" indent="-172720"/>
            <a:r>
              <a:rPr lang="en-US" dirty="0">
                <a:cs typeface="Calibri"/>
              </a:rPr>
              <a:t>Stochastic point of view:</a:t>
            </a:r>
          </a:p>
          <a:p>
            <a:pPr lvl="1" indent="-172720"/>
            <a:r>
              <a:rPr lang="en-US" sz="2000" dirty="0">
                <a:cs typeface="Calibri"/>
              </a:rPr>
              <a:t>If the probability of becoming infected on a given day is p0. It is a function of the prevalence in the population, and the infection rate.</a:t>
            </a:r>
          </a:p>
          <a:p>
            <a:pPr lvl="1" indent="-172720"/>
            <a:r>
              <a:rPr lang="en-US" sz="2000" b="1" dirty="0">
                <a:cs typeface="Calibri"/>
              </a:rPr>
              <a:t>The prevalence changes over time </a:t>
            </a:r>
            <a:r>
              <a:rPr lang="en-US" sz="2000" dirty="0">
                <a:cs typeface="Calibri"/>
              </a:rPr>
              <a:t>(outbreak or remission), and p0 can change day to day.</a:t>
            </a:r>
          </a:p>
          <a:p>
            <a:pPr marL="172720" indent="-172720"/>
            <a:r>
              <a:rPr lang="en-US" dirty="0">
                <a:cs typeface="Calibri"/>
              </a:rPr>
              <a:t>Can one estimate the prevalence from the available data?</a:t>
            </a:r>
          </a:p>
          <a:p>
            <a:pPr marL="172720" indent="-172720"/>
            <a:r>
              <a:rPr lang="en-US" b="1" dirty="0">
                <a:cs typeface="Calibri"/>
              </a:rPr>
              <a:t>Many infectious individuals are possibly not detected, have no symptoms, or are not tested.  </a:t>
            </a:r>
          </a:p>
          <a:p>
            <a:pPr marL="602932" lvl="1" indent="-172720"/>
            <a:r>
              <a:rPr lang="en-US" dirty="0">
                <a:cs typeface="Calibri"/>
              </a:rPr>
              <a:t>Can one estimate the population of asymptomatic/undetected cases?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77437-A680-4044-94FF-5D58F1D79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522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C83-F146-4FAF-993A-030DCA4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Dynamic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AFFF-2145-46A9-A732-3213B998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720" indent="-172720"/>
            <a:r>
              <a:rPr lang="en-US" dirty="0">
                <a:cs typeface="Calibri"/>
              </a:rPr>
              <a:t>SEIR-like model, with partially observed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compartments and transitions.</a:t>
            </a: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  <a:p>
            <a:pPr marL="172720" indent="-172720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F1D6-31FC-45D8-866C-B629972BC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/>
              <a:pPr>
                <a:defRPr/>
              </a:pPr>
              <a:t>2</a:t>
            </a:fld>
            <a:endParaRPr lang="fr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19FB7-82F2-4DB4-82D3-11021DC9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82" y="2101416"/>
            <a:ext cx="255028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2322B9-1265-49DB-8886-1515D6399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52337"/>
            <a:ext cx="2550284" cy="17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317DA9-37A4-403A-8ED2-A60595167BDC}"/>
              </a:ext>
            </a:extLst>
          </p:cNvPr>
          <p:cNvSpPr/>
          <p:nvPr/>
        </p:nvSpPr>
        <p:spPr bwMode="auto">
          <a:xfrm>
            <a:off x="253609" y="2497460"/>
            <a:ext cx="8280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2DAB-489A-4BB8-ABA0-3DB3BFD9DD9D}"/>
              </a:ext>
            </a:extLst>
          </p:cNvPr>
          <p:cNvSpPr/>
          <p:nvPr/>
        </p:nvSpPr>
        <p:spPr bwMode="auto">
          <a:xfrm>
            <a:off x="1552451" y="2497460"/>
            <a:ext cx="8280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3A6DD-14BA-4209-84C0-972B8F74CDAA}"/>
              </a:ext>
            </a:extLst>
          </p:cNvPr>
          <p:cNvSpPr/>
          <p:nvPr/>
        </p:nvSpPr>
        <p:spPr bwMode="auto">
          <a:xfrm>
            <a:off x="3095836" y="2281436"/>
            <a:ext cx="8280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 </a:t>
            </a:r>
            <a:r>
              <a:rPr kumimoji="0" lang="en-CA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asym</a:t>
            </a:r>
            <a:b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+</a:t>
            </a:r>
            <a:b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undetected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22874-A3F5-4314-A4CF-0333577E1558}"/>
              </a:ext>
            </a:extLst>
          </p:cNvPr>
          <p:cNvSpPr/>
          <p:nvPr/>
        </p:nvSpPr>
        <p:spPr bwMode="auto">
          <a:xfrm>
            <a:off x="3095836" y="3541576"/>
            <a:ext cx="8280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 pre-s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BEC33-A297-44FB-8E07-CDFBFECB0FC7}"/>
              </a:ext>
            </a:extLst>
          </p:cNvPr>
          <p:cNvSpPr/>
          <p:nvPr/>
        </p:nvSpPr>
        <p:spPr bwMode="auto">
          <a:xfrm>
            <a:off x="4283968" y="3541576"/>
            <a:ext cx="1359540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Symptomatic / Isolated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68DC4-D332-4C97-B6BB-F034EE25BEEE}"/>
              </a:ext>
            </a:extLst>
          </p:cNvPr>
          <p:cNvSpPr/>
          <p:nvPr/>
        </p:nvSpPr>
        <p:spPr bwMode="auto">
          <a:xfrm>
            <a:off x="4302748" y="2281436"/>
            <a:ext cx="1340760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Recovered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9ABAEE-94BB-4D59-AC40-FAD9B72DC3E1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>
            <a:off x="1081701" y="2893504"/>
            <a:ext cx="4707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93B6C-B543-4FE5-9A1D-5A68027862D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2380543" y="2677480"/>
            <a:ext cx="715293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9BE064-2266-43B6-B398-52C06861E8A8}"/>
              </a:ext>
            </a:extLst>
          </p:cNvPr>
          <p:cNvCxnSpPr>
            <a:stCxn id="9" idx="3"/>
            <a:endCxn id="11" idx="1"/>
          </p:cNvCxnSpPr>
          <p:nvPr/>
        </p:nvCxnSpPr>
        <p:spPr bwMode="auto">
          <a:xfrm>
            <a:off x="2380543" y="2893504"/>
            <a:ext cx="715293" cy="10441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7CE3B-83B0-4EE1-BA19-35F052B885DC}"/>
              </a:ext>
            </a:extLst>
          </p:cNvPr>
          <p:cNvSpPr/>
          <p:nvPr/>
        </p:nvSpPr>
        <p:spPr bwMode="auto">
          <a:xfrm>
            <a:off x="2966052" y="2209428"/>
            <a:ext cx="1062896" cy="219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19915E0-94E8-4933-A9AD-58EF7069C5E8}"/>
              </a:ext>
            </a:extLst>
          </p:cNvPr>
          <p:cNvCxnSpPr>
            <a:cxnSpLocks/>
            <a:stCxn id="20" idx="2"/>
            <a:endCxn id="6" idx="2"/>
          </p:cNvCxnSpPr>
          <p:nvPr/>
        </p:nvCxnSpPr>
        <p:spPr bwMode="auto">
          <a:xfrm rot="5400000" flipH="1">
            <a:off x="1523164" y="2434040"/>
            <a:ext cx="1118828" cy="2829845"/>
          </a:xfrm>
          <a:prstGeom prst="bentConnector3">
            <a:avLst>
              <a:gd name="adj1" fmla="val -20432"/>
            </a:avLst>
          </a:prstGeom>
          <a:ln>
            <a:solidFill>
              <a:srgbClr val="FF0000"/>
            </a:solidFill>
            <a:prstDash val="sysDash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B31E6E-5CF7-4415-A2FE-A4EBAD9E0BD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 bwMode="auto">
          <a:xfrm>
            <a:off x="3923928" y="2677480"/>
            <a:ext cx="3788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732712-1954-4FE2-9792-796EDCD07F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3923928" y="3937620"/>
            <a:ext cx="36004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401BE6-A458-40A6-BE06-D670E2AA24F9}"/>
              </a:ext>
            </a:extLst>
          </p:cNvPr>
          <p:cNvSpPr/>
          <p:nvPr/>
        </p:nvSpPr>
        <p:spPr bwMode="auto">
          <a:xfrm>
            <a:off x="3527884" y="4723798"/>
            <a:ext cx="1220826" cy="5819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400" dirty="0">
                <a:solidFill>
                  <a:schemeClr val="bg1"/>
                </a:solidFill>
                <a:latin typeface="Arial" charset="0"/>
              </a:rPr>
              <a:t>New Case Data</a:t>
            </a: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DBF09B2-E8A8-4F3B-958E-C947E6180DAC}"/>
              </a:ext>
            </a:extLst>
          </p:cNvPr>
          <p:cNvCxnSpPr>
            <a:stCxn id="38" idx="0"/>
          </p:cNvCxnSpPr>
          <p:nvPr/>
        </p:nvCxnSpPr>
        <p:spPr bwMode="auto">
          <a:xfrm flipV="1">
            <a:off x="4138297" y="4030585"/>
            <a:ext cx="0" cy="6932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32" name="Picture 6">
            <a:extLst>
              <a:ext uri="{FF2B5EF4-FFF2-40B4-BE49-F238E27FC236}">
                <a16:creationId xmlns:a16="http://schemas.microsoft.com/office/drawing/2014/main" id="{45E10C44-D275-41B5-9A48-C5B9EDB1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188"/>
            <a:ext cx="2550283" cy="18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7E8C3BE3-5F91-4EEA-B9B2-474F3846C000}"/>
              </a:ext>
            </a:extLst>
          </p:cNvPr>
          <p:cNvCxnSpPr>
            <a:cxnSpLocks/>
            <a:stCxn id="1032" idx="2"/>
            <a:endCxn id="10" idx="0"/>
          </p:cNvCxnSpPr>
          <p:nvPr/>
        </p:nvCxnSpPr>
        <p:spPr bwMode="auto">
          <a:xfrm rot="5400000">
            <a:off x="5263879" y="113997"/>
            <a:ext cx="413442" cy="3921436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B69C543-EBD6-4FAD-8033-D66438F1401D}"/>
              </a:ext>
            </a:extLst>
          </p:cNvPr>
          <p:cNvCxnSpPr>
            <a:cxnSpLocks/>
            <a:stCxn id="1026" idx="1"/>
            <a:endCxn id="13" idx="3"/>
          </p:cNvCxnSpPr>
          <p:nvPr/>
        </p:nvCxnSpPr>
        <p:spPr bwMode="auto">
          <a:xfrm rot="10800000">
            <a:off x="5643508" y="2677480"/>
            <a:ext cx="476274" cy="324036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AC69A0F-967B-48C8-A4AB-2144DCA5B24C}"/>
              </a:ext>
            </a:extLst>
          </p:cNvPr>
          <p:cNvCxnSpPr>
            <a:cxnSpLocks/>
            <a:stCxn id="1028" idx="1"/>
            <a:endCxn id="12" idx="3"/>
          </p:cNvCxnSpPr>
          <p:nvPr/>
        </p:nvCxnSpPr>
        <p:spPr bwMode="auto">
          <a:xfrm rot="10800000">
            <a:off x="5643508" y="3937621"/>
            <a:ext cx="512668" cy="803453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B54B58-F194-4198-B3D6-06BDD5066271}"/>
              </a:ext>
            </a:extLst>
          </p:cNvPr>
          <p:cNvSpPr txBox="1"/>
          <p:nvPr/>
        </p:nvSpPr>
        <p:spPr>
          <a:xfrm>
            <a:off x="1491227" y="4602980"/>
            <a:ext cx="10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Infecting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2541F-E77A-434D-9353-9176101F7B29}"/>
              </a:ext>
            </a:extLst>
          </p:cNvPr>
          <p:cNvSpPr txBox="1"/>
          <p:nvPr/>
        </p:nvSpPr>
        <p:spPr>
          <a:xfrm>
            <a:off x="1368559" y="2141484"/>
            <a:ext cx="13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Incubating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CF96BC-8C15-4F12-BFCA-CF0BDF4A19C0}"/>
              </a:ext>
            </a:extLst>
          </p:cNvPr>
          <p:cNvSpPr txBox="1"/>
          <p:nvPr/>
        </p:nvSpPr>
        <p:spPr>
          <a:xfrm>
            <a:off x="2975736" y="1717501"/>
            <a:ext cx="13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Infectious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9D06E-9579-49A1-85D9-AA16CF99930C}"/>
              </a:ext>
            </a:extLst>
          </p:cNvPr>
          <p:cNvSpPr txBox="1"/>
          <p:nvPr/>
        </p:nvSpPr>
        <p:spPr>
          <a:xfrm>
            <a:off x="-15110" y="2141484"/>
            <a:ext cx="144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Susceptible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5F2B4-09D3-48EA-A7A0-B0573B68582D}"/>
              </a:ext>
            </a:extLst>
          </p:cNvPr>
          <p:cNvSpPr txBox="1"/>
          <p:nvPr/>
        </p:nvSpPr>
        <p:spPr>
          <a:xfrm>
            <a:off x="7476342" y="4349870"/>
            <a:ext cx="1177863" cy="66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Removed from infectious pool earlier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067D35-19CB-46E9-9610-8387337126CD}"/>
              </a:ext>
            </a:extLst>
          </p:cNvPr>
          <p:cNvSpPr txBox="1"/>
          <p:nvPr/>
        </p:nvSpPr>
        <p:spPr>
          <a:xfrm>
            <a:off x="7476342" y="2644419"/>
            <a:ext cx="1177863" cy="66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Removed from infectious pool later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535EFA-A51A-4535-A985-E5029E79AB0B}"/>
              </a:ext>
            </a:extLst>
          </p:cNvPr>
          <p:cNvSpPr/>
          <p:nvPr/>
        </p:nvSpPr>
        <p:spPr bwMode="auto">
          <a:xfrm>
            <a:off x="4417713" y="5064140"/>
            <a:ext cx="755242" cy="46669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Minus untested</a:t>
            </a:r>
          </a:p>
        </p:txBody>
      </p:sp>
    </p:spTree>
    <p:extLst>
      <p:ext uri="{BB962C8B-B14F-4D97-AF65-F5344CB8AC3E}">
        <p14:creationId xmlns:p14="http://schemas.microsoft.com/office/powerpoint/2010/main" val="125545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7F5-082E-44E8-8C81-8FBECC6D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6176-3AA9-4166-B83C-0B8DB4A8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Assume</a:t>
            </a:r>
          </a:p>
          <a:p>
            <a:pPr lvl="1"/>
            <a:r>
              <a:rPr lang="en-CA" sz="1600" dirty="0"/>
              <a:t>New cases reported are primarily symptomatic and that </a:t>
            </a:r>
            <a:r>
              <a:rPr lang="en-CA" sz="1600" u="sng" dirty="0"/>
              <a:t>testing is biased</a:t>
            </a:r>
            <a:r>
              <a:rPr lang="en-CA" sz="1600" dirty="0"/>
              <a:t> for symptomatic cases.  If test outcome is known (symptomatic/asymptomatic/pre-symptomatic) this can also be used</a:t>
            </a:r>
          </a:p>
          <a:p>
            <a:pPr lvl="1"/>
            <a:r>
              <a:rPr lang="en-CA" sz="1600" dirty="0"/>
              <a:t>Asymptomatic individuals may not be equally as infectious as pre-symptomatic</a:t>
            </a:r>
          </a:p>
          <a:p>
            <a:pPr lvl="1"/>
            <a:r>
              <a:rPr lang="en-CA" sz="1600" dirty="0"/>
              <a:t>Testing is not perfect – many cases may be missing from case data</a:t>
            </a:r>
          </a:p>
          <a:p>
            <a:r>
              <a:rPr lang="en-CA" sz="2000" dirty="0"/>
              <a:t>Key Model Parameters</a:t>
            </a:r>
          </a:p>
          <a:p>
            <a:pPr lvl="1"/>
            <a:r>
              <a:rPr lang="en-CA" sz="1600" dirty="0"/>
              <a:t>Population size</a:t>
            </a:r>
          </a:p>
          <a:p>
            <a:pPr lvl="1"/>
            <a:r>
              <a:rPr lang="en-CA" sz="1600" dirty="0"/>
              <a:t>Prior estimate of initial infection rate </a:t>
            </a:r>
          </a:p>
          <a:p>
            <a:pPr lvl="1"/>
            <a:r>
              <a:rPr lang="en-CA" sz="1600" dirty="0"/>
              <a:t>Prior estimate of asymptomatic likelihood</a:t>
            </a:r>
          </a:p>
          <a:p>
            <a:pPr lvl="1"/>
            <a:r>
              <a:rPr lang="en-CA" sz="1600" dirty="0"/>
              <a:t>Incubation and Recovery time distributions</a:t>
            </a:r>
          </a:p>
          <a:p>
            <a:pPr lvl="1"/>
            <a:r>
              <a:rPr lang="en-CA" sz="1600" dirty="0"/>
              <a:t>Asymptomatic infectiousness factor ( less than pre-symptomatic *? )</a:t>
            </a:r>
          </a:p>
          <a:p>
            <a:pPr lvl="1"/>
            <a:r>
              <a:rPr lang="en-CA" sz="1600" dirty="0"/>
              <a:t>Under-reporting factor (not all symptomatic cases are reported)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09F5-CD77-45B4-9D2B-E5258B528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A2EA3-D0CA-4C99-B584-9549D5D4C310}"/>
              </a:ext>
            </a:extLst>
          </p:cNvPr>
          <p:cNvSpPr/>
          <p:nvPr/>
        </p:nvSpPr>
        <p:spPr>
          <a:xfrm>
            <a:off x="5436096" y="5456954"/>
            <a:ext cx="32139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* mentioned on CDC planning website</a:t>
            </a:r>
          </a:p>
        </p:txBody>
      </p:sp>
    </p:spTree>
    <p:extLst>
      <p:ext uri="{BB962C8B-B14F-4D97-AF65-F5344CB8AC3E}">
        <p14:creationId xmlns:p14="http://schemas.microsoft.com/office/powerpoint/2010/main" val="183833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C1BC-B720-4DA0-B5D4-AC8C537A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5942-FE77-4E04-881E-3C1CF03F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Stochastic Bayesian model.</a:t>
            </a:r>
          </a:p>
          <a:p>
            <a:pPr lvl="1"/>
            <a:r>
              <a:rPr lang="en-CA" dirty="0"/>
              <a:t>Define initial conditions (asymptomatic/symptomatic infections) at start</a:t>
            </a:r>
          </a:p>
          <a:p>
            <a:pPr lvl="1"/>
            <a:r>
              <a:rPr lang="en-CA" dirty="0"/>
              <a:t>Run stochastic simulations and observe at each time step, how many infections there are.  Use observed data to update parameters.</a:t>
            </a:r>
          </a:p>
          <a:p>
            <a:r>
              <a:rPr lang="en-CA" dirty="0"/>
              <a:t>Compare cases with data over time and do a Bayesian update of parameters</a:t>
            </a:r>
          </a:p>
          <a:p>
            <a:r>
              <a:rPr lang="en-CA" dirty="0"/>
              <a:t>Initial parameter tuning with automatic differentiation variational inference (ADVI).</a:t>
            </a:r>
          </a:p>
          <a:p>
            <a:r>
              <a:rPr lang="en-CA" dirty="0"/>
              <a:t>MCMC to handle uncertainty in model parameters, represent posterior distributions, and predict the model forward in time.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ADD4-3556-4B52-8532-9B0833124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19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5D4462-050E-4D40-9C9A-52B58B9B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91" y="2726885"/>
            <a:ext cx="2195857" cy="17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62981-2A50-4EE4-82CE-7520B4D1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609E-FB9F-4D8F-BD24-8FC85E37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model is developed using pyMC3, and uses the onset of symptoms and a distribution for a reporting delay to fit to the new case data.</a:t>
            </a:r>
          </a:p>
          <a:p>
            <a:r>
              <a:rPr lang="en-CA" dirty="0"/>
              <a:t>Leverage components from </a:t>
            </a:r>
            <a:r>
              <a:rPr lang="en-CA" dirty="0" err="1"/>
              <a:t>Priesemann</a:t>
            </a:r>
            <a:r>
              <a:rPr lang="en-CA" dirty="0"/>
              <a:t> Research Group (Germany)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C1B42-24F5-4CDE-9CA9-27845D36D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743E9-3ED8-4FDE-AF7C-3787E67F1473}"/>
              </a:ext>
            </a:extLst>
          </p:cNvPr>
          <p:cNvSpPr/>
          <p:nvPr/>
        </p:nvSpPr>
        <p:spPr bwMode="auto">
          <a:xfrm>
            <a:off x="3457713" y="3128832"/>
            <a:ext cx="1728192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Fit Model Parameters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D3E1FC-5463-4F4B-A195-10C0D3FEA21E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2739360" y="3524876"/>
            <a:ext cx="7183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FA3620-8DF4-4F40-A093-A17B39084127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5185905" y="3524876"/>
            <a:ext cx="74255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1C0702-26C8-4D67-A12D-C9082CF9A578}"/>
              </a:ext>
            </a:extLst>
          </p:cNvPr>
          <p:cNvSpPr txBox="1"/>
          <p:nvPr/>
        </p:nvSpPr>
        <p:spPr>
          <a:xfrm>
            <a:off x="2983199" y="4587433"/>
            <a:ext cx="29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</a:t>
            </a:r>
            <a:r>
              <a:rPr lang="en-CA" dirty="0">
                <a:solidFill>
                  <a:schemeClr val="tx1"/>
                </a:solidFill>
              </a:rPr>
              <a:t>nferred posteriors and populations (next slide)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818E6-E525-43F3-9F53-C0E525760BA2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4321809" y="3920920"/>
            <a:ext cx="0" cy="3683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560993-1ED2-41E7-B38E-47CC992BDA4C}"/>
              </a:ext>
            </a:extLst>
          </p:cNvPr>
          <p:cNvSpPr txBox="1"/>
          <p:nvPr/>
        </p:nvSpPr>
        <p:spPr>
          <a:xfrm>
            <a:off x="5311788" y="2768722"/>
            <a:ext cx="490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fit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51206-9D39-4C75-8790-844C5DA8807C}"/>
              </a:ext>
            </a:extLst>
          </p:cNvPr>
          <p:cNvSpPr txBox="1"/>
          <p:nvPr/>
        </p:nvSpPr>
        <p:spPr>
          <a:xfrm>
            <a:off x="7696742" y="3782420"/>
            <a:ext cx="123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F00A5-E9C5-4627-83B1-1713BB21BC38}"/>
              </a:ext>
            </a:extLst>
          </p:cNvPr>
          <p:cNvSpPr/>
          <p:nvPr/>
        </p:nvSpPr>
        <p:spPr>
          <a:xfrm>
            <a:off x="4670425" y="5462200"/>
            <a:ext cx="4473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3"/>
              </a:rPr>
              <a:t>* https://github.com/Priesemann-Group/covid19_inference</a:t>
            </a:r>
            <a:endParaRPr lang="en-CA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A5C13-562C-4A42-B561-5D2B8AB6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25" y="2887829"/>
            <a:ext cx="1830677" cy="14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3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7AEB-617F-4082-B5B5-E760FA3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Inferred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1B14-C3C0-471F-BE3E-F7963F45E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fit the model to new case data hysteresis results in posterior estimates: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Note that infection rate is driven by social behaviour changes – but the factor was extracted from data.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0C915-71E1-462E-A984-0BFB9E8BF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4E0381-2072-438D-B0A4-74D3899D9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1"/>
          <a:stretch/>
        </p:blipFill>
        <p:spPr bwMode="auto">
          <a:xfrm>
            <a:off x="607261" y="1625677"/>
            <a:ext cx="1644557" cy="2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2C16FB5-9817-49E2-8D88-C39EDE6C7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9"/>
          <a:stretch/>
        </p:blipFill>
        <p:spPr bwMode="auto">
          <a:xfrm>
            <a:off x="2464159" y="1625677"/>
            <a:ext cx="1565396" cy="22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EAA1D8-5FB2-4DA0-B9DF-37351594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1464802"/>
            <a:ext cx="2916324" cy="24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ED9930-9793-43ED-AF3C-80D71D6236F3}"/>
              </a:ext>
            </a:extLst>
          </p:cNvPr>
          <p:cNvSpPr/>
          <p:nvPr/>
        </p:nvSpPr>
        <p:spPr bwMode="auto">
          <a:xfrm>
            <a:off x="686422" y="3901616"/>
            <a:ext cx="156539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Asymptomatic Likelihood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F73D1-9689-4621-8A89-FF952A509980}"/>
              </a:ext>
            </a:extLst>
          </p:cNvPr>
          <p:cNvSpPr/>
          <p:nvPr/>
        </p:nvSpPr>
        <p:spPr bwMode="auto">
          <a:xfrm>
            <a:off x="2531375" y="3901616"/>
            <a:ext cx="156539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Under-reporting Likelihood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7D907-0396-4002-BF0E-8538435D6123}"/>
              </a:ext>
            </a:extLst>
          </p:cNvPr>
          <p:cNvSpPr/>
          <p:nvPr/>
        </p:nvSpPr>
        <p:spPr bwMode="auto">
          <a:xfrm>
            <a:off x="5220072" y="3903042"/>
            <a:ext cx="21242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Infection rate over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7CFB-2FC9-43CA-A776-8EB8841667FB}"/>
              </a:ext>
            </a:extLst>
          </p:cNvPr>
          <p:cNvSpPr txBox="1"/>
          <p:nvPr/>
        </p:nvSpPr>
        <p:spPr>
          <a:xfrm rot="16200000">
            <a:off x="-54577" y="2641955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solidFill>
                  <a:schemeClr val="tx1"/>
                </a:solidFill>
              </a:rPr>
              <a:t>Prob. density</a:t>
            </a:r>
          </a:p>
        </p:txBody>
      </p:sp>
    </p:spTree>
    <p:extLst>
      <p:ext uri="{BB962C8B-B14F-4D97-AF65-F5344CB8AC3E}">
        <p14:creationId xmlns:p14="http://schemas.microsoft.com/office/powerpoint/2010/main" val="132042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400B-0320-42D9-B3CA-D670166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Situation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66E7-0C8D-4B42-A908-C0EA5021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Estimate the number of undetected pre-symptomatic and asymptomatic </a:t>
            </a:r>
            <a:r>
              <a:rPr lang="en-CA" u="sng" dirty="0"/>
              <a:t>infectors</a:t>
            </a:r>
            <a:r>
              <a:rPr lang="en-CA" dirty="0"/>
              <a:t> in the population over time.</a:t>
            </a:r>
          </a:p>
          <a:p>
            <a:pPr lvl="1"/>
            <a:r>
              <a:rPr lang="en-CA" dirty="0"/>
              <a:t>Prevalence vs point prevalence vs infectious point prevalence</a:t>
            </a:r>
          </a:p>
          <a:p>
            <a:pPr lvl="1"/>
            <a:r>
              <a:rPr lang="en-CA" dirty="0"/>
              <a:t>Should incubating or quarantined individuals be included in prevalence?</a:t>
            </a:r>
          </a:p>
          <a:p>
            <a:pPr lvl="1"/>
            <a:r>
              <a:rPr lang="en-CA" dirty="0"/>
              <a:t>In terms of the risk to operations – </a:t>
            </a:r>
            <a:r>
              <a:rPr lang="en-CA" u="sng" dirty="0"/>
              <a:t>only infectious prevalence matters.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AE187-04BA-4D77-AE7B-F71DF9C34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7FFDE3-6228-4FE4-AE39-8AD2AA601E81}"/>
              </a:ext>
            </a:extLst>
          </p:cNvPr>
          <p:cNvCxnSpPr>
            <a:cxnSpLocks/>
          </p:cNvCxnSpPr>
          <p:nvPr/>
        </p:nvCxnSpPr>
        <p:spPr bwMode="auto">
          <a:xfrm>
            <a:off x="3599892" y="3105913"/>
            <a:ext cx="14067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71969285-24F7-4AC1-8215-7BEF36677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0" y="1908333"/>
            <a:ext cx="648072" cy="64807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2659E4-1CEB-4244-B98A-420320C9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" y="2844919"/>
            <a:ext cx="3295725" cy="24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2C1DDC-9553-4DA8-8AEE-B972DD2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41" y="2672261"/>
            <a:ext cx="3722331" cy="27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0BD118-6977-4DF8-83C9-1A8B7CF6CE64}"/>
              </a:ext>
            </a:extLst>
          </p:cNvPr>
          <p:cNvSpPr/>
          <p:nvPr/>
        </p:nvSpPr>
        <p:spPr bwMode="auto">
          <a:xfrm>
            <a:off x="3517642" y="3315556"/>
            <a:ext cx="1565396" cy="1672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Don’t consider Incubating or Isolated individuals as risk unless able to infect others.</a:t>
            </a:r>
          </a:p>
        </p:txBody>
      </p:sp>
    </p:spTree>
    <p:extLst>
      <p:ext uri="{BB962C8B-B14F-4D97-AF65-F5344CB8AC3E}">
        <p14:creationId xmlns:p14="http://schemas.microsoft.com/office/powerpoint/2010/main" val="9734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E93D-EC4D-497B-ABD5-5DAEAE06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probability of infection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6FD-CD3E-464E-A4DB-B03FB168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Infectious population x Likelihood to infect = p0 (t)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 the key factor for risk of infection of an individual in the team on a given day, or period of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F0974-50AF-402E-8337-D9BF89E45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DDC272-686E-4B60-9798-086609C47FC2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29F2E67-19C1-43D7-A471-68E68BE5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7692"/>
            <a:ext cx="2682059" cy="19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995FD0-376D-45B4-8E51-50446748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21" y="1806512"/>
            <a:ext cx="2529147" cy="21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57A1766-1F87-4409-9BC4-79AC13A8B46E}"/>
              </a:ext>
            </a:extLst>
          </p:cNvPr>
          <p:cNvSpPr/>
          <p:nvPr/>
        </p:nvSpPr>
        <p:spPr bwMode="auto">
          <a:xfrm>
            <a:off x="2731200" y="2468831"/>
            <a:ext cx="662880" cy="709228"/>
          </a:xfrm>
          <a:prstGeom prst="mathMultiply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8EC21-58B5-44AB-B1B0-4100A76D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64" y="1806512"/>
            <a:ext cx="2591538" cy="20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CB9C2BA-575B-4B5A-BBB2-8F0F1E5C60A5}"/>
              </a:ext>
            </a:extLst>
          </p:cNvPr>
          <p:cNvSpPr/>
          <p:nvPr/>
        </p:nvSpPr>
        <p:spPr bwMode="auto">
          <a:xfrm>
            <a:off x="5886267" y="2486608"/>
            <a:ext cx="540060" cy="504056"/>
          </a:xfrm>
          <a:prstGeom prst="mathEqual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4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3"/>
</p:tagLst>
</file>

<file path=ppt/theme/theme1.xml><?xml version="1.0" encoding="utf-8"?>
<a:theme xmlns:a="http://schemas.openxmlformats.org/drawingml/2006/main" name="Corporate 2013-English">
  <a:themeElements>
    <a:clrScheme name="Présentation corporative(EN) 16-10 EN - PPT Office 200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666633"/>
      </a:folHlink>
    </a:clrScheme>
    <a:fontScheme name="Agence 20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mplate FR - PPT RDDC 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R - PPT RDDC 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R - PPT RDDC 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R - PPT RDDC 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R - PPT RDDC 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R - PPT RDDC 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R - PPT RDDC 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orporative(EN) 16-10 EN - PPT Office 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orporative(EN) 16-10 EN - PPT Office 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orporative(EN) 16-10 EN - PPT Office 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orporative(EN) 16-10 EN - PPT Office 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orporative(EN) 16-10 EN - PPT Office 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orporative(EN) 16-10 EN - PPT Office 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121396</TotalTime>
  <Words>736</Words>
  <Application>Microsoft Office PowerPoint</Application>
  <PresentationFormat>On-screen Show (16:10)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Corporate 2013-English</vt:lpstr>
      <vt:lpstr>Dynamic Bayesian Estimation of COVID-19 Prevalence</vt:lpstr>
      <vt:lpstr>Issue and Motivation</vt:lpstr>
      <vt:lpstr>Dynamic estimation</vt:lpstr>
      <vt:lpstr>Model overview</vt:lpstr>
      <vt:lpstr>Model details</vt:lpstr>
      <vt:lpstr>Running the model</vt:lpstr>
      <vt:lpstr>Inferred Parameters</vt:lpstr>
      <vt:lpstr>Situation and prediction</vt:lpstr>
      <vt:lpstr>Dynamic probability of infection</vt:lpstr>
      <vt:lpstr>Situation assessment and prediction</vt:lpstr>
      <vt:lpstr>Cross-checking with fatality rates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jaudy</dc:creator>
  <cp:lastModifiedBy>Steven Horn</cp:lastModifiedBy>
  <cp:revision>773</cp:revision>
  <cp:lastPrinted>2019-12-12T14:31:02Z</cp:lastPrinted>
  <dcterms:created xsi:type="dcterms:W3CDTF">2013-03-26T18:35:13Z</dcterms:created>
  <dcterms:modified xsi:type="dcterms:W3CDTF">2020-06-18T19:37:34Z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309988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