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1" r:id="rId3"/>
    <p:sldId id="325" r:id="rId4"/>
    <p:sldId id="338" r:id="rId5"/>
    <p:sldId id="339" r:id="rId6"/>
    <p:sldId id="279" r:id="rId7"/>
    <p:sldId id="307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B42"/>
    <a:srgbClr val="015672"/>
    <a:srgbClr val="02918B"/>
    <a:srgbClr val="F47349"/>
    <a:srgbClr val="00AF50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41" y="67"/>
      </p:cViewPr>
      <p:guideLst>
        <p:guide orient="horz" pos="21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681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823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人脸识别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96135" y="175363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Freeform 12"/>
          <p:cNvSpPr/>
          <p:nvPr/>
        </p:nvSpPr>
        <p:spPr bwMode="auto">
          <a:xfrm>
            <a:off x="1558702" y="16531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61536" y="175000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109176" y="16531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109176" y="27545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10166712" y="2754538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9719071" y="2857410"/>
            <a:ext cx="901333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>
            <a:off x="2109176" y="3861941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9" name="Freeform 19"/>
          <p:cNvSpPr/>
          <p:nvPr/>
        </p:nvSpPr>
        <p:spPr bwMode="auto">
          <a:xfrm>
            <a:off x="1558702" y="3861942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6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6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661536" y="3958762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109176" y="496329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2" name="Freeform 22"/>
          <p:cNvSpPr/>
          <p:nvPr/>
        </p:nvSpPr>
        <p:spPr bwMode="auto">
          <a:xfrm>
            <a:off x="10166712" y="4963293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7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>
            <a:off x="2109176" y="606464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82719" y="188338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63598" y="2999888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52243" y="4121869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3598" y="5247890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D 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6852" y="1750008"/>
            <a:ext cx="20713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数据集生成和处理</a:t>
            </a:r>
            <a:endParaRPr lang="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26853" y="2133350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使用摄像头生成数据集并进行贴标签</a:t>
            </a:r>
            <a:endParaRPr lang="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72948" y="2873496"/>
            <a:ext cx="220726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CNN 网络模型搭建</a:t>
            </a:r>
            <a:endParaRPr lang="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72948" y="3256838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使用 keras 搭建 CNN 网络，使用 relu 激活函数，保存模型</a:t>
            </a:r>
            <a:endParaRPr lang="" altLang="zh-CN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6852" y="3958762"/>
            <a:ext cx="699770" cy="39751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测试</a:t>
            </a:r>
            <a:endParaRPr lang="" altLang="zh-CN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26853" y="4342104"/>
            <a:ext cx="5199134" cy="3206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" altLang="zh-CN" sz="1300" dirty="0">
                <a:solidFill>
                  <a:schemeClr val="bg1">
                    <a:lumMod val="50000"/>
                  </a:schemeClr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摄像头测试，相片测试</a:t>
            </a:r>
            <a:endParaRPr lang="" altLang="zh-CN" sz="1300" dirty="0">
              <a:solidFill>
                <a:schemeClr val="bg1">
                  <a:lumMod val="50000"/>
                </a:schemeClr>
              </a:solidFill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63532" y="5392054"/>
            <a:ext cx="104619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可视化过程，观察 loss, accuracy 值的走向，判断是否有过拟合问题</a:t>
            </a:r>
            <a:endParaRPr lang="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2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2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2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2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2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2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2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2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2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2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2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2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2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2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86584"/>
            <a:ext cx="823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数据集生成与处理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957580" y="1120775"/>
            <a:ext cx="101555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def collect_dataset():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'''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@brief 提去相片信息，并贴上标签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" altLang="en-US" sz="1600">
                <a:latin typeface="Monaco" panose="020B0509030404040204" charset="0"/>
                <a:cs typeface="Monaco" panose="020B0509030404040204" charset="0"/>
              </a:rPr>
              <a:t>     @return images 图片信息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</a:t>
            </a:r>
            <a:r>
              <a:rPr lang="" altLang="en-US" sz="1600">
                <a:latin typeface="Monaco" panose="020B0509030404040204" charset="0"/>
                <a:cs typeface="Monaco" panose="020B0509030404040204" charset="0"/>
              </a:rPr>
              <a:t>@return np.array(labels) 对图片添加标签并返回标签</a:t>
            </a:r>
            <a:endParaRPr lang="" alt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" altLang="en-US" sz="1600">
                <a:latin typeface="Monaco" panose="020B0509030404040204" charset="0"/>
                <a:cs typeface="Monaco" panose="020B0509030404040204" charset="0"/>
              </a:rPr>
              <a:t>     @return labels_dic 字典，标签和姓名之间的映射</a:t>
            </a:r>
            <a:endParaRPr lang="" alt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" altLang="en-US" sz="1600">
                <a:latin typeface="Monaco" panose="020B0509030404040204" charset="0"/>
                <a:cs typeface="Monaco" panose="020B0509030404040204" charset="0"/>
              </a:rPr>
              <a:t>     @return counter 图片的分类数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'''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people = [person for person in os.listdir("../people/")]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counter = 0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labels_dic = {}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images = []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labels = []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for i, person in enumerate(people):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labels_dic[i] = person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for image in os.listdir("../people/" + person):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    if image.endswith('.jpg'):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        images.append(cv2.imread("../people/" + person + '/' + image, 0))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        labels.append(i)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    counter += 1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sz="1600">
                <a:latin typeface="Monaco" panose="020B0509030404040204" charset="0"/>
                <a:cs typeface="Monaco" panose="020B0509030404040204" charset="0"/>
              </a:rPr>
              <a:t>    return images, np.array(labels), labels_dic, counter</a:t>
            </a:r>
            <a:endParaRPr lang="en-US" sz="16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5"/>
          <p:cNvSpPr txBox="1"/>
          <p:nvPr/>
        </p:nvSpPr>
        <p:spPr>
          <a:xfrm>
            <a:off x="957842" y="286584"/>
            <a:ext cx="823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数据集生成与处理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5350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857885" y="1182370"/>
            <a:ext cx="10155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aco" panose="020B0509030404040204" charset="0"/>
                <a:cs typeface="Monaco" panose="020B0509030404040204" charset="0"/>
              </a:rPr>
              <a:t>图片处理</a:t>
            </a:r>
            <a:endParaRPr lang="" alt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88415" y="1791970"/>
            <a:ext cx="674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 从摄像头捕获用户人脸数据，保存到对应的名字目录下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51610" y="2303145"/>
            <a:ext cx="6058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2. </a:t>
            </a:r>
            <a:r>
              <a:rPr lang="en-US" altLang="en-US">
                <a:sym typeface="+mn-ea"/>
              </a:rPr>
              <a:t>利用 opencv 人脸检测器获得人脸坐标（可以有多个脸</a:t>
            </a:r>
            <a:r>
              <a:rPr lang="" altLang="en-US">
                <a:sym typeface="+mn-ea"/>
              </a:rPr>
              <a:t>）</a:t>
            </a:r>
            <a:endParaRPr lang="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88415" y="3940810"/>
            <a:ext cx="653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3. </a:t>
            </a:r>
            <a:r>
              <a:rPr lang="en-US" altLang="en-US">
                <a:sym typeface="+mn-ea"/>
              </a:rPr>
              <a:t>对图像进行灰度处理，直方图均衡化处理</a:t>
            </a:r>
            <a:r>
              <a:rPr lang="" altLang="en-US"/>
              <a:t> 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793240" y="2854960"/>
            <a:ext cx="828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detector = cv2.CascadeClassifier("../xml/frontal_face.xml")</a:t>
            </a:r>
            <a:endParaRPr lang="en-US"/>
          </a:p>
          <a:p>
            <a:r>
              <a:rPr lang="en-US"/>
              <a:t># Vector of rectangles where each rectangle contains the detected object</a:t>
            </a:r>
            <a:endParaRPr lang="en-US"/>
          </a:p>
          <a:p>
            <a:r>
              <a:rPr lang="en-US"/>
              <a:t>faces = detector.detectMultiScale(frame, 1.2, 5)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63420" y="4309110"/>
            <a:ext cx="7720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def normalize_intensity(images):</a:t>
            </a:r>
            <a:endParaRPr lang="en-US"/>
          </a:p>
          <a:p>
            <a:r>
              <a:rPr lang="en-US"/>
              <a:t>    images_norm = []</a:t>
            </a:r>
            <a:endParaRPr lang="en-US"/>
          </a:p>
          <a:p>
            <a:r>
              <a:rPr lang="en-US"/>
              <a:t>    for image in images:</a:t>
            </a:r>
            <a:endParaRPr lang="en-US"/>
          </a:p>
          <a:p>
            <a:r>
              <a:rPr lang="en-US"/>
              <a:t>        is_color = len(image.shape) == 3</a:t>
            </a:r>
            <a:endParaRPr lang="en-US"/>
          </a:p>
          <a:p>
            <a:r>
              <a:rPr lang="en-US"/>
              <a:t>        if is_color:</a:t>
            </a:r>
            <a:endParaRPr lang="en-US"/>
          </a:p>
          <a:p>
            <a:r>
              <a:rPr lang="en-US"/>
              <a:t>            image = cv2.cvtColor(image, cv2.COLOR_BGR2GRAY)</a:t>
            </a:r>
            <a:endParaRPr lang="en-US"/>
          </a:p>
          <a:p>
            <a:r>
              <a:rPr lang="en-US"/>
              <a:t>        images_norm.append(cv2.equalizeHist(image))</a:t>
            </a:r>
            <a:endParaRPr lang="en-US"/>
          </a:p>
          <a:p>
            <a:r>
              <a:rPr lang="en-US"/>
              <a:t>    return images_norm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CNN 模型搭建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3257" y="1910059"/>
            <a:ext cx="11546858" cy="4091532"/>
            <a:chOff x="960435" y="1366249"/>
            <a:chExt cx="7226467" cy="2560638"/>
          </a:xfrm>
        </p:grpSpPr>
        <p:sp>
          <p:nvSpPr>
            <p:cNvPr id="21" name="空心弧 10"/>
            <p:cNvSpPr>
              <a:spLocks noChangeArrowheads="1"/>
            </p:cNvSpPr>
            <p:nvPr/>
          </p:nvSpPr>
          <p:spPr bwMode="auto">
            <a:xfrm rot="16200000">
              <a:off x="1162048" y="1545637"/>
              <a:ext cx="2197100" cy="2200275"/>
            </a:xfrm>
            <a:custGeom>
              <a:avLst/>
              <a:gdLst>
                <a:gd name="G0" fmla="+- 9014 0 0"/>
                <a:gd name="G1" fmla="+- 9868328 0 0"/>
                <a:gd name="G2" fmla="+- 0 0 9868328"/>
                <a:gd name="T0" fmla="*/ 0 256 1"/>
                <a:gd name="T1" fmla="*/ 180 256 1"/>
                <a:gd name="G3" fmla="+- 9868328 T0 T1"/>
                <a:gd name="T2" fmla="*/ 0 256 1"/>
                <a:gd name="T3" fmla="*/ 90 256 1"/>
                <a:gd name="G4" fmla="+- 9868328 T2 T3"/>
                <a:gd name="G5" fmla="*/ G4 2 1"/>
                <a:gd name="T4" fmla="*/ 90 256 1"/>
                <a:gd name="T5" fmla="*/ 0 256 1"/>
                <a:gd name="G6" fmla="+- 9868328 T4 T5"/>
                <a:gd name="G7" fmla="*/ G6 2 1"/>
                <a:gd name="G8" fmla="abs 986832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14"/>
                <a:gd name="G18" fmla="*/ 9014 1 2"/>
                <a:gd name="G19" fmla="+- G18 5400 0"/>
                <a:gd name="G20" fmla="cos G19 9868328"/>
                <a:gd name="G21" fmla="sin G19 9868328"/>
                <a:gd name="G22" fmla="+- G20 10800 0"/>
                <a:gd name="G23" fmla="+- G21 10800 0"/>
                <a:gd name="G24" fmla="+- 10800 0 G20"/>
                <a:gd name="G25" fmla="+- 9014 10800 0"/>
                <a:gd name="G26" fmla="?: G9 G17 G25"/>
                <a:gd name="G27" fmla="?: G9 0 21600"/>
                <a:gd name="G28" fmla="cos 10800 9868328"/>
                <a:gd name="G29" fmla="sin 10800 9868328"/>
                <a:gd name="G30" fmla="sin 9014 9868328"/>
                <a:gd name="G31" fmla="+- G28 10800 0"/>
                <a:gd name="G32" fmla="+- G29 10800 0"/>
                <a:gd name="G33" fmla="+- G30 10800 0"/>
                <a:gd name="G34" fmla="?: G4 0 G31"/>
                <a:gd name="G35" fmla="?: 9868328 G34 0"/>
                <a:gd name="G36" fmla="?: G6 G35 G31"/>
                <a:gd name="G37" fmla="+- 21600 0 G36"/>
                <a:gd name="G38" fmla="?: G4 0 G33"/>
                <a:gd name="G39" fmla="?: 986832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170 w 21600"/>
                <a:gd name="T15" fmla="*/ 15666 h 21600"/>
                <a:gd name="T16" fmla="*/ 10800 w 21600"/>
                <a:gd name="T17" fmla="*/ 1786 h 21600"/>
                <a:gd name="T18" fmla="*/ 19430 w 21600"/>
                <a:gd name="T19" fmla="*/ 1566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948" y="15227"/>
                  </a:moveTo>
                  <a:cubicBezTo>
                    <a:pt x="2186" y="13876"/>
                    <a:pt x="1786" y="12351"/>
                    <a:pt x="1786" y="10800"/>
                  </a:cubicBezTo>
                  <a:cubicBezTo>
                    <a:pt x="1786" y="5821"/>
                    <a:pt x="5821" y="1786"/>
                    <a:pt x="10800" y="1786"/>
                  </a:cubicBezTo>
                  <a:cubicBezTo>
                    <a:pt x="15778" y="1786"/>
                    <a:pt x="19814" y="5821"/>
                    <a:pt x="19814" y="10800"/>
                  </a:cubicBezTo>
                  <a:cubicBezTo>
                    <a:pt x="19813" y="12351"/>
                    <a:pt x="19413" y="13876"/>
                    <a:pt x="18651" y="15227"/>
                  </a:cubicBezTo>
                  <a:lnTo>
                    <a:pt x="20207" y="16105"/>
                  </a:lnTo>
                  <a:cubicBezTo>
                    <a:pt x="21120" y="14486"/>
                    <a:pt x="21600" y="1265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58"/>
                    <a:pt x="479" y="14486"/>
                    <a:pt x="1392" y="16105"/>
                  </a:cubicBezTo>
                  <a:close/>
                </a:path>
              </a:pathLst>
            </a:custGeom>
            <a:solidFill>
              <a:srgbClr val="02918B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3200">
                <a:solidFill>
                  <a:schemeClr val="bg1">
                    <a:lumMod val="50000"/>
                  </a:schemeClr>
                </a:solidFill>
                <a:latin typeface="宋体" panose="02010600030101010101" charset="-122"/>
                <a:sym typeface="宋体" panose="02010600030101010101" charset="-122"/>
              </a:endParaRPr>
            </a:p>
          </p:txBody>
        </p:sp>
        <p:sp>
          <p:nvSpPr>
            <p:cNvPr id="22" name="空心弧 11"/>
            <p:cNvSpPr>
              <a:spLocks noChangeArrowheads="1"/>
            </p:cNvSpPr>
            <p:nvPr/>
          </p:nvSpPr>
          <p:spPr bwMode="auto">
            <a:xfrm rot="16426183">
              <a:off x="1338262" y="1723438"/>
              <a:ext cx="1822450" cy="1825625"/>
            </a:xfrm>
            <a:custGeom>
              <a:avLst/>
              <a:gdLst>
                <a:gd name="G0" fmla="+- 8722 0 0"/>
                <a:gd name="G1" fmla="+- 13154032 0 0"/>
                <a:gd name="G2" fmla="+- 0 0 13154032"/>
                <a:gd name="T0" fmla="*/ 0 256 1"/>
                <a:gd name="T1" fmla="*/ 180 256 1"/>
                <a:gd name="G3" fmla="+- 13154032 T0 T1"/>
                <a:gd name="T2" fmla="*/ 0 256 1"/>
                <a:gd name="T3" fmla="*/ 90 256 1"/>
                <a:gd name="G4" fmla="+- 13154032 T2 T3"/>
                <a:gd name="G5" fmla="*/ G4 2 1"/>
                <a:gd name="T4" fmla="*/ 90 256 1"/>
                <a:gd name="T5" fmla="*/ 0 256 1"/>
                <a:gd name="G6" fmla="+- 13154032 T4 T5"/>
                <a:gd name="G7" fmla="*/ G6 2 1"/>
                <a:gd name="G8" fmla="abs 1315403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722"/>
                <a:gd name="G18" fmla="*/ 8722 1 2"/>
                <a:gd name="G19" fmla="+- G18 5400 0"/>
                <a:gd name="G20" fmla="cos G19 13154032"/>
                <a:gd name="G21" fmla="sin G19 13154032"/>
                <a:gd name="G22" fmla="+- G20 10800 0"/>
                <a:gd name="G23" fmla="+- G21 10800 0"/>
                <a:gd name="G24" fmla="+- 10800 0 G20"/>
                <a:gd name="G25" fmla="+- 8722 10800 0"/>
                <a:gd name="G26" fmla="?: G9 G17 G25"/>
                <a:gd name="G27" fmla="?: G9 0 21600"/>
                <a:gd name="G28" fmla="cos 10800 13154032"/>
                <a:gd name="G29" fmla="sin 10800 13154032"/>
                <a:gd name="G30" fmla="sin 8722 13154032"/>
                <a:gd name="G31" fmla="+- G28 10800 0"/>
                <a:gd name="G32" fmla="+- G29 10800 0"/>
                <a:gd name="G33" fmla="+- G30 10800 0"/>
                <a:gd name="G34" fmla="?: G4 0 G31"/>
                <a:gd name="G35" fmla="?: 13154032 G34 0"/>
                <a:gd name="G36" fmla="?: G6 G35 G31"/>
                <a:gd name="G37" fmla="+- 21600 0 G36"/>
                <a:gd name="G38" fmla="?: G4 0 G33"/>
                <a:gd name="G39" fmla="?: 1315403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70 w 21600"/>
                <a:gd name="T15" fmla="*/ 7347 h 21600"/>
                <a:gd name="T16" fmla="*/ 10800 w 21600"/>
                <a:gd name="T17" fmla="*/ 2078 h 21600"/>
                <a:gd name="T18" fmla="*/ 19930 w 21600"/>
                <a:gd name="T19" fmla="*/ 734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41" y="7714"/>
                  </a:moveTo>
                  <a:cubicBezTo>
                    <a:pt x="3924" y="4322"/>
                    <a:pt x="7173" y="2078"/>
                    <a:pt x="10799" y="2078"/>
                  </a:cubicBezTo>
                  <a:cubicBezTo>
                    <a:pt x="14426" y="2078"/>
                    <a:pt x="17675" y="4322"/>
                    <a:pt x="18958" y="7714"/>
                  </a:cubicBezTo>
                  <a:lnTo>
                    <a:pt x="20901" y="6979"/>
                  </a:lnTo>
                  <a:cubicBezTo>
                    <a:pt x="19313" y="2779"/>
                    <a:pt x="15290" y="0"/>
                    <a:pt x="10800" y="0"/>
                  </a:cubicBezTo>
                  <a:cubicBezTo>
                    <a:pt x="6309" y="0"/>
                    <a:pt x="2286" y="2779"/>
                    <a:pt x="698" y="6979"/>
                  </a:cubicBezTo>
                  <a:close/>
                </a:path>
              </a:pathLst>
            </a:custGeom>
            <a:solidFill>
              <a:srgbClr val="E44B4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3200">
                <a:solidFill>
                  <a:schemeClr val="bg1">
                    <a:lumMod val="50000"/>
                  </a:schemeClr>
                </a:solidFill>
                <a:latin typeface="宋体" panose="02010600030101010101" charset="-122"/>
                <a:sym typeface="宋体" panose="02010600030101010101" charset="-122"/>
              </a:endParaRPr>
            </a:p>
          </p:txBody>
        </p:sp>
        <p:sp>
          <p:nvSpPr>
            <p:cNvPr id="23" name="空心弧 12"/>
            <p:cNvSpPr>
              <a:spLocks noChangeArrowheads="1"/>
            </p:cNvSpPr>
            <p:nvPr/>
          </p:nvSpPr>
          <p:spPr bwMode="auto">
            <a:xfrm rot="16200000">
              <a:off x="960435" y="1366249"/>
              <a:ext cx="2560638" cy="2560638"/>
            </a:xfrm>
            <a:custGeom>
              <a:avLst/>
              <a:gdLst>
                <a:gd name="G0" fmla="+- 9049 0 0"/>
                <a:gd name="G1" fmla="+- 7945690 0 0"/>
                <a:gd name="G2" fmla="+- 0 0 7945690"/>
                <a:gd name="T0" fmla="*/ 0 256 1"/>
                <a:gd name="T1" fmla="*/ 180 256 1"/>
                <a:gd name="G3" fmla="+- 7945690 T0 T1"/>
                <a:gd name="T2" fmla="*/ 0 256 1"/>
                <a:gd name="T3" fmla="*/ 90 256 1"/>
                <a:gd name="G4" fmla="+- 7945690 T2 T3"/>
                <a:gd name="G5" fmla="*/ G4 2 1"/>
                <a:gd name="T4" fmla="*/ 90 256 1"/>
                <a:gd name="T5" fmla="*/ 0 256 1"/>
                <a:gd name="G6" fmla="+- 7945690 T4 T5"/>
                <a:gd name="G7" fmla="*/ G6 2 1"/>
                <a:gd name="G8" fmla="abs 794569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49"/>
                <a:gd name="G18" fmla="*/ 9049 1 2"/>
                <a:gd name="G19" fmla="+- G18 5400 0"/>
                <a:gd name="G20" fmla="cos G19 7945690"/>
                <a:gd name="G21" fmla="sin G19 7945690"/>
                <a:gd name="G22" fmla="+- G20 10800 0"/>
                <a:gd name="G23" fmla="+- G21 10800 0"/>
                <a:gd name="G24" fmla="+- 10800 0 G20"/>
                <a:gd name="G25" fmla="+- 9049 10800 0"/>
                <a:gd name="G26" fmla="?: G9 G17 G25"/>
                <a:gd name="G27" fmla="?: G9 0 21600"/>
                <a:gd name="G28" fmla="cos 10800 7945690"/>
                <a:gd name="G29" fmla="sin 10800 7945690"/>
                <a:gd name="G30" fmla="sin 9049 7945690"/>
                <a:gd name="G31" fmla="+- G28 10800 0"/>
                <a:gd name="G32" fmla="+- G29 10800 0"/>
                <a:gd name="G33" fmla="+- G30 10800 0"/>
                <a:gd name="G34" fmla="?: G4 0 G31"/>
                <a:gd name="G35" fmla="?: 7945690 G34 0"/>
                <a:gd name="G36" fmla="?: G6 G35 G31"/>
                <a:gd name="G37" fmla="+- 21600 0 G36"/>
                <a:gd name="G38" fmla="?: G4 0 G33"/>
                <a:gd name="G39" fmla="?: 794569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652 w 21600"/>
                <a:gd name="T15" fmla="*/ 19285 h 21600"/>
                <a:gd name="T16" fmla="*/ 10800 w 21600"/>
                <a:gd name="T17" fmla="*/ 1751 h 21600"/>
                <a:gd name="T18" fmla="*/ 15948 w 21600"/>
                <a:gd name="T19" fmla="*/ 1928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106" y="18536"/>
                  </a:moveTo>
                  <a:cubicBezTo>
                    <a:pt x="3402" y="16896"/>
                    <a:pt x="1751" y="13962"/>
                    <a:pt x="1751" y="10800"/>
                  </a:cubicBezTo>
                  <a:cubicBezTo>
                    <a:pt x="1751" y="5802"/>
                    <a:pt x="5802" y="1751"/>
                    <a:pt x="10800" y="1751"/>
                  </a:cubicBezTo>
                  <a:cubicBezTo>
                    <a:pt x="15797" y="1751"/>
                    <a:pt x="19849" y="5802"/>
                    <a:pt x="19849" y="10800"/>
                  </a:cubicBezTo>
                  <a:cubicBezTo>
                    <a:pt x="19848" y="13962"/>
                    <a:pt x="18197" y="16896"/>
                    <a:pt x="15493" y="18536"/>
                  </a:cubicBezTo>
                  <a:lnTo>
                    <a:pt x="16401" y="20033"/>
                  </a:lnTo>
                  <a:cubicBezTo>
                    <a:pt x="19628" y="18075"/>
                    <a:pt x="21600" y="1457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4574"/>
                    <a:pt x="1971" y="18075"/>
                    <a:pt x="5198" y="20033"/>
                  </a:cubicBezTo>
                  <a:close/>
                </a:path>
              </a:pathLst>
            </a:custGeom>
            <a:solidFill>
              <a:srgbClr val="F4734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3200">
                <a:solidFill>
                  <a:schemeClr val="bg1">
                    <a:lumMod val="50000"/>
                  </a:schemeClr>
                </a:solidFill>
                <a:latin typeface="宋体" panose="02010600030101010101" charset="-122"/>
                <a:sym typeface="宋体" panose="02010600030101010101" charset="-122"/>
              </a:endParaRPr>
            </a:p>
          </p:txBody>
        </p:sp>
        <p:sp>
          <p:nvSpPr>
            <p:cNvPr id="24" name="矩形 13"/>
            <p:cNvSpPr>
              <a:spLocks noChangeArrowheads="1"/>
            </p:cNvSpPr>
            <p:nvPr/>
          </p:nvSpPr>
          <p:spPr bwMode="auto">
            <a:xfrm>
              <a:off x="1577975" y="2461625"/>
              <a:ext cx="2020887" cy="442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" sz="4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CNN 网络</a:t>
              </a:r>
              <a:endParaRPr lang="" sz="4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5" name="组合 14"/>
            <p:cNvGrpSpPr/>
            <p:nvPr/>
          </p:nvGrpSpPr>
          <p:grpSpPr bwMode="auto">
            <a:xfrm>
              <a:off x="4334650" y="1404010"/>
              <a:ext cx="3852252" cy="688818"/>
              <a:chOff x="95245" y="0"/>
              <a:chExt cx="3852062" cy="687696"/>
            </a:xfrm>
          </p:grpSpPr>
          <p:sp>
            <p:nvSpPr>
              <p:cNvPr id="26" name="矩形 15"/>
              <p:cNvSpPr>
                <a:spLocks noChangeArrowheads="1"/>
              </p:cNvSpPr>
              <p:nvPr/>
            </p:nvSpPr>
            <p:spPr bwMode="auto">
              <a:xfrm>
                <a:off x="95245" y="72172"/>
                <a:ext cx="358757" cy="229911"/>
              </a:xfrm>
              <a:prstGeom prst="rect">
                <a:avLst/>
              </a:prstGeom>
              <a:solidFill>
                <a:srgbClr val="E44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chemeClr val="bg1">
                      <a:lumMod val="50000"/>
                    </a:schemeClr>
                  </a:solidFill>
                  <a:latin typeface="宋体" panose="02010600030101010101" charset="-122"/>
                  <a:sym typeface="宋体" panose="02010600030101010101" charset="-122"/>
                </a:endParaRPr>
              </a:p>
            </p:txBody>
          </p:sp>
          <p:sp>
            <p:nvSpPr>
              <p:cNvPr id="27" name="TextBox 16"/>
              <p:cNvSpPr>
                <a:spLocks noChangeArrowheads="1"/>
              </p:cNvSpPr>
              <p:nvPr/>
            </p:nvSpPr>
            <p:spPr bwMode="auto">
              <a:xfrm>
                <a:off x="135907" y="477016"/>
                <a:ext cx="3811400" cy="210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" sz="1600" dirty="0">
                    <a:solidFill>
                      <a:schemeClr val="bg1">
                        <a:lumMod val="50000"/>
                      </a:schemeClr>
                    </a:solidFill>
                    <a:latin typeface="方正兰亭粗黑_GBK" charset="-122"/>
                    <a:sym typeface="宋体" panose="02010600030101010101" charset="-122"/>
                  </a:rPr>
                  <a:t>使用高级 API Keras，后台使用 Tensorflow</a:t>
                </a:r>
                <a:endParaRPr lang="" sz="1600" dirty="0">
                  <a:solidFill>
                    <a:schemeClr val="bg1">
                      <a:lumMod val="50000"/>
                    </a:schemeClr>
                  </a:solidFill>
                  <a:latin typeface="方正兰亭粗黑_GBK" charset="-122"/>
                  <a:sym typeface="宋体" panose="02010600030101010101" charset="-122"/>
                </a:endParaRPr>
              </a:p>
            </p:txBody>
          </p:sp>
          <p:sp>
            <p:nvSpPr>
              <p:cNvPr id="28" name="矩形 17"/>
              <p:cNvSpPr>
                <a:spLocks noChangeArrowheads="1"/>
              </p:cNvSpPr>
              <p:nvPr/>
            </p:nvSpPr>
            <p:spPr bwMode="auto">
              <a:xfrm>
                <a:off x="558773" y="0"/>
                <a:ext cx="2020788" cy="28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" sz="2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keras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——</a:t>
                </a:r>
                <a:r>
                  <a:rPr lang="" altLang="en-US" sz="2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Tensorflow</a:t>
                </a:r>
                <a:endParaRPr lang="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18"/>
            <p:cNvGrpSpPr/>
            <p:nvPr/>
          </p:nvGrpSpPr>
          <p:grpSpPr bwMode="auto">
            <a:xfrm>
              <a:off x="4267613" y="2588734"/>
              <a:ext cx="3811588" cy="780634"/>
              <a:chOff x="38547" y="306395"/>
              <a:chExt cx="3811399" cy="780618"/>
            </a:xfrm>
          </p:grpSpPr>
          <p:sp>
            <p:nvSpPr>
              <p:cNvPr id="30" name="矩形 19"/>
              <p:cNvSpPr>
                <a:spLocks noChangeArrowheads="1"/>
              </p:cNvSpPr>
              <p:nvPr/>
            </p:nvSpPr>
            <p:spPr bwMode="auto">
              <a:xfrm>
                <a:off x="105577" y="364413"/>
                <a:ext cx="358757" cy="230264"/>
              </a:xfrm>
              <a:prstGeom prst="rect">
                <a:avLst/>
              </a:prstGeom>
              <a:solidFill>
                <a:srgbClr val="029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chemeClr val="bg1">
                      <a:lumMod val="50000"/>
                    </a:schemeClr>
                  </a:solidFill>
                  <a:latin typeface="宋体" panose="02010600030101010101" charset="-122"/>
                  <a:sym typeface="宋体" panose="02010600030101010101" charset="-122"/>
                </a:endParaRPr>
              </a:p>
            </p:txBody>
          </p:sp>
          <p:sp>
            <p:nvSpPr>
              <p:cNvPr id="31" name="TextBox 20"/>
              <p:cNvSpPr>
                <a:spLocks noChangeArrowheads="1"/>
              </p:cNvSpPr>
              <p:nvPr/>
            </p:nvSpPr>
            <p:spPr bwMode="auto">
              <a:xfrm>
                <a:off x="38547" y="875994"/>
                <a:ext cx="3811399" cy="21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" sz="1600" dirty="0">
                    <a:solidFill>
                      <a:schemeClr val="bg1">
                        <a:lumMod val="50000"/>
                      </a:schemeClr>
                    </a:solidFill>
                    <a:latin typeface="方正兰亭粗黑_GBK" charset="-122"/>
                    <a:sym typeface="宋体" panose="02010600030101010101" charset="-122"/>
                  </a:rPr>
                  <a:t>输入层 --- 卷积层 --- 池化层 --- 卷积层 --- 池化层 --- 全连接层  </a:t>
                </a:r>
                <a:endParaRPr lang="" sz="1600" dirty="0">
                  <a:solidFill>
                    <a:schemeClr val="bg1">
                      <a:lumMod val="50000"/>
                    </a:schemeClr>
                  </a:solidFill>
                  <a:latin typeface="方正兰亭粗黑_GBK" charset="-122"/>
                  <a:sym typeface="宋体" panose="02010600030101010101" charset="-122"/>
                </a:endParaRPr>
              </a:p>
            </p:txBody>
          </p:sp>
          <p:sp>
            <p:nvSpPr>
              <p:cNvPr id="32" name="矩形 21"/>
              <p:cNvSpPr>
                <a:spLocks noChangeArrowheads="1"/>
              </p:cNvSpPr>
              <p:nvPr/>
            </p:nvSpPr>
            <p:spPr bwMode="auto">
              <a:xfrm>
                <a:off x="526186" y="306395"/>
                <a:ext cx="2020787" cy="288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" sz="2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CNN 网络</a:t>
                </a:r>
                <a:endParaRPr lang="" sz="2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sym typeface="宋体" panose="0201060003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8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CNN 网络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48945" y="1170305"/>
            <a:ext cx="3899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卷积层</a:t>
            </a:r>
            <a:endParaRPr lang="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79575" y="1848485"/>
            <a:ext cx="610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卷积层输入为四维数据：（样本数量，宽度，高度，深度）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94155" y="2348865"/>
            <a:ext cx="672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过滤器(j卷积核)大小为 3x3, 维度（数量）为32, 64。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79575" y="2834640"/>
            <a:ext cx="645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图片大小为 62x47 的灰度图片，在第一层卷积后为 21x16x32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679575" y="3390265"/>
            <a:ext cx="695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激活函数全部使用 relu 函数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1180" y="3968115"/>
            <a:ext cx="23425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池化层</a:t>
            </a:r>
            <a:endParaRPr lang="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525270" y="4613275"/>
            <a:ext cx="676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池化层选择最大池化，大小为 2x2，步长为 2x2， 填充为 same</a:t>
            </a:r>
            <a:endParaRPr lang="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551180" y="5131435"/>
            <a:ext cx="306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全连接层</a:t>
            </a:r>
            <a:endParaRPr lang="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417955" y="5995035"/>
            <a:ext cx="935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将池化层展开后，链接到全链接层 256 神经。最后在通过一层全连接输出为 1x{{ 人数 }}</a:t>
            </a:r>
            <a:endParaRPr lang="" altLang="en-US"/>
          </a:p>
          <a:p>
            <a:r>
              <a:rPr lang="" altLang="en-US"/>
              <a:t>使用 softmax 函数</a:t>
            </a:r>
            <a:endParaRPr lang="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模型训练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 descr="Screenshot from 2019-07-11 22-02-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967740"/>
            <a:ext cx="7960360" cy="5871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测试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 descr="Screenshot from 2019-07-11 20-57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315085"/>
            <a:ext cx="4832350" cy="5276850"/>
          </a:xfrm>
          <a:prstGeom prst="rect">
            <a:avLst/>
          </a:prstGeom>
        </p:spPr>
      </p:pic>
      <p:pic>
        <p:nvPicPr>
          <p:cNvPr id="5" name="Picture 4" descr="Screenshot from 2019-07-11 22-07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315085"/>
            <a:ext cx="4921250" cy="5101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823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界面设计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510390" y="1743955"/>
            <a:ext cx="7631519" cy="398004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2" name="Freeform 12"/>
          <p:cNvSpPr/>
          <p:nvPr/>
        </p:nvSpPr>
        <p:spPr bwMode="auto">
          <a:xfrm>
            <a:off x="1558702" y="1653186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7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7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1661536" y="1750008"/>
            <a:ext cx="895282" cy="901659"/>
          </a:xfrm>
          <a:prstGeom prst="ellipse">
            <a:avLst/>
          </a:prstGeom>
          <a:solidFill>
            <a:srgbClr val="F47349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2109176" y="1653185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109176" y="2754538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10166712" y="2754538"/>
            <a:ext cx="550479" cy="1107406"/>
          </a:xfrm>
          <a:custGeom>
            <a:avLst/>
            <a:gdLst>
              <a:gd name="T0" fmla="*/ 0 w 776"/>
              <a:gd name="T1" fmla="*/ 0 h 1553"/>
              <a:gd name="T2" fmla="*/ 776 w 776"/>
              <a:gd name="T3" fmla="*/ 776 h 1553"/>
              <a:gd name="T4" fmla="*/ 0 w 776"/>
              <a:gd name="T5" fmla="*/ 1553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0" y="0"/>
                </a:moveTo>
                <a:cubicBezTo>
                  <a:pt x="428" y="0"/>
                  <a:pt x="776" y="348"/>
                  <a:pt x="776" y="776"/>
                </a:cubicBezTo>
                <a:cubicBezTo>
                  <a:pt x="776" y="1205"/>
                  <a:pt x="428" y="1553"/>
                  <a:pt x="0" y="1553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9719071" y="2857410"/>
            <a:ext cx="901333" cy="901659"/>
          </a:xfrm>
          <a:prstGeom prst="ellipse">
            <a:avLst/>
          </a:prstGeom>
          <a:solidFill>
            <a:srgbClr val="02918B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>
            <a:off x="2109176" y="3861941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9" name="Freeform 19"/>
          <p:cNvSpPr/>
          <p:nvPr/>
        </p:nvSpPr>
        <p:spPr bwMode="auto">
          <a:xfrm>
            <a:off x="1558702" y="3861942"/>
            <a:ext cx="550479" cy="1101352"/>
          </a:xfrm>
          <a:custGeom>
            <a:avLst/>
            <a:gdLst>
              <a:gd name="T0" fmla="*/ 776 w 776"/>
              <a:gd name="T1" fmla="*/ 1553 h 1553"/>
              <a:gd name="T2" fmla="*/ 0 w 776"/>
              <a:gd name="T3" fmla="*/ 776 h 1553"/>
              <a:gd name="T4" fmla="*/ 776 w 776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553">
                <a:moveTo>
                  <a:pt x="776" y="1553"/>
                </a:moveTo>
                <a:cubicBezTo>
                  <a:pt x="348" y="1553"/>
                  <a:pt x="0" y="1205"/>
                  <a:pt x="0" y="776"/>
                </a:cubicBezTo>
                <a:cubicBezTo>
                  <a:pt x="0" y="348"/>
                  <a:pt x="348" y="0"/>
                  <a:pt x="776" y="0"/>
                </a:cubicBez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661536" y="3958762"/>
            <a:ext cx="895282" cy="901659"/>
          </a:xfrm>
          <a:prstGeom prst="ellipse">
            <a:avLst/>
          </a:prstGeom>
          <a:solidFill>
            <a:srgbClr val="E44B42"/>
          </a:solidFill>
          <a:ln w="12700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109176" y="4963293"/>
            <a:ext cx="8057535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82719" y="1883386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63598" y="2999888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</a:rPr>
              <a:t>B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52243" y="4121869"/>
            <a:ext cx="452914" cy="65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3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</a:t>
            </a:r>
            <a:endParaRPr lang="zh-CN" altLang="en-US" sz="4300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8001" y="2005367"/>
            <a:ext cx="5245735" cy="42799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sz="2000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选择使用 python 模块 tkinter 进行界面设计</a:t>
            </a:r>
            <a:endParaRPr lang="" altLang="zh-CN" sz="2000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9559" y="3094386"/>
            <a:ext cx="7354570" cy="42799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sz="2000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界面功能有上传图片并识别，摄像头识别，输出情绪的每项概率</a:t>
            </a:r>
            <a:endParaRPr lang="" altLang="zh-CN" sz="2000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8001" y="4225071"/>
            <a:ext cx="6084570" cy="42799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" altLang="zh-CN" sz="2000" dirty="0">
                <a:solidFill>
                  <a:schemeClr val="bg1">
                    <a:lumMod val="50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还可以手动添加人脸识别数据集，立即进行模型训练</a:t>
            </a:r>
            <a:endParaRPr lang="" altLang="zh-CN" sz="2000" dirty="0">
              <a:solidFill>
                <a:schemeClr val="bg1">
                  <a:lumMod val="50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2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2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2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2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2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2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2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2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2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2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2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2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/>
      <p:bldP spid="36" grpId="0"/>
      <p:bldP spid="37" grpId="0"/>
      <p:bldP spid="39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957842" y="263724"/>
            <a:ext cx="4680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" sz="3200" dirty="0">
                <a:solidFill>
                  <a:schemeClr val="bg1">
                    <a:lumMod val="50000"/>
                  </a:schemeClr>
                </a:solidFill>
              </a:rPr>
              <a:t>界面设计</a:t>
            </a:r>
            <a:endParaRPr lang="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1838"/>
            <a:ext cx="759125" cy="693420"/>
            <a:chOff x="0" y="532828"/>
            <a:chExt cx="759125" cy="568897"/>
          </a:xfrm>
          <a:solidFill>
            <a:srgbClr val="0170C1"/>
          </a:solidFill>
        </p:grpSpPr>
        <p:sp>
          <p:nvSpPr>
            <p:cNvPr id="11" name="矩形 1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F47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02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E4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015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922175"/>
            <a:ext cx="12190413" cy="45719"/>
            <a:chOff x="0" y="532828"/>
            <a:chExt cx="759125" cy="568897"/>
          </a:xfrm>
          <a:solidFill>
            <a:srgbClr val="F47349"/>
          </a:solidFill>
        </p:grpSpPr>
        <p:sp>
          <p:nvSpPr>
            <p:cNvPr id="17" name="矩形 1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Picture 2" descr="Screenshot from 2019-07-11 22-14-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299210"/>
            <a:ext cx="5753100" cy="4905375"/>
          </a:xfrm>
          <a:prstGeom prst="rect">
            <a:avLst/>
          </a:prstGeom>
        </p:spPr>
      </p:pic>
      <p:pic>
        <p:nvPicPr>
          <p:cNvPr id="4" name="Picture 3" descr="Screenshot from 2019-07-11 22-15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15" y="1407160"/>
            <a:ext cx="3810000" cy="2533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96455" y="4391660"/>
            <a:ext cx="33470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添加人脸功能，输入要添加的人名，点击 OK，应用会自动打开摄像头进行数据捕获和训练</a:t>
            </a:r>
            <a:endParaRPr lang="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Presentation</Application>
  <PresentationFormat>宽屏</PresentationFormat>
  <Paragraphs>126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宋体</vt:lpstr>
      <vt:lpstr>Agency FB Bold</vt:lpstr>
      <vt:lpstr>微软雅黑</vt:lpstr>
      <vt:lpstr>仿宋_GB2312</vt:lpstr>
      <vt:lpstr>仿宋</vt:lpstr>
      <vt:lpstr>方正正中黑简体</vt:lpstr>
      <vt:lpstr>方正黑体简体</vt:lpstr>
      <vt:lpstr>Adobe Gothic Std B</vt:lpstr>
      <vt:lpstr>Times New Roman</vt:lpstr>
      <vt:lpstr>方正兰亭粗黑_GBK</vt:lpstr>
      <vt:lpstr>Calibri</vt:lpstr>
      <vt:lpstr>Impact MT Std</vt:lpstr>
      <vt:lpstr>URW Bookman</vt:lpstr>
      <vt:lpstr>Impact</vt:lpstr>
      <vt:lpstr>等线</vt:lpstr>
      <vt:lpstr>Arial Unicode MS</vt:lpstr>
      <vt:lpstr>等线 Light</vt:lpstr>
      <vt:lpstr>Adobe Helvetica</vt:lpstr>
      <vt:lpstr>Bahnschrift</vt:lpstr>
      <vt:lpstr>B&amp;H Lucida</vt:lpstr>
      <vt:lpstr>Cantarell</vt:lpstr>
      <vt:lpstr>方正黑体简体</vt:lpstr>
      <vt:lpstr>Adobe New Century Schoolbook</vt:lpstr>
      <vt:lpstr>Bitstream Charter</vt:lpstr>
      <vt:lpstr>Cambria Math</vt:lpstr>
      <vt:lpstr>Mongolian Baiti</vt:lpstr>
      <vt:lpstr>Monaco</vt:lpstr>
      <vt:lpstr>Lucida Grande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user</dc:creator>
  <cp:keywords>user</cp:keywords>
  <cp:lastModifiedBy>niko</cp:lastModifiedBy>
  <cp:revision>647</cp:revision>
  <dcterms:created xsi:type="dcterms:W3CDTF">2019-07-11T14:17:45Z</dcterms:created>
  <dcterms:modified xsi:type="dcterms:W3CDTF">2019-07-11T14:17:45Z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