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 SemiBold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Abril Fatface"/>
      <p:regular r:id="rId22"/>
    </p:embeddedFont>
    <p:embeddedFont>
      <p:font typeface="Griffy"/>
      <p:regular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Homemade Apple"/>
      <p:regular r:id="rId32"/>
    </p:embeddedFont>
    <p:embeddedFont>
      <p:font typeface="JetBrains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brilFatfac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oppins-regular.fntdata"/><Relationship Id="rId23" Type="http://schemas.openxmlformats.org/officeDocument/2006/relationships/font" Target="fonts/Griff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JetBrainsMono-regular.fntdata"/><Relationship Id="rId10" Type="http://schemas.openxmlformats.org/officeDocument/2006/relationships/slide" Target="slides/slide5.xml"/><Relationship Id="rId32" Type="http://schemas.openxmlformats.org/officeDocument/2006/relationships/font" Target="fonts/HomemadeApple-regular.fntdata"/><Relationship Id="rId13" Type="http://schemas.openxmlformats.org/officeDocument/2006/relationships/slide" Target="slides/slide8.xml"/><Relationship Id="rId35" Type="http://schemas.openxmlformats.org/officeDocument/2006/relationships/font" Target="fonts/JetBrainsMono-italic.fntdata"/><Relationship Id="rId12" Type="http://schemas.openxmlformats.org/officeDocument/2006/relationships/slide" Target="slides/slide7.xml"/><Relationship Id="rId34" Type="http://schemas.openxmlformats.org/officeDocument/2006/relationships/font" Target="fonts/JetBrainsMono-bold.fntdata"/><Relationship Id="rId15" Type="http://schemas.openxmlformats.org/officeDocument/2006/relationships/font" Target="fonts/RobotoMonoSemiBold-bold.fntdata"/><Relationship Id="rId14" Type="http://schemas.openxmlformats.org/officeDocument/2006/relationships/font" Target="fonts/RobotoMonoSemiBold-regular.fntdata"/><Relationship Id="rId36" Type="http://schemas.openxmlformats.org/officeDocument/2006/relationships/font" Target="fonts/JetBrainsMono-boldItalic.fntdata"/><Relationship Id="rId17" Type="http://schemas.openxmlformats.org/officeDocument/2006/relationships/font" Target="fonts/RobotoMonoSemiBold-boldItalic.fntdata"/><Relationship Id="rId16" Type="http://schemas.openxmlformats.org/officeDocument/2006/relationships/font" Target="fonts/RobotoMonoSemiBold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d3d20800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d3d20800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d3d20800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2d3d20800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d3d20800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d3d20800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d3d208003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d3d208003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2e3651fd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2e3651f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d3d20800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2d3d20800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d3d20800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d3d20800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3.png"/><Relationship Id="rId10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639239" y="2826072"/>
            <a:ext cx="2780456" cy="1452093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740988" y="2908722"/>
            <a:ext cx="476460" cy="1107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213603" y="712228"/>
            <a:ext cx="6669900" cy="30822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328538" y="794810"/>
            <a:ext cx="476460" cy="1107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140038" y="3454782"/>
            <a:ext cx="4021875" cy="976481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4241800" y="3537372"/>
            <a:ext cx="476460" cy="1107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1632656" y="853350"/>
            <a:ext cx="50976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4300144" y="3730650"/>
            <a:ext cx="3701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499500" y="1138969"/>
            <a:ext cx="8199600" cy="34653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614434" y="1221550"/>
            <a:ext cx="476460" cy="1107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913169" y="1350202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913169" y="2325270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913169" y="3300338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513113" y="269147"/>
            <a:ext cx="73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913163" y="1678664"/>
            <a:ext cx="7316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913163" y="2645158"/>
            <a:ext cx="7316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913163" y="3610303"/>
            <a:ext cx="7317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6013238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3352613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691988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108350" y="1223644"/>
            <a:ext cx="1561050" cy="1236825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167128" y="1307350"/>
            <a:ext cx="476460" cy="1107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3751528" y="1223644"/>
            <a:ext cx="1561050" cy="1236825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6412163" y="1223644"/>
            <a:ext cx="1561050" cy="1236825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3789644" y="1307350"/>
            <a:ext cx="476460" cy="1107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6469113" y="1307350"/>
            <a:ext cx="476460" cy="1107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891789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3534977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6178164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891788" y="273581"/>
            <a:ext cx="72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891788" y="3001069"/>
            <a:ext cx="1994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3534975" y="2992497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6178163" y="2982575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308456" y="1295250"/>
            <a:ext cx="33438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308456" y="3772331"/>
            <a:ext cx="33438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6215625" y="1746600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6322328" y="1844125"/>
            <a:ext cx="476460" cy="1107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3286013" y="1321706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3286013" y="1321706"/>
            <a:ext cx="2571900" cy="26961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3392716" y="1419232"/>
            <a:ext cx="476460" cy="1107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356400" y="1725638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463103" y="1823163"/>
            <a:ext cx="476460" cy="1107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536269" y="21917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536269" y="273581"/>
            <a:ext cx="80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3448680" y="18488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6361090" y="21917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6361085" y="3122944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3448677" y="277168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536269" y="311458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478256" y="1239113"/>
            <a:ext cx="8246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593191" y="1321694"/>
            <a:ext cx="476460" cy="1107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801113" y="1794150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801113" y="3186693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6136020" y="1801185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3482976" y="1807162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3482976" y="3186693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6136020" y="3172785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540300" y="273581"/>
            <a:ext cx="81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3482976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6136020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3482976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801113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6136020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801113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268406" y="254925"/>
            <a:ext cx="8058300" cy="44790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6163449" y="1255944"/>
            <a:ext cx="2722263" cy="3728615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341753" y="334338"/>
            <a:ext cx="476460" cy="1107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6249934" y="1322875"/>
            <a:ext cx="476460" cy="1107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6341025" y="1583231"/>
            <a:ext cx="2423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6341025" y="3248518"/>
            <a:ext cx="2423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426000" y="445031"/>
            <a:ext cx="77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6341025" y="1910231"/>
            <a:ext cx="24234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6341025" y="3551475"/>
            <a:ext cx="24234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731666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7422709" y="1610744"/>
            <a:ext cx="476460" cy="1107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5529598" y="1513219"/>
            <a:ext cx="1658925" cy="2696175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374253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5622035" y="1598425"/>
            <a:ext cx="476460" cy="1107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3848585" y="1610744"/>
            <a:ext cx="476460" cy="1107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1955468" y="1513219"/>
            <a:ext cx="1658925" cy="2696175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16840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047900" y="1598425"/>
            <a:ext cx="476460" cy="1107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274450" y="1610744"/>
            <a:ext cx="476460" cy="1107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237347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030111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3822874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5615638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7408402" y="1927284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237347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030109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3822872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5615634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7408397" y="2390653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452494" y="64586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554247" y="728444"/>
            <a:ext cx="476460" cy="1107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657394" y="1213219"/>
            <a:ext cx="41862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657394" y="2693513"/>
            <a:ext cx="4186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3481444" y="64586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3583197" y="728444"/>
            <a:ext cx="476460" cy="1107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3975000" y="1134300"/>
            <a:ext cx="28734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3975066" y="2513438"/>
            <a:ext cx="4186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852544" y="81731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5432210" y="1748575"/>
            <a:ext cx="476460" cy="1107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124475" y="3062006"/>
            <a:ext cx="44052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124475" y="1167806"/>
            <a:ext cx="4405200" cy="18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5529525" y="2260800"/>
            <a:ext cx="2375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38" y="315829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ru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ru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ru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ru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ru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ru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ru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5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93806" y="370294"/>
            <a:ext cx="6179850" cy="155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8" name="Google Shape;37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9" name="Google Shape;3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852544" y="81731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5432210" y="1748575"/>
            <a:ext cx="476460" cy="1107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096838" y="1346738"/>
            <a:ext cx="3991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096819" y="2173669"/>
            <a:ext cx="39918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6150825" y="3104081"/>
            <a:ext cx="2631825" cy="1523025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361350" y="3104081"/>
            <a:ext cx="2631825" cy="1523025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3256088" y="3104081"/>
            <a:ext cx="2631825" cy="1523025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361350" y="1332431"/>
            <a:ext cx="2631825" cy="1523025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6150825" y="1332431"/>
            <a:ext cx="2631825" cy="1523025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3256088" y="1332431"/>
            <a:ext cx="2631825" cy="1523025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368081" y="392456"/>
            <a:ext cx="84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31963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3313959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431963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3313959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7070306" y="3135150"/>
            <a:ext cx="1625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3336525" y="1534950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368081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3336525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6224531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6224531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6304969" y="1534950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6304969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839363" y="817313"/>
            <a:ext cx="7465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2858775" y="1531247"/>
            <a:ext cx="47595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ldrich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1525725" y="3039628"/>
            <a:ext cx="609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4790981" y="1072219"/>
            <a:ext cx="3607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4905916" y="1154800"/>
            <a:ext cx="476460" cy="1107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745819" y="1072219"/>
            <a:ext cx="3607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860753" y="1154800"/>
            <a:ext cx="476460" cy="1107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745819" y="271181"/>
            <a:ext cx="75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986306" y="1701394"/>
            <a:ext cx="31158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5009456" y="1691250"/>
            <a:ext cx="31158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592556" y="667613"/>
            <a:ext cx="7465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07491" y="750194"/>
            <a:ext cx="476460" cy="1107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690356" y="1421475"/>
            <a:ext cx="58455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499500" y="453169"/>
            <a:ext cx="8199600" cy="40137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614434" y="535750"/>
            <a:ext cx="476460" cy="1107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6141822" y="4125385"/>
            <a:ext cx="2780456" cy="852794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6243569" y="4207835"/>
            <a:ext cx="476460" cy="1107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614438" y="1405144"/>
            <a:ext cx="79551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6052838" y="4318538"/>
            <a:ext cx="2815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472275" y="453169"/>
            <a:ext cx="8199600" cy="40137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614434" y="535750"/>
            <a:ext cx="476460" cy="1107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586350" y="689869"/>
            <a:ext cx="7971300" cy="3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46966" y="4589543"/>
            <a:ext cx="848509" cy="85887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40875" y="2188977"/>
            <a:ext cx="9184434" cy="295416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1625600" y="1395150"/>
            <a:ext cx="50976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900">
                <a:latin typeface="JetBrains Mono"/>
                <a:ea typeface="JetBrains Mono"/>
                <a:cs typeface="JetBrains Mono"/>
                <a:sym typeface="JetBrains Mono"/>
              </a:rPr>
              <a:t>Flask Calculatro</a:t>
            </a:r>
            <a:endParaRPr sz="59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85" name="Google Shape;385;p23"/>
          <p:cNvSpPr txBox="1"/>
          <p:nvPr>
            <p:ph idx="1" type="subTitle"/>
          </p:nvPr>
        </p:nvSpPr>
        <p:spPr>
          <a:xfrm>
            <a:off x="4178075" y="3602550"/>
            <a:ext cx="37017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JetBrains Mono"/>
                <a:ea typeface="JetBrains Mono"/>
                <a:cs typeface="JetBrains Mono"/>
                <a:sym typeface="JetBrains Mono"/>
              </a:rPr>
              <a:t>Авторы: Каспер Аркадий, Сушков Эдвард</a:t>
            </a:r>
            <a:endParaRPr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idx="1" type="body"/>
          </p:nvPr>
        </p:nvSpPr>
        <p:spPr>
          <a:xfrm>
            <a:off x="5438450" y="1963125"/>
            <a:ext cx="26742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600">
                <a:latin typeface="JetBrains Mono"/>
                <a:ea typeface="JetBrains Mono"/>
                <a:cs typeface="JetBrains Mono"/>
                <a:sym typeface="JetBrains Mono"/>
              </a:rPr>
              <a:t>Что это такое?</a:t>
            </a:r>
            <a:endParaRPr b="1" sz="4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91" name="Google Shape;391;p24"/>
          <p:cNvSpPr txBox="1"/>
          <p:nvPr>
            <p:ph type="title"/>
          </p:nvPr>
        </p:nvSpPr>
        <p:spPr>
          <a:xfrm>
            <a:off x="931900" y="1271425"/>
            <a:ext cx="42840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JetBrains Mono"/>
                <a:ea typeface="JetBrains Mono"/>
                <a:cs typeface="JetBrains Mono"/>
                <a:sym typeface="JetBrains Mono"/>
              </a:rPr>
              <a:t>Сайт призванный помочь людям с простыми, но долгими вычислениями</a:t>
            </a:r>
            <a:endParaRPr sz="33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idx="1" type="body"/>
          </p:nvPr>
        </p:nvSpPr>
        <p:spPr>
          <a:xfrm>
            <a:off x="431963" y="1823968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JetBrains Mono"/>
                <a:ea typeface="JetBrains Mono"/>
                <a:cs typeface="JetBrains Mono"/>
                <a:sym typeface="JetBrains Mono"/>
              </a:rPr>
              <a:t>Калькулятор математических выражений любой сложности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97" name="Google Shape;397;p25"/>
          <p:cNvSpPr txBox="1"/>
          <p:nvPr>
            <p:ph type="title"/>
          </p:nvPr>
        </p:nvSpPr>
        <p:spPr>
          <a:xfrm>
            <a:off x="431981" y="392481"/>
            <a:ext cx="84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JetBrains Mono"/>
                <a:ea typeface="JetBrains Mono"/>
                <a:cs typeface="JetBrains Mono"/>
                <a:sym typeface="JetBrains Mono"/>
              </a:rPr>
              <a:t>Какие функции есть в Calculatro?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98" name="Google Shape;398;p25"/>
          <p:cNvSpPr txBox="1"/>
          <p:nvPr>
            <p:ph idx="2" type="body"/>
          </p:nvPr>
        </p:nvSpPr>
        <p:spPr>
          <a:xfrm>
            <a:off x="3313959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JetBrains Mono"/>
                <a:ea typeface="JetBrains Mono"/>
                <a:cs typeface="JetBrains Mono"/>
                <a:sym typeface="JetBrains Mono"/>
              </a:rPr>
              <a:t>Калькулятор уравнений и систем уравнений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99" name="Google Shape;399;p25"/>
          <p:cNvSpPr txBox="1"/>
          <p:nvPr>
            <p:ph idx="3" type="body"/>
          </p:nvPr>
        </p:nvSpPr>
        <p:spPr>
          <a:xfrm>
            <a:off x="431963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JetBrains Mono"/>
                <a:ea typeface="JetBrains Mono"/>
                <a:cs typeface="JetBrains Mono"/>
                <a:sym typeface="JetBrains Mono"/>
              </a:rPr>
              <a:t>Химические расчёты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400" name="Google Shape;400;p25"/>
          <p:cNvSpPr txBox="1"/>
          <p:nvPr>
            <p:ph idx="4" type="body"/>
          </p:nvPr>
        </p:nvSpPr>
        <p:spPr>
          <a:xfrm>
            <a:off x="6282884" y="3457544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Круто ведь?</a:t>
            </a:r>
            <a:endParaRPr/>
          </a:p>
        </p:txBody>
      </p:sp>
      <p:sp>
        <p:nvSpPr>
          <p:cNvPr id="401" name="Google Shape;401;p25"/>
          <p:cNvSpPr txBox="1"/>
          <p:nvPr>
            <p:ph idx="9" type="body"/>
          </p:nvPr>
        </p:nvSpPr>
        <p:spPr>
          <a:xfrm>
            <a:off x="6224531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JetBrains Mono"/>
                <a:ea typeface="JetBrains Mono"/>
                <a:cs typeface="JetBrains Mono"/>
                <a:sym typeface="JetBrains Mono"/>
              </a:rPr>
              <a:t>Построитель</a:t>
            </a:r>
            <a:r>
              <a:rPr lang="ru" sz="1600">
                <a:latin typeface="JetBrains Mono"/>
                <a:ea typeface="JetBrains Mono"/>
                <a:cs typeface="JetBrains Mono"/>
                <a:sym typeface="JetBrains Mono"/>
              </a:rPr>
              <a:t> графиков функций и фигур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402" name="Google Shape;402;p25"/>
          <p:cNvSpPr txBox="1"/>
          <p:nvPr>
            <p:ph idx="13" type="body"/>
          </p:nvPr>
        </p:nvSpPr>
        <p:spPr>
          <a:xfrm>
            <a:off x="3400331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Работа с текстом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idx="1" type="body"/>
          </p:nvPr>
        </p:nvSpPr>
        <p:spPr>
          <a:xfrm>
            <a:off x="786600" y="3111875"/>
            <a:ext cx="75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latin typeface="JetBrains Mono"/>
                <a:ea typeface="JetBrains Mono"/>
                <a:cs typeface="JetBrains Mono"/>
                <a:sym typeface="JetBrains Mono"/>
              </a:rPr>
              <a:t>Какие</a:t>
            </a:r>
            <a:r>
              <a:rPr lang="ru" sz="3600">
                <a:latin typeface="JetBrains Mono"/>
                <a:ea typeface="JetBrains Mono"/>
                <a:cs typeface="JetBrains Mono"/>
                <a:sym typeface="JetBrains Mono"/>
              </a:rPr>
              <a:t> библиотеки использовали?</a:t>
            </a:r>
            <a:endParaRPr sz="3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408" name="Google Shape;4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5" y="1934825"/>
            <a:ext cx="7434326" cy="7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"/>
          <p:cNvSpPr txBox="1"/>
          <p:nvPr>
            <p:ph idx="1" type="subTitle"/>
          </p:nvPr>
        </p:nvSpPr>
        <p:spPr>
          <a:xfrm>
            <a:off x="6052838" y="4318538"/>
            <a:ext cx="2815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JetBrains Mono"/>
                <a:ea typeface="JetBrains Mono"/>
                <a:cs typeface="JetBrains Mono"/>
                <a:sym typeface="JetBrains Mono"/>
              </a:rPr>
              <a:t>Наш сайт</a:t>
            </a:r>
            <a:endParaRPr sz="3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414" name="Google Shape;4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0" y="918150"/>
            <a:ext cx="8101901" cy="27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/>
          <p:nvPr>
            <p:ph idx="1" type="subTitle"/>
          </p:nvPr>
        </p:nvSpPr>
        <p:spPr>
          <a:xfrm>
            <a:off x="6052838" y="4318538"/>
            <a:ext cx="2815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JetBrains Mono"/>
                <a:ea typeface="JetBrains Mono"/>
                <a:cs typeface="JetBrains Mono"/>
                <a:sym typeface="JetBrains Mono"/>
              </a:rPr>
              <a:t>Наш сайт</a:t>
            </a:r>
            <a:endParaRPr sz="3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420" name="Google Shape;4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00" y="679750"/>
            <a:ext cx="5417300" cy="36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/>
          <p:nvPr>
            <p:ph idx="1" type="subTitle"/>
          </p:nvPr>
        </p:nvSpPr>
        <p:spPr>
          <a:xfrm>
            <a:off x="6052838" y="4318538"/>
            <a:ext cx="2815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JetBrains Mono"/>
                <a:ea typeface="JetBrains Mono"/>
                <a:cs typeface="JetBrains Mono"/>
                <a:sym typeface="JetBrains Mono"/>
              </a:rPr>
              <a:t>Наш сайт</a:t>
            </a:r>
            <a:endParaRPr sz="3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426" name="Google Shape;4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00" y="675424"/>
            <a:ext cx="6522602" cy="34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>
            <p:ph type="ctrTitle"/>
          </p:nvPr>
        </p:nvSpPr>
        <p:spPr>
          <a:xfrm>
            <a:off x="586225" y="1488150"/>
            <a:ext cx="8520600" cy="15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900">
                <a:latin typeface="JetBrains Mono"/>
                <a:ea typeface="JetBrains Mono"/>
                <a:cs typeface="JetBrains Mono"/>
                <a:sym typeface="JetBrains Mono"/>
              </a:rPr>
              <a:t>Flask Calculatro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