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8" r:id="rId2"/>
    <p:sldId id="622" r:id="rId3"/>
    <p:sldId id="625" r:id="rId4"/>
    <p:sldId id="626" r:id="rId5"/>
    <p:sldId id="627" r:id="rId6"/>
    <p:sldId id="628" r:id="rId7"/>
    <p:sldId id="623" r:id="rId8"/>
  </p:sldIdLst>
  <p:sldSz cx="12192000" cy="6858000"/>
  <p:notesSz cx="6797675" cy="992663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65" userDrawn="1">
          <p15:clr>
            <a:srgbClr val="A4A3A4"/>
          </p15:clr>
        </p15:guide>
        <p15:guide id="2" orient="horz" pos="55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1331" userDrawn="1">
          <p15:clr>
            <a:srgbClr val="A4A3A4"/>
          </p15:clr>
        </p15:guide>
        <p15:guide id="6" pos="423" userDrawn="1">
          <p15:clr>
            <a:srgbClr val="A4A3A4"/>
          </p15:clr>
        </p15:guide>
        <p15:guide id="7" orient="horz" pos="3045" userDrawn="1">
          <p15:clr>
            <a:srgbClr val="A4A3A4"/>
          </p15:clr>
        </p15:guide>
        <p15:guide id="8" orient="horz" pos="1071" userDrawn="1">
          <p15:clr>
            <a:srgbClr val="A4A3A4"/>
          </p15:clr>
        </p15:guide>
        <p15:guide id="9" pos="7257" userDrawn="1">
          <p15:clr>
            <a:srgbClr val="A4A3A4"/>
          </p15:clr>
        </p15:guide>
        <p15:guide id="10" orient="horz" pos="958" userDrawn="1">
          <p15:clr>
            <a:srgbClr val="A4A3A4"/>
          </p15:clr>
        </p15:guide>
        <p15:guide id="11" orient="horz" pos="731" userDrawn="1">
          <p15:clr>
            <a:srgbClr val="A4A3A4"/>
          </p15:clr>
        </p15:guide>
        <p15:guide id="12" orient="horz" pos="1253" userDrawn="1">
          <p15:clr>
            <a:srgbClr val="A4A3A4"/>
          </p15:clr>
        </p15:guide>
        <p15:guide id="13" orient="horz" pos="2500" userDrawn="1">
          <p15:clr>
            <a:srgbClr val="A4A3A4"/>
          </p15:clr>
        </p15:guide>
        <p15:guide id="14" orient="horz" pos="3725" userDrawn="1">
          <p15:clr>
            <a:srgbClr val="A4A3A4"/>
          </p15:clr>
        </p15:guide>
        <p15:guide id="15" orient="horz" pos="1037" userDrawn="1">
          <p15:clr>
            <a:srgbClr val="A4A3A4"/>
          </p15:clr>
        </p15:guide>
        <p15:guide id="16" orient="horz" pos="2092" userDrawn="1">
          <p15:clr>
            <a:srgbClr val="A4A3A4"/>
          </p15:clr>
        </p15:guide>
        <p15:guide id="17" pos="6199" userDrawn="1">
          <p15:clr>
            <a:srgbClr val="A4A3A4"/>
          </p15:clr>
        </p15:guide>
        <p15:guide id="18" orient="horz" pos="2931" userDrawn="1">
          <p15:clr>
            <a:srgbClr val="A4A3A4"/>
          </p15:clr>
        </p15:guide>
        <p15:guide id="19" orient="horz" pos="232" userDrawn="1">
          <p15:clr>
            <a:srgbClr val="A4A3A4"/>
          </p15:clr>
        </p15:guide>
        <p15:guide id="20" orient="horz" pos="1125" userDrawn="1">
          <p15:clr>
            <a:srgbClr val="A4A3A4"/>
          </p15:clr>
        </p15:guide>
        <p15:guide id="21" orient="horz" pos="3022" userDrawn="1">
          <p15:clr>
            <a:srgbClr val="A4A3A4"/>
          </p15:clr>
        </p15:guide>
        <p15:guide id="22" pos="5399" userDrawn="1">
          <p15:clr>
            <a:srgbClr val="A4A3A4"/>
          </p15:clr>
        </p15:guide>
        <p15:guide id="23" orient="horz" pos="25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EDB2D"/>
    <a:srgbClr val="DCDCDC"/>
    <a:srgbClr val="EFEFEF"/>
    <a:srgbClr val="E4E4E4"/>
    <a:srgbClr val="E8E8E8"/>
    <a:srgbClr val="7AA4C2"/>
    <a:srgbClr val="004B7E"/>
    <a:srgbClr val="0062A4"/>
    <a:srgbClr val="648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75501" autoAdjust="0"/>
  </p:normalViewPr>
  <p:slideViewPr>
    <p:cSldViewPr snapToGrid="0" snapToObjects="1">
      <p:cViewPr>
        <p:scale>
          <a:sx n="66" d="100"/>
          <a:sy n="66" d="100"/>
        </p:scale>
        <p:origin x="-622" y="626"/>
      </p:cViewPr>
      <p:guideLst>
        <p:guide orient="horz" pos="4065"/>
        <p:guide orient="horz" pos="550"/>
        <p:guide orient="horz" pos="210"/>
        <p:guide orient="horz" pos="414"/>
        <p:guide orient="horz" pos="3045"/>
        <p:guide orient="horz" pos="1071"/>
        <p:guide orient="horz" pos="958"/>
        <p:guide orient="horz" pos="731"/>
        <p:guide orient="horz" pos="1253"/>
        <p:guide orient="horz" pos="2500"/>
        <p:guide orient="horz" pos="3725"/>
        <p:guide orient="horz" pos="1037"/>
        <p:guide orient="horz" pos="2092"/>
        <p:guide orient="horz" pos="2931"/>
        <p:guide orient="horz" pos="232"/>
        <p:guide orient="horz" pos="1125"/>
        <p:guide orient="horz" pos="3022"/>
        <p:guide orient="horz" pos="2546"/>
        <p:guide pos="1331"/>
        <p:guide pos="423"/>
        <p:guide pos="7257"/>
        <p:guide pos="6199"/>
        <p:guide pos="5399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17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B4EC9-3F7F-E843-AD75-82221C64462E}" type="datetime1">
              <a:rPr lang="de-DE" smtClean="0"/>
              <a:t>30.01.2020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4439A-B0D4-C941-A8B6-81885A0E7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634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A4CD5-1A2B-3547-BBCB-D5A57AD4D686}" type="datetime1">
              <a:rPr lang="de-DE" smtClean="0"/>
              <a:t>30.01.2020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0BFD-C225-1742-BA2F-0A3FCA2D67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45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4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Link Word Template muss man </a:t>
            </a:r>
            <a:r>
              <a:rPr lang="en-AU" dirty="0" err="1" smtClean="0"/>
              <a:t>noch</a:t>
            </a:r>
            <a:r>
              <a:rPr lang="en-AU" dirty="0" smtClean="0"/>
              <a:t> </a:t>
            </a:r>
            <a:r>
              <a:rPr lang="en-AU" dirty="0" err="1" smtClean="0"/>
              <a:t>aktualisieren</a:t>
            </a:r>
            <a:r>
              <a:rPr lang="en-AU" dirty="0" smtClean="0"/>
              <a:t> – auf</a:t>
            </a:r>
            <a:r>
              <a:rPr lang="en-AU" baseline="0" dirty="0" smtClean="0"/>
              <a:t> der DRG </a:t>
            </a:r>
            <a:r>
              <a:rPr lang="en-AU" baseline="0" dirty="0" err="1" smtClean="0"/>
              <a:t>Seite</a:t>
            </a:r>
            <a:r>
              <a:rPr lang="en-AU" baseline="0" dirty="0" smtClean="0"/>
              <a:t> </a:t>
            </a:r>
            <a:r>
              <a:rPr lang="en-AU" baseline="0" dirty="0" err="1" smtClean="0"/>
              <a:t>hochladen</a:t>
            </a:r>
            <a:r>
              <a:rPr lang="en-AU" baseline="0" dirty="0" smtClean="0"/>
              <a:t>/Public </a:t>
            </a:r>
            <a:r>
              <a:rPr lang="en-AU" baseline="0" dirty="0" err="1" smtClean="0"/>
              <a:t>GitHub</a:t>
            </a:r>
            <a:r>
              <a:rPr lang="en-AU" baseline="0" dirty="0" smtClean="0"/>
              <a:t>?</a:t>
            </a:r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25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Schemazeichnungen sind noch schwierig im MRRT-Format umzusetzen, aber das ist irgendwie geplant... Würde es nur vielleicht hier noch nicht versprechen</a:t>
            </a:r>
            <a:r>
              <a:rPr lang="de-DE" dirty="0" smtClean="0"/>
              <a:t>... -&gt; </a:t>
            </a:r>
            <a:r>
              <a:rPr lang="de-DE" dirty="0" err="1" smtClean="0"/>
              <a:t>is</a:t>
            </a:r>
            <a:r>
              <a:rPr lang="de-DE" dirty="0" smtClean="0"/>
              <a:t> raus</a:t>
            </a:r>
            <a:endParaRPr lang="de-DE" dirty="0"/>
          </a:p>
          <a:p>
            <a:r>
              <a:rPr lang="de-DE" dirty="0"/>
              <a:t>- Das mit dem Übertrag aus dem KIS kann man optional machen, </a:t>
            </a:r>
            <a:r>
              <a:rPr lang="de-DE" dirty="0" err="1"/>
              <a:t>hate</a:t>
            </a:r>
            <a:r>
              <a:rPr lang="de-DE" dirty="0"/>
              <a:t> ich bislang immer so, glaube die Herz-Leute waren da aber nur bedingt scharf drauf... Ich finde es nicht schlecht, weil das Template dann irgendwie kompletter aussieht, aber wie ihr mögt... </a:t>
            </a:r>
            <a:r>
              <a:rPr lang="de-DE" dirty="0" smtClean="0">
                <a:sym typeface="Wingdings" pitchFamily="2" charset="2"/>
              </a:rPr>
              <a:t> -&gt; drin</a:t>
            </a:r>
            <a:r>
              <a:rPr lang="de-DE" baseline="0" dirty="0" smtClean="0">
                <a:sym typeface="Wingdings" pitchFamily="2" charset="2"/>
              </a:rPr>
              <a:t> gelassen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83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Link Word Template muss man </a:t>
            </a:r>
            <a:r>
              <a:rPr lang="en-AU" dirty="0" err="1" smtClean="0"/>
              <a:t>noch</a:t>
            </a:r>
            <a:r>
              <a:rPr lang="en-AU" dirty="0" smtClean="0"/>
              <a:t> </a:t>
            </a:r>
            <a:r>
              <a:rPr lang="en-AU" dirty="0" err="1" smtClean="0"/>
              <a:t>aktualisieren</a:t>
            </a:r>
            <a:r>
              <a:rPr lang="en-AU" dirty="0" smtClean="0"/>
              <a:t> – auf</a:t>
            </a:r>
            <a:r>
              <a:rPr lang="en-AU" baseline="0" dirty="0" smtClean="0"/>
              <a:t> der DRG </a:t>
            </a:r>
            <a:r>
              <a:rPr lang="en-AU" baseline="0" dirty="0" err="1" smtClean="0"/>
              <a:t>Seite</a:t>
            </a:r>
            <a:r>
              <a:rPr lang="en-AU" baseline="0" dirty="0" smtClean="0"/>
              <a:t> </a:t>
            </a:r>
            <a:r>
              <a:rPr lang="en-AU" baseline="0" dirty="0" err="1" smtClean="0"/>
              <a:t>hochladen</a:t>
            </a:r>
            <a:r>
              <a:rPr lang="en-AU" baseline="0" dirty="0" smtClean="0"/>
              <a:t>/Public </a:t>
            </a:r>
            <a:r>
              <a:rPr lang="en-AU" baseline="0" dirty="0" err="1" smtClean="0"/>
              <a:t>GitHub</a:t>
            </a:r>
            <a:r>
              <a:rPr lang="en-AU" baseline="0" smtClean="0"/>
              <a:t>?</a:t>
            </a:r>
            <a:endParaRPr lang="en-AU" smtClean="0"/>
          </a:p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2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20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ine Ecke des Rechtecks abrunden 7"/>
          <p:cNvSpPr/>
          <p:nvPr userDrawn="1"/>
        </p:nvSpPr>
        <p:spPr>
          <a:xfrm flipH="1">
            <a:off x="4" y="783773"/>
            <a:ext cx="12191997" cy="6074229"/>
          </a:xfrm>
          <a:prstGeom prst="round1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2" name="Bild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32001"/>
            <a:ext cx="12050163" cy="6525596"/>
          </a:xfrm>
          <a:prstGeom prst="rect">
            <a:avLst/>
          </a:prstGeom>
        </p:spPr>
      </p:pic>
      <p:sp>
        <p:nvSpPr>
          <p:cNvPr id="3" name="Eine Ecke des Rechtecks abrunden 2"/>
          <p:cNvSpPr/>
          <p:nvPr userDrawn="1"/>
        </p:nvSpPr>
        <p:spPr>
          <a:xfrm flipH="1" flipV="1">
            <a:off x="8352000" y="1596573"/>
            <a:ext cx="3840000" cy="4515527"/>
          </a:xfrm>
          <a:prstGeom prst="round1Rect">
            <a:avLst>
              <a:gd name="adj" fmla="val 11081"/>
            </a:avLst>
          </a:prstGeom>
          <a:blipFill rotWithShape="0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kern="1200"/>
          </a:p>
        </p:txBody>
      </p:sp>
      <p:sp>
        <p:nvSpPr>
          <p:cNvPr id="6" name="Eine Ecke des Rechtecks abrunden 5"/>
          <p:cNvSpPr/>
          <p:nvPr userDrawn="1"/>
        </p:nvSpPr>
        <p:spPr>
          <a:xfrm flipH="1">
            <a:off x="0" y="-186386"/>
            <a:ext cx="12192000" cy="1782959"/>
          </a:xfrm>
          <a:prstGeom prst="round1Rect">
            <a:avLst>
              <a:gd name="adj" fmla="val 0"/>
            </a:avLst>
          </a:prstGeom>
          <a:blipFill rotWithShape="0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59" r="-36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kern="1200"/>
          </a:p>
        </p:txBody>
      </p:sp>
      <p:sp>
        <p:nvSpPr>
          <p:cNvPr id="7" name="Eine Ecke des Rechtecks abrunden 6"/>
          <p:cNvSpPr/>
          <p:nvPr userDrawn="1"/>
        </p:nvSpPr>
        <p:spPr>
          <a:xfrm flipH="1">
            <a:off x="9616037" y="501585"/>
            <a:ext cx="2575964" cy="2266687"/>
          </a:xfrm>
          <a:prstGeom prst="round1Rect">
            <a:avLst>
              <a:gd name="adj" fmla="val 18400"/>
            </a:avLst>
          </a:prstGeom>
          <a:blipFill rotWithShape="0"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977" r="-97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2512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G Inn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695424DE-D766-2246-BDB1-4E83C2842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36000"/>
                </a:schemeClr>
              </a:gs>
              <a:gs pos="14000">
                <a:schemeClr val="tx2">
                  <a:lumMod val="14000"/>
                  <a:lumOff val="86000"/>
                  <a:alpha val="5000"/>
                </a:schemeClr>
              </a:gs>
              <a:gs pos="100000">
                <a:srgbClr val="FCFCFC">
                  <a:alpha val="0"/>
                  <a:lumMod val="0"/>
                  <a:lumOff val="100000"/>
                </a:srgbClr>
              </a:gs>
            </a:gsLst>
            <a:lin ang="0" scaled="1"/>
            <a:tileRect/>
          </a:gra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Bild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70" r="-4170"/>
          <a:stretch/>
        </p:blipFill>
        <p:spPr>
          <a:xfrm>
            <a:off x="525268" y="6171045"/>
            <a:ext cx="3839795" cy="4244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71180" y="534463"/>
            <a:ext cx="10849841" cy="763397"/>
          </a:xfrm>
          <a:prstGeom prst="rect">
            <a:avLst/>
          </a:prstGeom>
        </p:spPr>
        <p:txBody>
          <a:bodyPr lIns="0"/>
          <a:lstStyle>
            <a:lvl1pPr algn="l">
              <a:defRPr sz="2000" b="1" cap="none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1177" y="1524233"/>
            <a:ext cx="10849843" cy="4378092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65107" indent="-265107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715945" indent="-266693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65196" indent="-265107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92243" indent="-354004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 (Stil1)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70985" y="6059713"/>
            <a:ext cx="10828867" cy="0"/>
          </a:xfrm>
          <a:prstGeom prst="line">
            <a:avLst/>
          </a:prstGeom>
          <a:ln w="6350">
            <a:solidFill>
              <a:srgbClr val="0051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4" b="-1"/>
          <a:stretch/>
        </p:blipFill>
        <p:spPr>
          <a:xfrm>
            <a:off x="4208691" y="6171045"/>
            <a:ext cx="977359" cy="4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fundung.drg.de/de-DE/3199/befundvorlage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fundung.drg.de/de-DE/3199/befundvorlage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fundung.drg.de/de-DE/3199/befundvorlag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ine Ecke des Rechtecks abrunden 11"/>
          <p:cNvSpPr/>
          <p:nvPr/>
        </p:nvSpPr>
        <p:spPr>
          <a:xfrm flipV="1">
            <a:off x="-1" y="2768079"/>
            <a:ext cx="9629775" cy="1440000"/>
          </a:xfrm>
          <a:prstGeom prst="round1Rect">
            <a:avLst>
              <a:gd name="adj" fmla="val 2111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le 18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70385" y="2943225"/>
            <a:ext cx="9054615" cy="12648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000"/>
              </a:spcAft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Leitfaden:</a:t>
            </a:r>
          </a:p>
          <a:p>
            <a:pPr algn="l">
              <a:spcAft>
                <a:spcPts val="1000"/>
              </a:spcAft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Erstellung Strukturierter Befundtemplates</a:t>
            </a:r>
          </a:p>
          <a:p>
            <a:pPr algn="l">
              <a:spcAft>
                <a:spcPts val="1000"/>
              </a:spcAft>
            </a:pP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Bild 12" descr="Logo_DRG_li_mS_RGB_300dpi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341" y="248682"/>
            <a:ext cx="8441968" cy="10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Zielsetzung strukturierter Befundtemplates der DRG</a:t>
            </a:r>
            <a:br>
              <a:rPr lang="de-DE" sz="4000" dirty="0"/>
            </a:br>
            <a:r>
              <a:rPr lang="de-DE" sz="4000" dirty="0"/>
              <a:t/>
            </a:r>
            <a:br>
              <a:rPr lang="de-DE" sz="4000" dirty="0"/>
            </a:b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/>
              <a:t>Templates sollen die </a:t>
            </a:r>
            <a:r>
              <a:rPr lang="de-DE" sz="3200" b="1" dirty="0"/>
              <a:t>regelmäßig für den Empfänger </a:t>
            </a:r>
            <a:r>
              <a:rPr lang="de-DE" sz="3200" dirty="0"/>
              <a:t>relevanten Informationen abbilden, </a:t>
            </a:r>
            <a:r>
              <a:rPr lang="de-DE" sz="3200" b="1" dirty="0"/>
              <a:t>ohne die </a:t>
            </a:r>
            <a:r>
              <a:rPr lang="de-DE" sz="3200" b="1" dirty="0" err="1"/>
              <a:t>Befundung</a:t>
            </a:r>
            <a:r>
              <a:rPr lang="de-DE" sz="3200" b="1" dirty="0"/>
              <a:t> einzuschränken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/>
              <a:t>Dies geschieht über die Definition der </a:t>
            </a:r>
            <a:r>
              <a:rPr lang="de-DE" sz="3200" b="1" dirty="0"/>
              <a:t>kleinsten notwendigen Menge</a:t>
            </a:r>
            <a:r>
              <a:rPr lang="de-DE" sz="3200" dirty="0"/>
              <a:t> relevanter Informationen in einem strukturierten immer auszufüllenden Abschnitt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3200" dirty="0"/>
              <a:t>Das Kriterium dieser notwendigen Angaben ist die klinische Relevanz für den Empfänger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84551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Format strukturierter Befundtemplates der DRG</a:t>
            </a:r>
            <a:br>
              <a:rPr lang="de-DE" sz="4400" dirty="0"/>
            </a:br>
            <a:r>
              <a:rPr lang="de-DE" sz="4400" dirty="0"/>
              <a:t/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71177" y="1297860"/>
            <a:ext cx="11106064" cy="4733069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/>
              <a:t>Die Gliederung enthält </a:t>
            </a:r>
            <a:r>
              <a:rPr lang="de-DE" sz="2800" b="1" dirty="0"/>
              <a:t>vier Abschnitte</a:t>
            </a:r>
            <a:r>
              <a:rPr lang="de-DE" sz="2800" dirty="0"/>
              <a:t>: </a:t>
            </a:r>
          </a:p>
          <a:p>
            <a:pPr>
              <a:spcAft>
                <a:spcPts val="1200"/>
              </a:spcAft>
            </a:pPr>
            <a:r>
              <a:rPr lang="de-DE" sz="3200" dirty="0"/>
              <a:t>	</a:t>
            </a:r>
            <a:r>
              <a:rPr lang="de-DE" sz="2400" b="1" dirty="0"/>
              <a:t>a)</a:t>
            </a:r>
            <a:r>
              <a:rPr lang="de-DE" sz="2400" dirty="0"/>
              <a:t> Klinische Informationen, Fragestellung</a:t>
            </a:r>
          </a:p>
          <a:p>
            <a:pPr>
              <a:spcAft>
                <a:spcPts val="1200"/>
              </a:spcAft>
            </a:pPr>
            <a:r>
              <a:rPr lang="de-DE" sz="2400" dirty="0"/>
              <a:t>	</a:t>
            </a:r>
            <a:r>
              <a:rPr lang="de-DE" sz="2400" b="1" dirty="0"/>
              <a:t>b)</a:t>
            </a:r>
            <a:r>
              <a:rPr lang="de-DE" sz="2400" dirty="0"/>
              <a:t> Strukturierter Abschnitt: Klar definierte, immer notwendige 	Angaben</a:t>
            </a:r>
          </a:p>
          <a:p>
            <a:pPr>
              <a:spcAft>
                <a:spcPts val="1200"/>
              </a:spcAft>
            </a:pPr>
            <a:r>
              <a:rPr lang="de-DE" sz="2400" dirty="0"/>
              <a:t>	</a:t>
            </a:r>
            <a:r>
              <a:rPr lang="de-DE" sz="2400" b="1" dirty="0"/>
              <a:t>c)</a:t>
            </a:r>
            <a:r>
              <a:rPr lang="de-DE" sz="2400" dirty="0"/>
              <a:t> Freitext: die oben nicht erfassten Befundangaben</a:t>
            </a:r>
          </a:p>
          <a:p>
            <a:pPr>
              <a:spcAft>
                <a:spcPts val="1200"/>
              </a:spcAft>
            </a:pPr>
            <a:r>
              <a:rPr lang="de-DE" sz="2400" dirty="0"/>
              <a:t>	</a:t>
            </a:r>
            <a:r>
              <a:rPr lang="de-DE" sz="2400" b="1" dirty="0"/>
              <a:t>d)</a:t>
            </a:r>
            <a:r>
              <a:rPr lang="de-DE" sz="2400" dirty="0"/>
              <a:t> Beurteilung / bewertender Score</a:t>
            </a:r>
            <a:endParaRPr lang="de-DE" sz="28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/>
              <a:t>Die </a:t>
            </a:r>
            <a:r>
              <a:rPr lang="de-DE" sz="2800" b="1" dirty="0"/>
              <a:t>Arbeitsversion</a:t>
            </a:r>
            <a:r>
              <a:rPr lang="de-DE" sz="2800" dirty="0"/>
              <a:t> des Inhaltes wird in Word erstellt und enthält kategorisierte </a:t>
            </a:r>
            <a:r>
              <a:rPr lang="de-DE" sz="2800" dirty="0" err="1"/>
              <a:t>Bulletpoints</a:t>
            </a:r>
            <a:r>
              <a:rPr lang="de-DE" sz="2800" dirty="0"/>
              <a:t> (Word Template </a:t>
            </a:r>
            <a:r>
              <a:rPr lang="de-DE" sz="2800" u="sng" dirty="0">
                <a:solidFill>
                  <a:schemeClr val="bg2">
                    <a:lumMod val="75000"/>
                  </a:schemeClr>
                </a:solidFill>
                <a:hlinkClick r:id="rId3"/>
              </a:rPr>
              <a:t>hier</a:t>
            </a:r>
            <a:r>
              <a:rPr lang="de-DE" sz="2800" dirty="0"/>
              <a:t>)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/>
              <a:t>Die </a:t>
            </a:r>
            <a:r>
              <a:rPr lang="de-DE" sz="2800" b="1" dirty="0"/>
              <a:t>Endversion</a:t>
            </a:r>
            <a:r>
              <a:rPr lang="de-DE" sz="2800" dirty="0"/>
              <a:t> wird in HTML-5 MRRT von der DRG veröffentlicht</a:t>
            </a:r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72081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eschweifte Klammer rechts 19"/>
          <p:cNvSpPr/>
          <p:nvPr/>
        </p:nvSpPr>
        <p:spPr>
          <a:xfrm>
            <a:off x="3321586" y="5170589"/>
            <a:ext cx="243068" cy="488631"/>
          </a:xfrm>
          <a:prstGeom prst="rightBrace">
            <a:avLst>
              <a:gd name="adj1" fmla="val 8333"/>
              <a:gd name="adj2" fmla="val 48524"/>
            </a:avLst>
          </a:prstGeom>
          <a:ln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Geschweifte Klammer rechts 10"/>
          <p:cNvSpPr/>
          <p:nvPr/>
        </p:nvSpPr>
        <p:spPr>
          <a:xfrm>
            <a:off x="3315806" y="1321853"/>
            <a:ext cx="243068" cy="1138119"/>
          </a:xfrm>
          <a:prstGeom prst="rightBrace">
            <a:avLst>
              <a:gd name="adj1" fmla="val 8333"/>
              <a:gd name="adj2" fmla="val 12992"/>
            </a:avLst>
          </a:prstGeom>
          <a:ln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Beispiele strukturierter Befundtemplates der DRG</a:t>
            </a:r>
            <a:br>
              <a:rPr lang="de-DE" sz="4000" dirty="0"/>
            </a:br>
            <a:r>
              <a:rPr lang="de-DE" sz="4000" dirty="0"/>
              <a:t/>
            </a:r>
            <a:br>
              <a:rPr lang="de-DE" sz="4000" dirty="0"/>
            </a:b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de-DE" sz="18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3319657" y="2416214"/>
            <a:ext cx="243068" cy="2171575"/>
          </a:xfrm>
          <a:prstGeom prst="rightBrace">
            <a:avLst>
              <a:gd name="adj1" fmla="val 8333"/>
              <a:gd name="adj2" fmla="val 12992"/>
            </a:avLst>
          </a:prstGeom>
          <a:ln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Geschweifte Klammer rechts 6"/>
          <p:cNvSpPr/>
          <p:nvPr/>
        </p:nvSpPr>
        <p:spPr>
          <a:xfrm>
            <a:off x="3321586" y="4681958"/>
            <a:ext cx="243068" cy="488631"/>
          </a:xfrm>
          <a:prstGeom prst="rightBrace">
            <a:avLst>
              <a:gd name="adj1" fmla="val 8333"/>
              <a:gd name="adj2" fmla="val 12992"/>
            </a:avLst>
          </a:prstGeom>
          <a:ln>
            <a:solidFill>
              <a:srgbClr val="6489B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3614818" y="2503025"/>
            <a:ext cx="364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/>
              <a:t>Strukturierter</a:t>
            </a:r>
            <a:r>
              <a:rPr lang="en-AU" sz="2400" dirty="0"/>
              <a:t> </a:t>
            </a:r>
            <a:r>
              <a:rPr lang="en-AU" sz="2400" dirty="0" err="1"/>
              <a:t>Befund-Abschnitt</a:t>
            </a:r>
            <a:endParaRPr lang="en-AU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3614817" y="4449289"/>
            <a:ext cx="337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/>
              <a:t>Freitext</a:t>
            </a:r>
            <a:r>
              <a:rPr lang="en-AU" sz="2000" dirty="0"/>
              <a:t> </a:t>
            </a:r>
            <a:r>
              <a:rPr lang="en-AU" sz="2000" dirty="0" err="1"/>
              <a:t>zum</a:t>
            </a:r>
            <a:r>
              <a:rPr lang="en-AU" sz="2000" dirty="0"/>
              <a:t> </a:t>
            </a:r>
            <a:r>
              <a:rPr lang="en-AU" sz="2000" dirty="0" err="1"/>
              <a:t>Ergänzen</a:t>
            </a:r>
            <a:r>
              <a:rPr lang="en-AU" sz="2000" dirty="0"/>
              <a:t> der </a:t>
            </a:r>
            <a:r>
              <a:rPr lang="en-AU" sz="2000" dirty="0" err="1"/>
              <a:t>nicht</a:t>
            </a:r>
            <a:r>
              <a:rPr lang="en-AU" sz="2000" dirty="0"/>
              <a:t> </a:t>
            </a:r>
            <a:r>
              <a:rPr lang="en-AU" sz="2000" dirty="0" err="1"/>
              <a:t>strukturierten</a:t>
            </a:r>
            <a:r>
              <a:rPr lang="en-AU" sz="2000" dirty="0"/>
              <a:t> </a:t>
            </a:r>
            <a:r>
              <a:rPr lang="en-AU" sz="2000" dirty="0" err="1"/>
              <a:t>Inhalte</a:t>
            </a:r>
            <a:endParaRPr lang="en-A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74" y="1292316"/>
            <a:ext cx="27463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3614818" y="1225849"/>
            <a:ext cx="2743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err="1"/>
              <a:t>Übertrag</a:t>
            </a:r>
            <a:r>
              <a:rPr lang="en-AU" sz="2400" dirty="0"/>
              <a:t> KIS</a:t>
            </a:r>
          </a:p>
          <a:p>
            <a:r>
              <a:rPr lang="en-AU" sz="1100" dirty="0"/>
              <a:t>(</a:t>
            </a:r>
            <a:r>
              <a:rPr lang="en-AU" sz="1100" dirty="0" err="1"/>
              <a:t>Klinische</a:t>
            </a:r>
            <a:r>
              <a:rPr lang="en-AU" sz="1100" dirty="0"/>
              <a:t> </a:t>
            </a:r>
            <a:r>
              <a:rPr lang="en-AU" sz="1100" dirty="0" err="1"/>
              <a:t>Angaben</a:t>
            </a:r>
            <a:r>
              <a:rPr lang="en-AU" sz="1100" dirty="0"/>
              <a:t> /</a:t>
            </a:r>
          </a:p>
          <a:p>
            <a:r>
              <a:rPr lang="en-AU" sz="1100" dirty="0" err="1"/>
              <a:t>Fragstellung</a:t>
            </a:r>
            <a:r>
              <a:rPr lang="en-AU" sz="1100" dirty="0"/>
              <a:t>)</a:t>
            </a:r>
            <a:endParaRPr lang="en-AU" sz="1000" dirty="0"/>
          </a:p>
        </p:txBody>
      </p:sp>
      <p:sp>
        <p:nvSpPr>
          <p:cNvPr id="10" name="Textfeld 9"/>
          <p:cNvSpPr txBox="1"/>
          <p:nvPr/>
        </p:nvSpPr>
        <p:spPr>
          <a:xfrm>
            <a:off x="7430948" y="4889965"/>
            <a:ext cx="409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Die </a:t>
            </a:r>
            <a:r>
              <a:rPr lang="en-AU" sz="2400" dirty="0" err="1"/>
              <a:t>veröffentlichten</a:t>
            </a:r>
            <a:r>
              <a:rPr lang="en-AU" sz="2400" dirty="0"/>
              <a:t> </a:t>
            </a:r>
            <a:r>
              <a:rPr lang="en-AU" sz="2400" dirty="0" err="1"/>
              <a:t>Befundtemplates</a:t>
            </a:r>
            <a:r>
              <a:rPr lang="en-AU" sz="2400" dirty="0"/>
              <a:t> </a:t>
            </a:r>
            <a:r>
              <a:rPr lang="en-AU" sz="2400" dirty="0" err="1"/>
              <a:t>finden</a:t>
            </a:r>
            <a:r>
              <a:rPr lang="en-AU" sz="2400" dirty="0"/>
              <a:t> </a:t>
            </a:r>
            <a:r>
              <a:rPr lang="en-AU" sz="2400" dirty="0" err="1"/>
              <a:t>Sie</a:t>
            </a:r>
            <a:r>
              <a:rPr lang="en-AU" sz="2400" dirty="0"/>
              <a:t> </a:t>
            </a:r>
            <a:r>
              <a:rPr lang="en-AU" sz="2400" b="1" dirty="0" err="1">
                <a:hlinkClick r:id="rId4"/>
              </a:rPr>
              <a:t>hier</a:t>
            </a:r>
            <a:r>
              <a:rPr lang="en-AU" sz="2400" dirty="0"/>
              <a:t>. 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4818" y="5214849"/>
            <a:ext cx="337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/>
              <a:t>Beurteilung</a:t>
            </a:r>
            <a:r>
              <a:rPr lang="en-AU" sz="2000" dirty="0"/>
              <a:t> / Score</a:t>
            </a:r>
            <a:endParaRPr lang="en-AU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7430947" y="1225849"/>
            <a:ext cx="398717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Die </a:t>
            </a:r>
            <a:r>
              <a:rPr lang="en-AU" sz="2000" dirty="0" err="1"/>
              <a:t>Befundabschnitte</a:t>
            </a:r>
            <a:r>
              <a:rPr lang="en-AU" sz="2000" dirty="0"/>
              <a:t> </a:t>
            </a:r>
            <a:r>
              <a:rPr lang="en-AU" sz="2000" dirty="0" err="1"/>
              <a:t>sind</a:t>
            </a:r>
            <a:r>
              <a:rPr lang="en-AU" sz="2000" dirty="0"/>
              <a:t> in HTML </a:t>
            </a:r>
            <a:r>
              <a:rPr lang="en-AU" sz="2000" dirty="0" err="1"/>
              <a:t>codiert</a:t>
            </a:r>
            <a:r>
              <a:rPr lang="en-AU" sz="2000" dirty="0"/>
              <a:t> und </a:t>
            </a:r>
            <a:r>
              <a:rPr lang="en-AU" sz="2000" dirty="0" err="1"/>
              <a:t>können</a:t>
            </a:r>
            <a:r>
              <a:rPr lang="en-AU" sz="2000" dirty="0"/>
              <a:t> </a:t>
            </a:r>
            <a:r>
              <a:rPr lang="en-AU" sz="2000" dirty="0" err="1"/>
              <a:t>interaktive</a:t>
            </a:r>
            <a:r>
              <a:rPr lang="en-AU" sz="2000" dirty="0"/>
              <a:t> </a:t>
            </a:r>
            <a:r>
              <a:rPr lang="en-AU" sz="2000" dirty="0" err="1"/>
              <a:t>Elemente</a:t>
            </a:r>
            <a:r>
              <a:rPr lang="en-AU" sz="2000" dirty="0"/>
              <a:t> </a:t>
            </a:r>
            <a:r>
              <a:rPr lang="en-AU" sz="2000" dirty="0" err="1"/>
              <a:t>enthalten</a:t>
            </a:r>
            <a:r>
              <a:rPr lang="en-AU" sz="2000" dirty="0"/>
              <a:t> </a:t>
            </a:r>
            <a:r>
              <a:rPr lang="en-AU" sz="2000" dirty="0" err="1"/>
              <a:t>wie</a:t>
            </a:r>
            <a:endParaRPr lang="en-AU" sz="2000" dirty="0"/>
          </a:p>
          <a:p>
            <a:endParaRPr lang="en-A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err="1"/>
              <a:t>Berechnung</a:t>
            </a:r>
            <a:r>
              <a:rPr lang="en-AU" sz="2000" dirty="0"/>
              <a:t> </a:t>
            </a:r>
            <a:r>
              <a:rPr lang="en-AU" sz="2000" dirty="0" err="1"/>
              <a:t>aus</a:t>
            </a:r>
            <a:r>
              <a:rPr lang="en-AU" sz="2000" dirty="0"/>
              <a:t> </a:t>
            </a:r>
            <a:r>
              <a:rPr lang="en-AU" sz="2000" dirty="0" err="1"/>
              <a:t>Zahlenwerten</a:t>
            </a:r>
            <a:endParaRPr lang="en-A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/>
              <a:t>Dropdown-Menus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err="1"/>
              <a:t>Verweise</a:t>
            </a:r>
            <a:r>
              <a:rPr lang="en-AU" sz="2000" dirty="0"/>
              <a:t> auf </a:t>
            </a:r>
            <a:r>
              <a:rPr lang="en-AU" sz="2000" dirty="0" err="1"/>
              <a:t>Angaben</a:t>
            </a:r>
            <a:r>
              <a:rPr lang="en-AU" sz="2000" dirty="0"/>
              <a:t> </a:t>
            </a:r>
            <a:r>
              <a:rPr lang="en-AU" sz="2000" dirty="0" err="1"/>
              <a:t>aus</a:t>
            </a:r>
            <a:r>
              <a:rPr lang="en-AU" sz="2000" dirty="0"/>
              <a:t> </a:t>
            </a:r>
            <a:r>
              <a:rPr lang="en-AU" sz="2000" dirty="0" err="1"/>
              <a:t>anderen</a:t>
            </a:r>
            <a:r>
              <a:rPr lang="en-AU" sz="2000" dirty="0"/>
              <a:t> </a:t>
            </a:r>
            <a:r>
              <a:rPr lang="en-AU" sz="2000" dirty="0" err="1"/>
              <a:t>Befundstellen</a:t>
            </a:r>
            <a:endParaRPr lang="en-A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err="1"/>
              <a:t>Kategorisierte</a:t>
            </a:r>
            <a:r>
              <a:rPr lang="en-AU" sz="2000" dirty="0"/>
              <a:t> </a:t>
            </a:r>
            <a:r>
              <a:rPr lang="en-AU" sz="2000" dirty="0" err="1"/>
              <a:t>Unterauswahlen</a:t>
            </a:r>
            <a:endParaRPr lang="en-AU" sz="2000" dirty="0"/>
          </a:p>
          <a:p>
            <a:endParaRPr lang="en-AU" sz="2000" dirty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endParaRPr lang="en-AU" dirty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540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Pitfalls</a:t>
            </a:r>
            <a:r>
              <a:rPr lang="de-DE" sz="3200" dirty="0"/>
              <a:t> in der Erstellung der Inhalte strukturierter Befundtemplates</a:t>
            </a:r>
            <a:br>
              <a:rPr lang="de-DE" sz="3200" dirty="0"/>
            </a:br>
            <a:r>
              <a:rPr lang="de-DE" sz="3200" dirty="0"/>
              <a:t/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/>
              <a:t>Zu Vermeiden ist eine vollständige Auflistung aller in der Untersuchung enthaltenen Bildbefunde im strukturierten Abschnitt, dieser soll sich nur auf die klinisch relevantesten Punkte beschränken. 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/>
              <a:t>Die Notwendigkeit jeder im strukturierten Abschnitt genannten Angaben ist kritisch zu prüfen! Es empfiehlt sich vereinfachende interaktive Elemente zu nutzen wenn möglich.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de-DE" sz="2800" dirty="0"/>
              <a:t>Jede Angabe im strukturierten Abschnitt sollte in eindeutiger Definition und unter Berücksichtigung der zu erwartenden </a:t>
            </a:r>
            <a:r>
              <a:rPr lang="de-DE" sz="2800" dirty="0" err="1"/>
              <a:t>Angabemöglichkeiten</a:t>
            </a:r>
            <a:r>
              <a:rPr lang="de-DE" sz="2800" dirty="0"/>
              <a:t> beschrieben werden. </a:t>
            </a: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80334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180" y="534463"/>
            <a:ext cx="11192871" cy="763397"/>
          </a:xfrm>
        </p:spPr>
        <p:txBody>
          <a:bodyPr/>
          <a:lstStyle/>
          <a:p>
            <a:r>
              <a:rPr lang="de-DE" sz="3200" dirty="0"/>
              <a:t>Typischer Zeitplan in der Erstellung strukturierter Templates der DRG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  <a:p>
            <a:pPr>
              <a:spcAft>
                <a:spcPts val="1200"/>
              </a:spcAft>
            </a:pPr>
            <a:endParaRPr lang="de-DE" sz="3200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163256" y="3321910"/>
            <a:ext cx="9647498" cy="5787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ige Legende 19"/>
          <p:cNvSpPr/>
          <p:nvPr/>
        </p:nvSpPr>
        <p:spPr>
          <a:xfrm>
            <a:off x="671180" y="1452623"/>
            <a:ext cx="1672542" cy="1603069"/>
          </a:xfrm>
          <a:prstGeom prst="wedgeRectCallou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Definition des Template-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Titels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</a:p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Arbeitsbeginn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163255" y="3609370"/>
            <a:ext cx="3750197" cy="101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 err="1"/>
              <a:t>Erstellen</a:t>
            </a:r>
            <a:r>
              <a:rPr lang="en-AU" sz="2000" dirty="0"/>
              <a:t> des Template-</a:t>
            </a:r>
            <a:r>
              <a:rPr lang="en-AU" sz="2000" dirty="0" err="1"/>
              <a:t>Inhaltes</a:t>
            </a:r>
            <a:r>
              <a:rPr lang="en-AU" sz="2000" dirty="0"/>
              <a:t> </a:t>
            </a:r>
            <a:r>
              <a:rPr lang="en-AU" sz="2000" dirty="0" err="1"/>
              <a:t>im</a:t>
            </a:r>
            <a:r>
              <a:rPr lang="en-AU" sz="2000" dirty="0"/>
              <a:t> </a:t>
            </a:r>
            <a:r>
              <a:rPr lang="en-AU" sz="2000" dirty="0" err="1"/>
              <a:t>Wordtemplate</a:t>
            </a:r>
            <a:r>
              <a:rPr lang="en-AU" sz="2000" dirty="0"/>
              <a:t> </a:t>
            </a:r>
            <a:r>
              <a:rPr lang="en-AU" sz="2000" dirty="0" err="1"/>
              <a:t>als</a:t>
            </a:r>
            <a:r>
              <a:rPr lang="en-AU" sz="2000" dirty="0"/>
              <a:t> </a:t>
            </a:r>
            <a:r>
              <a:rPr lang="en-AU" sz="2000" dirty="0" err="1"/>
              <a:t>Arbeitsversion</a:t>
            </a:r>
            <a:r>
              <a:rPr lang="en-AU" sz="2000" dirty="0"/>
              <a:t> (</a:t>
            </a:r>
            <a:r>
              <a:rPr lang="en-AU" sz="2000" dirty="0">
                <a:hlinkClick r:id="rId3"/>
              </a:rPr>
              <a:t>link</a:t>
            </a:r>
            <a:r>
              <a:rPr lang="en-AU" sz="2000" dirty="0"/>
              <a:t>)</a:t>
            </a:r>
          </a:p>
        </p:txBody>
      </p:sp>
      <p:sp>
        <p:nvSpPr>
          <p:cNvPr id="24" name="Rechteckige Legende 23"/>
          <p:cNvSpPr/>
          <p:nvPr/>
        </p:nvSpPr>
        <p:spPr>
          <a:xfrm>
            <a:off x="4440669" y="1452623"/>
            <a:ext cx="1672542" cy="1634875"/>
          </a:xfrm>
          <a:prstGeom prst="wedgeRectCallou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Prüfung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des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Inhaltes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durch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die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zuständige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AG in der DRG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8669438" y="3609370"/>
            <a:ext cx="1770927" cy="101566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 err="1"/>
              <a:t>Codierung</a:t>
            </a:r>
            <a:endParaRPr lang="en-AU" sz="2000" dirty="0"/>
          </a:p>
          <a:p>
            <a:r>
              <a:rPr lang="en-AU" sz="2000" dirty="0"/>
              <a:t>in das </a:t>
            </a:r>
          </a:p>
          <a:p>
            <a:r>
              <a:rPr lang="en-AU" sz="2000" dirty="0" err="1"/>
              <a:t>Endformat</a:t>
            </a:r>
            <a:endParaRPr lang="en-AU" sz="2000" dirty="0"/>
          </a:p>
        </p:txBody>
      </p:sp>
      <p:sp>
        <p:nvSpPr>
          <p:cNvPr id="26" name="Rechteckige Legende 25"/>
          <p:cNvSpPr/>
          <p:nvPr/>
        </p:nvSpPr>
        <p:spPr>
          <a:xfrm>
            <a:off x="7876561" y="1420817"/>
            <a:ext cx="2563790" cy="1634875"/>
          </a:xfrm>
          <a:prstGeom prst="wedgeRectCallou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Ggf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Konsensmeeting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mit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klinischen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Vertretern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Verabschieden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der </a:t>
            </a:r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Endversion</a:t>
            </a:r>
            <a:endParaRPr lang="en-AU" sz="12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006052" y="3607442"/>
            <a:ext cx="3599726" cy="101566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 err="1"/>
              <a:t>Sofern</a:t>
            </a:r>
            <a:r>
              <a:rPr lang="en-AU" sz="2000" dirty="0"/>
              <a:t> </a:t>
            </a:r>
            <a:r>
              <a:rPr lang="en-AU" sz="2000" dirty="0" err="1"/>
              <a:t>notwendig</a:t>
            </a:r>
            <a:r>
              <a:rPr lang="en-AU" sz="2000" dirty="0"/>
              <a:t> </a:t>
            </a:r>
            <a:r>
              <a:rPr lang="en-AU" sz="2000" dirty="0" err="1"/>
              <a:t>Überarbeitung</a:t>
            </a:r>
            <a:r>
              <a:rPr lang="en-AU" sz="2000" dirty="0"/>
              <a:t> und </a:t>
            </a:r>
            <a:r>
              <a:rPr lang="en-AU" sz="2000" dirty="0" err="1"/>
              <a:t>Restrukturierung</a:t>
            </a:r>
            <a:endParaRPr lang="en-AU" sz="2000" dirty="0"/>
          </a:p>
        </p:txBody>
      </p:sp>
      <p:sp>
        <p:nvSpPr>
          <p:cNvPr id="37" name="Rechteckige Legende 36"/>
          <p:cNvSpPr/>
          <p:nvPr/>
        </p:nvSpPr>
        <p:spPr>
          <a:xfrm>
            <a:off x="10684750" y="2638509"/>
            <a:ext cx="1399220" cy="1869829"/>
          </a:xfrm>
          <a:prstGeom prst="wedgeRectCallout">
            <a:avLst>
              <a:gd name="adj1" fmla="val -20141"/>
              <a:gd name="adj2" fmla="val 49602"/>
            </a:avLst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4400"/>
            <a:endParaRPr lang="en-AU" sz="20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Veröffent-lichung</a:t>
            </a:r>
            <a:endParaRPr lang="en-AU" sz="2000" b="1" kern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914400"/>
            <a:r>
              <a:rPr lang="en-AU" sz="2000" b="1" kern="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durch</a:t>
            </a:r>
            <a:r>
              <a:rPr lang="en-AU" sz="2000" b="1" kern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die DRG</a:t>
            </a:r>
          </a:p>
        </p:txBody>
      </p:sp>
    </p:spTree>
    <p:extLst>
      <p:ext uri="{BB962C8B-B14F-4D97-AF65-F5344CB8AC3E}">
        <p14:creationId xmlns:p14="http://schemas.microsoft.com/office/powerpoint/2010/main" val="26423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15267" y="244387"/>
            <a:ext cx="7999236" cy="68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DE" sz="2400" cap="all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" name="Eine Ecke des Rechtecks abrunden 6"/>
          <p:cNvSpPr/>
          <p:nvPr/>
        </p:nvSpPr>
        <p:spPr>
          <a:xfrm flipV="1">
            <a:off x="0" y="981074"/>
            <a:ext cx="12191999" cy="4860050"/>
          </a:xfrm>
          <a:prstGeom prst="round1Rect">
            <a:avLst>
              <a:gd name="adj" fmla="val 2111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itle 1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65599" y="1706856"/>
            <a:ext cx="9896300" cy="22864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Kontakt: agit-sr@googlegroups.com</a:t>
            </a:r>
          </a:p>
          <a:p>
            <a:pPr algn="l"/>
            <a:endParaRPr lang="de-DE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de-DE" sz="4500" dirty="0">
                <a:latin typeface="Calibri Light" panose="020F0302020204030204" pitchFamily="34" charset="0"/>
                <a:cs typeface="Calibri Light" panose="020F0302020204030204" pitchFamily="34" charset="0"/>
              </a:rPr>
              <a:t>Dr. Daniel Pinto dos Santos </a:t>
            </a:r>
          </a:p>
          <a:p>
            <a:pPr algn="l"/>
            <a:r>
              <a:rPr lang="de-DE" sz="4500" dirty="0">
                <a:latin typeface="Calibri Light" panose="020F0302020204030204" pitchFamily="34" charset="0"/>
                <a:cs typeface="Calibri Light" panose="020F0302020204030204" pitchFamily="34" charset="0"/>
              </a:rPr>
              <a:t>Dr. Malte </a:t>
            </a:r>
            <a:r>
              <a:rPr lang="de-DE" sz="45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Sieren</a:t>
            </a:r>
            <a:endParaRPr lang="de-DE" sz="4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de-DE" sz="4500" dirty="0">
                <a:latin typeface="Calibri Light" panose="020F0302020204030204" pitchFamily="34" charset="0"/>
                <a:cs typeface="Calibri Light" panose="020F0302020204030204" pitchFamily="34" charset="0"/>
              </a:rPr>
              <a:t>Dr. Andreas M. Bucher</a:t>
            </a:r>
          </a:p>
          <a:p>
            <a:pPr algn="l"/>
            <a:endParaRPr lang="de-DE"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de-DE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/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99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QmbVlHXU6kkuNwLaSs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QAS4FZtE.rLkly7GNy4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QmbVlHXU6kkuNwLaSs5A"/>
</p:tagLst>
</file>

<file path=ppt/theme/theme1.xml><?xml version="1.0" encoding="utf-8"?>
<a:theme xmlns:a="http://schemas.openxmlformats.org/drawingml/2006/main" name="DRG Präsentation">
  <a:themeElements>
    <a:clrScheme name="Benutzerdefiniert 14">
      <a:dk1>
        <a:srgbClr val="000000"/>
      </a:dk1>
      <a:lt1>
        <a:sysClr val="window" lastClr="FFFFFF"/>
      </a:lt1>
      <a:dk2>
        <a:srgbClr val="005187"/>
      </a:dk2>
      <a:lt2>
        <a:srgbClr val="00A9E0"/>
      </a:lt2>
      <a:accent1>
        <a:srgbClr val="B7BF10"/>
      </a:accent1>
      <a:accent2>
        <a:srgbClr val="EAAA00"/>
      </a:accent2>
      <a:accent3>
        <a:srgbClr val="A72B2A"/>
      </a:accent3>
      <a:accent4>
        <a:srgbClr val="4A93C6"/>
      </a:accent4>
      <a:accent5>
        <a:srgbClr val="00857D"/>
      </a:accent5>
      <a:accent6>
        <a:srgbClr val="6E2B62"/>
      </a:accent6>
      <a:hlink>
        <a:srgbClr val="00A9E0"/>
      </a:hlink>
      <a:folHlink>
        <a:srgbClr val="FFFFFF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6489B5"/>
          </a:solidFill>
        </a:ln>
        <a:effectLst/>
      </a:spPr>
      <a:bodyPr rtlCol="0" anchor="t" anchorCtr="0"/>
      <a:lstStyle>
        <a:defPPr defTabSz="914400">
          <a:defRPr sz="1200" b="1" kern="0" dirty="0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489B5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DRG_Akademie.thmx</Template>
  <TotalTime>0</TotalTime>
  <Words>393</Words>
  <Application>Microsoft Office PowerPoint</Application>
  <PresentationFormat>Benutzerdefiniert</PresentationFormat>
  <Paragraphs>67</Paragraphs>
  <Slides>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DRG Präsentation</vt:lpstr>
      <vt:lpstr>PowerPoint-Präsentation</vt:lpstr>
      <vt:lpstr>Zielsetzung strukturierter Befundtemplates der DRG  </vt:lpstr>
      <vt:lpstr>Format strukturierter Befundtemplates der DRG  </vt:lpstr>
      <vt:lpstr>Beispiele strukturierter Befundtemplates der DRG  </vt:lpstr>
      <vt:lpstr>Pitfalls in der Erstellung der Inhalte strukturierter Befundtemplates  </vt:lpstr>
      <vt:lpstr>Typischer Zeitplan in der Erstellung strukturierter Templates der DRG</vt:lpstr>
      <vt:lpstr>PowerPoint-Präsentation</vt:lpstr>
    </vt:vector>
  </TitlesOfParts>
  <Company>XXXX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XXX XXX</dc:creator>
  <cp:lastModifiedBy>AMB</cp:lastModifiedBy>
  <cp:revision>1310</cp:revision>
  <cp:lastPrinted>2017-08-08T13:23:51Z</cp:lastPrinted>
  <dcterms:created xsi:type="dcterms:W3CDTF">2014-07-29T07:35:18Z</dcterms:created>
  <dcterms:modified xsi:type="dcterms:W3CDTF">2020-01-30T21:39:18Z</dcterms:modified>
</cp:coreProperties>
</file>