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88" r:id="rId2"/>
    <p:sldId id="708" r:id="rId3"/>
    <p:sldId id="709" r:id="rId4"/>
    <p:sldId id="710" r:id="rId5"/>
    <p:sldId id="714" r:id="rId6"/>
    <p:sldId id="711" r:id="rId7"/>
    <p:sldId id="678" r:id="rId8"/>
  </p:sldIdLst>
  <p:sldSz cx="12192000" cy="6858000"/>
  <p:notesSz cx="6889750" cy="10021888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 userDrawn="1">
          <p15:clr>
            <a:srgbClr val="A4A3A4"/>
          </p15:clr>
        </p15:guide>
        <p15:guide id="2" orient="horz" pos="550" userDrawn="1">
          <p15:clr>
            <a:srgbClr val="A4A3A4"/>
          </p15:clr>
        </p15:guide>
        <p15:guide id="3" orient="horz" pos="210" userDrawn="1">
          <p15:clr>
            <a:srgbClr val="A4A3A4"/>
          </p15:clr>
        </p15:guide>
        <p15:guide id="4" orient="horz" pos="414" userDrawn="1">
          <p15:clr>
            <a:srgbClr val="A4A3A4"/>
          </p15:clr>
        </p15:guide>
        <p15:guide id="5" pos="1331" userDrawn="1">
          <p15:clr>
            <a:srgbClr val="A4A3A4"/>
          </p15:clr>
        </p15:guide>
        <p15:guide id="6" pos="415" userDrawn="1">
          <p15:clr>
            <a:srgbClr val="A4A3A4"/>
          </p15:clr>
        </p15:guide>
        <p15:guide id="7" orient="horz" pos="3045" userDrawn="1">
          <p15:clr>
            <a:srgbClr val="A4A3A4"/>
          </p15:clr>
        </p15:guide>
        <p15:guide id="8" orient="horz" pos="1071" userDrawn="1">
          <p15:clr>
            <a:srgbClr val="A4A3A4"/>
          </p15:clr>
        </p15:guide>
        <p15:guide id="9" pos="7257" userDrawn="1">
          <p15:clr>
            <a:srgbClr val="A4A3A4"/>
          </p15:clr>
        </p15:guide>
        <p15:guide id="10" orient="horz" pos="958" userDrawn="1">
          <p15:clr>
            <a:srgbClr val="A4A3A4"/>
          </p15:clr>
        </p15:guide>
        <p15:guide id="11" orient="horz" pos="731" userDrawn="1">
          <p15:clr>
            <a:srgbClr val="A4A3A4"/>
          </p15:clr>
        </p15:guide>
        <p15:guide id="12" orient="horz" pos="1253" userDrawn="1">
          <p15:clr>
            <a:srgbClr val="A4A3A4"/>
          </p15:clr>
        </p15:guide>
        <p15:guide id="13" orient="horz" pos="2500" userDrawn="1">
          <p15:clr>
            <a:srgbClr val="A4A3A4"/>
          </p15:clr>
        </p15:guide>
        <p15:guide id="14" orient="horz" pos="3725" userDrawn="1">
          <p15:clr>
            <a:srgbClr val="A4A3A4"/>
          </p15:clr>
        </p15:guide>
        <p15:guide id="15" orient="horz" pos="1037" userDrawn="1">
          <p15:clr>
            <a:srgbClr val="A4A3A4"/>
          </p15:clr>
        </p15:guide>
        <p15:guide id="16" orient="horz" pos="2115" userDrawn="1">
          <p15:clr>
            <a:srgbClr val="A4A3A4"/>
          </p15:clr>
        </p15:guide>
        <p15:guide id="17" pos="6199" userDrawn="1">
          <p15:clr>
            <a:srgbClr val="A4A3A4"/>
          </p15:clr>
        </p15:guide>
        <p15:guide id="18" orient="horz" pos="2931" userDrawn="1">
          <p15:clr>
            <a:srgbClr val="A4A3A4"/>
          </p15:clr>
        </p15:guide>
        <p15:guide id="19" orient="horz" pos="232" userDrawn="1">
          <p15:clr>
            <a:srgbClr val="A4A3A4"/>
          </p15:clr>
        </p15:guide>
        <p15:guide id="20" orient="horz" pos="1125" userDrawn="1">
          <p15:clr>
            <a:srgbClr val="A4A3A4"/>
          </p15:clr>
        </p15:guide>
        <p15:guide id="21" orient="horz" pos="2999" userDrawn="1">
          <p15:clr>
            <a:srgbClr val="A4A3A4"/>
          </p15:clr>
        </p15:guide>
        <p15:guide id="22" pos="5399" userDrawn="1">
          <p15:clr>
            <a:srgbClr val="A4A3A4"/>
          </p15:clr>
        </p15:guide>
        <p15:guide id="23" orient="horz" pos="254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CFC"/>
    <a:srgbClr val="CEDB2D"/>
    <a:srgbClr val="DCDCDC"/>
    <a:srgbClr val="EFEFEF"/>
    <a:srgbClr val="E4E4E4"/>
    <a:srgbClr val="E8E8E8"/>
    <a:srgbClr val="7AA4C2"/>
    <a:srgbClr val="004B7E"/>
    <a:srgbClr val="0062A4"/>
    <a:srgbClr val="6489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58" autoAdjust="0"/>
    <p:restoredTop sz="90909" autoAdjust="0"/>
  </p:normalViewPr>
  <p:slideViewPr>
    <p:cSldViewPr snapToGrid="0" snapToObjects="1">
      <p:cViewPr varScale="1">
        <p:scale>
          <a:sx n="77" d="100"/>
          <a:sy n="77" d="100"/>
        </p:scale>
        <p:origin x="869" y="72"/>
      </p:cViewPr>
      <p:guideLst>
        <p:guide orient="horz" pos="4065"/>
        <p:guide orient="horz" pos="550"/>
        <p:guide orient="horz" pos="210"/>
        <p:guide orient="horz" pos="414"/>
        <p:guide pos="1331"/>
        <p:guide pos="415"/>
        <p:guide orient="horz" pos="3045"/>
        <p:guide orient="horz" pos="1071"/>
        <p:guide pos="7257"/>
        <p:guide orient="horz" pos="958"/>
        <p:guide orient="horz" pos="731"/>
        <p:guide orient="horz" pos="1253"/>
        <p:guide orient="horz" pos="2500"/>
        <p:guide orient="horz" pos="3725"/>
        <p:guide orient="horz" pos="1037"/>
        <p:guide orient="horz" pos="2115"/>
        <p:guide pos="6199"/>
        <p:guide orient="horz" pos="2931"/>
        <p:guide orient="horz" pos="232"/>
        <p:guide orient="horz" pos="1125"/>
        <p:guide orient="horz" pos="2999"/>
        <p:guide pos="5399"/>
        <p:guide orient="horz" pos="25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0" d="100"/>
        <a:sy n="120" d="100"/>
      </p:scale>
      <p:origin x="0" y="-174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2985558" cy="501094"/>
          </a:xfrm>
          <a:prstGeom prst="rect">
            <a:avLst/>
          </a:prstGeom>
        </p:spPr>
        <p:txBody>
          <a:bodyPr vert="horz" lIns="92455" tIns="46227" rIns="92455" bIns="46227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902600" y="1"/>
            <a:ext cx="2985558" cy="501094"/>
          </a:xfrm>
          <a:prstGeom prst="rect">
            <a:avLst/>
          </a:prstGeom>
        </p:spPr>
        <p:txBody>
          <a:bodyPr vert="horz" lIns="92455" tIns="46227" rIns="92455" bIns="46227" rtlCol="0"/>
          <a:lstStyle>
            <a:lvl1pPr algn="r">
              <a:defRPr sz="1200"/>
            </a:lvl1pPr>
          </a:lstStyle>
          <a:p>
            <a:fld id="{219B4EC9-3F7F-E843-AD75-82221C64462E}" type="datetime1">
              <a:rPr lang="de-DE" smtClean="0"/>
              <a:t>13.12.2019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3" y="9519055"/>
            <a:ext cx="2985558" cy="501094"/>
          </a:xfrm>
          <a:prstGeom prst="rect">
            <a:avLst/>
          </a:prstGeom>
        </p:spPr>
        <p:txBody>
          <a:bodyPr vert="horz" lIns="92455" tIns="46227" rIns="92455" bIns="46227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902600" y="9519055"/>
            <a:ext cx="2985558" cy="501094"/>
          </a:xfrm>
          <a:prstGeom prst="rect">
            <a:avLst/>
          </a:prstGeom>
        </p:spPr>
        <p:txBody>
          <a:bodyPr vert="horz" lIns="92455" tIns="46227" rIns="92455" bIns="46227" rtlCol="0" anchor="b"/>
          <a:lstStyle>
            <a:lvl1pPr algn="r">
              <a:defRPr sz="1200"/>
            </a:lvl1pPr>
          </a:lstStyle>
          <a:p>
            <a:fld id="{E364439A-B0D4-C941-A8B6-81885A0E7A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16346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2985558" cy="501094"/>
          </a:xfrm>
          <a:prstGeom prst="rect">
            <a:avLst/>
          </a:prstGeom>
        </p:spPr>
        <p:txBody>
          <a:bodyPr vert="horz" lIns="92455" tIns="46227" rIns="92455" bIns="46227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902600" y="1"/>
            <a:ext cx="2985558" cy="501094"/>
          </a:xfrm>
          <a:prstGeom prst="rect">
            <a:avLst/>
          </a:prstGeom>
        </p:spPr>
        <p:txBody>
          <a:bodyPr vert="horz" lIns="92455" tIns="46227" rIns="92455" bIns="46227" rtlCol="0"/>
          <a:lstStyle>
            <a:lvl1pPr algn="r">
              <a:defRPr sz="1200"/>
            </a:lvl1pPr>
          </a:lstStyle>
          <a:p>
            <a:fld id="{598A4CD5-1A2B-3547-BBCB-D5A57AD4D686}" type="datetime1">
              <a:rPr lang="de-DE" smtClean="0"/>
              <a:t>13.12.2019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3188" y="750888"/>
            <a:ext cx="6683375" cy="3759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55" tIns="46227" rIns="92455" bIns="46227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8976" y="4760402"/>
            <a:ext cx="5511800" cy="4509849"/>
          </a:xfrm>
          <a:prstGeom prst="rect">
            <a:avLst/>
          </a:prstGeom>
        </p:spPr>
        <p:txBody>
          <a:bodyPr vert="horz" lIns="92455" tIns="46227" rIns="92455" bIns="46227" rtlCol="0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3" y="9519055"/>
            <a:ext cx="2985558" cy="501094"/>
          </a:xfrm>
          <a:prstGeom prst="rect">
            <a:avLst/>
          </a:prstGeom>
        </p:spPr>
        <p:txBody>
          <a:bodyPr vert="horz" lIns="92455" tIns="46227" rIns="92455" bIns="46227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902600" y="9519055"/>
            <a:ext cx="2985558" cy="501094"/>
          </a:xfrm>
          <a:prstGeom prst="rect">
            <a:avLst/>
          </a:prstGeom>
        </p:spPr>
        <p:txBody>
          <a:bodyPr vert="horz" lIns="92455" tIns="46227" rIns="92455" bIns="46227" rtlCol="0" anchor="b"/>
          <a:lstStyle>
            <a:lvl1pPr algn="r">
              <a:defRPr sz="1200"/>
            </a:lvl1pPr>
          </a:lstStyle>
          <a:p>
            <a:fld id="{E0CD0BFD-C225-1742-BA2F-0A3FCA2D67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14524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03188" y="750888"/>
            <a:ext cx="6683375" cy="37592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CD0BFD-C225-1742-BA2F-0A3FCA2D677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6140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ine Ecke des Rechtecks abrunden 7"/>
          <p:cNvSpPr/>
          <p:nvPr userDrawn="1"/>
        </p:nvSpPr>
        <p:spPr>
          <a:xfrm flipH="1">
            <a:off x="4" y="783773"/>
            <a:ext cx="12191997" cy="6074229"/>
          </a:xfrm>
          <a:prstGeom prst="round1Rect">
            <a:avLst>
              <a:gd name="adj" fmla="val 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pic>
        <p:nvPicPr>
          <p:cNvPr id="2" name="Bild 1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332001"/>
            <a:ext cx="12050163" cy="6525596"/>
          </a:xfrm>
          <a:prstGeom prst="rect">
            <a:avLst/>
          </a:prstGeom>
        </p:spPr>
      </p:pic>
      <p:sp>
        <p:nvSpPr>
          <p:cNvPr id="3" name="Eine Ecke des Rechtecks abrunden 2"/>
          <p:cNvSpPr/>
          <p:nvPr userDrawn="1"/>
        </p:nvSpPr>
        <p:spPr>
          <a:xfrm flipH="1" flipV="1">
            <a:off x="8352000" y="1596573"/>
            <a:ext cx="3840000" cy="4515527"/>
          </a:xfrm>
          <a:prstGeom prst="round1Rect">
            <a:avLst>
              <a:gd name="adj" fmla="val 11081"/>
            </a:avLst>
          </a:prstGeom>
          <a:blipFill rotWithShape="0">
            <a:blip r:embed="rId3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sz="1800" kern="1200"/>
          </a:p>
        </p:txBody>
      </p:sp>
      <p:sp>
        <p:nvSpPr>
          <p:cNvPr id="6" name="Eine Ecke des Rechtecks abrunden 5"/>
          <p:cNvSpPr/>
          <p:nvPr userDrawn="1"/>
        </p:nvSpPr>
        <p:spPr>
          <a:xfrm flipH="1">
            <a:off x="0" y="-186386"/>
            <a:ext cx="12192000" cy="1782959"/>
          </a:xfrm>
          <a:prstGeom prst="round1Rect">
            <a:avLst>
              <a:gd name="adj" fmla="val 0"/>
            </a:avLst>
          </a:prstGeom>
          <a:blipFill rotWithShape="0"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5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-159" r="-367"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sz="1800" kern="1200"/>
          </a:p>
        </p:txBody>
      </p:sp>
      <p:sp>
        <p:nvSpPr>
          <p:cNvPr id="7" name="Eine Ecke des Rechtecks abrunden 6"/>
          <p:cNvSpPr/>
          <p:nvPr userDrawn="1"/>
        </p:nvSpPr>
        <p:spPr>
          <a:xfrm flipH="1">
            <a:off x="9616037" y="501585"/>
            <a:ext cx="2575964" cy="2266687"/>
          </a:xfrm>
          <a:prstGeom prst="round1Rect">
            <a:avLst>
              <a:gd name="adj" fmla="val 18400"/>
            </a:avLst>
          </a:prstGeom>
          <a:blipFill rotWithShape="0">
            <a:blip r:embed="rId7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colorTemperature colorTemp="15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-977" r="-977"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125122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G Innen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 userDrawn="1"/>
        </p:nvSpPr>
        <p:spPr>
          <a:xfrm>
            <a:off x="6214369" y="6220883"/>
            <a:ext cx="52600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9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DRG-Vorstandssitzung </a:t>
            </a:r>
            <a:r>
              <a:rPr lang="de-DE" sz="9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| Berlin, 13.12.2019</a:t>
            </a:r>
            <a:endParaRPr lang="de-DE" sz="9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Bild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170" r="-4170"/>
          <a:stretch/>
        </p:blipFill>
        <p:spPr>
          <a:xfrm>
            <a:off x="525268" y="6171045"/>
            <a:ext cx="3839795" cy="42448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71180" y="534463"/>
            <a:ext cx="10849841" cy="763397"/>
          </a:xfrm>
          <a:prstGeom prst="rect">
            <a:avLst/>
          </a:prstGeom>
        </p:spPr>
        <p:txBody>
          <a:bodyPr lIns="0"/>
          <a:lstStyle>
            <a:lvl1pPr algn="l">
              <a:defRPr sz="2000" b="1" cap="none" baseline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 hasCustomPrompt="1"/>
          </p:nvPr>
        </p:nvSpPr>
        <p:spPr>
          <a:xfrm>
            <a:off x="671177" y="1524233"/>
            <a:ext cx="10849843" cy="4378092"/>
          </a:xfrm>
          <a:prstGeom prst="rect">
            <a:avLst/>
          </a:prstGeom>
        </p:spPr>
        <p:txBody>
          <a:bodyPr lIns="0"/>
          <a:lstStyle>
            <a:lvl1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65107" indent="-265107">
              <a:spcBef>
                <a:spcPts val="0"/>
              </a:spcBef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715945" indent="-266693">
              <a:spcBef>
                <a:spcPts val="0"/>
              </a:spcBef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165196" indent="-265107">
              <a:spcBef>
                <a:spcPts val="0"/>
              </a:spcBef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792243" indent="-354004">
              <a:spcBef>
                <a:spcPts val="0"/>
              </a:spcBef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de-DE" dirty="0" smtClean="0"/>
              <a:t>Textmasterformat bearbeiten (Stil1)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6" name="Gerade Verbindung 5"/>
          <p:cNvCxnSpPr/>
          <p:nvPr userDrawn="1"/>
        </p:nvCxnSpPr>
        <p:spPr>
          <a:xfrm>
            <a:off x="670985" y="6059713"/>
            <a:ext cx="10828867" cy="0"/>
          </a:xfrm>
          <a:prstGeom prst="line">
            <a:avLst/>
          </a:prstGeom>
          <a:ln w="6350">
            <a:solidFill>
              <a:srgbClr val="00518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327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143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</p:sldLayoutIdLst>
  <p:timing>
    <p:tnLst>
      <p:par>
        <p:cTn id="1" dur="indefinite" restart="never" nodeType="tmRoot"/>
      </p:par>
    </p:tnLst>
  </p:timing>
  <p:hf hdr="0"/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efundung.drg.d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efundung.drg.d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ine Ecke des Rechtecks abrunden 11"/>
          <p:cNvSpPr/>
          <p:nvPr/>
        </p:nvSpPr>
        <p:spPr>
          <a:xfrm flipV="1">
            <a:off x="-1" y="2768079"/>
            <a:ext cx="9629775" cy="1440000"/>
          </a:xfrm>
          <a:prstGeom prst="round1Rect">
            <a:avLst>
              <a:gd name="adj" fmla="val 21110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itle 18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470385" y="2932043"/>
            <a:ext cx="9054615" cy="12760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1000"/>
              </a:spcAft>
            </a:pPr>
            <a:r>
              <a:rPr lang="de-DE" sz="2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TOP 5	Bericht des Schatzmeisters und der Geschäftsstelle</a:t>
            </a:r>
          </a:p>
          <a:p>
            <a:pPr algn="l">
              <a:spcAft>
                <a:spcPts val="1000"/>
              </a:spcAft>
            </a:pPr>
            <a:r>
              <a:rPr lang="de-DE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Update Strukturierte Befundung</a:t>
            </a:r>
            <a:endParaRPr lang="de-DE" sz="20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4" name="Bild 12" descr="Logo_DRG_li_mS_RGB_300dpi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0385" y="248682"/>
            <a:ext cx="5193424" cy="62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5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 smtClean="0"/>
              <a:t>Das Thema Strukturierte Befundung nimmt Fahrt auf: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671177" y="1470122"/>
            <a:ext cx="10849843" cy="4725278"/>
          </a:xfrm>
        </p:spPr>
        <p:txBody>
          <a:bodyPr/>
          <a:lstStyle/>
          <a:p>
            <a:pPr marL="268288" indent="-26828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de-DE" sz="2000" dirty="0" smtClean="0"/>
              <a:t>Aktuell sind 15 DRG-Befundvorlagen verfügbar auf </a:t>
            </a:r>
            <a:r>
              <a:rPr lang="de-DE" sz="2000" dirty="0" smtClean="0">
                <a:hlinkClick r:id="rId2"/>
              </a:rPr>
              <a:t>www.befundung.drg.de</a:t>
            </a:r>
            <a:endParaRPr lang="de-DE" sz="2000" dirty="0" smtClean="0"/>
          </a:p>
          <a:p>
            <a:pPr marL="268288" indent="-26828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de-DE" sz="2000" dirty="0" smtClean="0"/>
              <a:t>Aktivitäten zur Erstellung von Befundvorlagen gibt es u.a. in den AGs Herz- und Gefäßdiagnostik, Onkologische Bildgebung und Bildgebende Verfahren des Bewegungsapparates</a:t>
            </a:r>
          </a:p>
          <a:p>
            <a:pPr marL="268288" indent="-26828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de-DE" sz="2000" dirty="0" smtClean="0"/>
              <a:t>Kooperation UK Köln / Smart Reporting zur Erstellung von Befundvorlagen</a:t>
            </a:r>
          </a:p>
          <a:p>
            <a:pPr marL="268288" indent="-26828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de-DE" sz="2000" dirty="0" smtClean="0"/>
              <a:t>Kooperation DRG Forum Junge Radiologie / Smart Reporting (FJR Teaching Suite) zur Erstellung und didaktischen Aufbereitung von Befundvorlagen</a:t>
            </a:r>
          </a:p>
          <a:p>
            <a:pPr marL="268288" indent="-26828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de-DE" sz="2000" dirty="0" smtClean="0"/>
              <a:t>Anfragen aus der Orthopädie und </a:t>
            </a:r>
            <a:r>
              <a:rPr lang="de-DE" sz="2000" dirty="0" err="1" smtClean="0"/>
              <a:t>Abdominalchirurgie</a:t>
            </a:r>
            <a:endParaRPr lang="de-DE" sz="2000" dirty="0" smtClean="0"/>
          </a:p>
          <a:p>
            <a:pPr marL="268288" indent="-26828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de-DE" sz="2000" dirty="0" smtClean="0"/>
              <a:t>Anfragen von Firmen, die die DRG-Befundvorlagen nutzen möchten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30888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 smtClean="0"/>
              <a:t>Was ist die Rolle der DRG?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671177" y="1297860"/>
            <a:ext cx="10849843" cy="4897540"/>
          </a:xfrm>
        </p:spPr>
        <p:txBody>
          <a:bodyPr/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de-DE" sz="2000" b="1" dirty="0" smtClean="0"/>
              <a:t>Die DRG sollte sich für die Standardisierung und möglichst breite Nutzung von Befundvorlagen einsetzen – d.h. konkret:</a:t>
            </a:r>
          </a:p>
          <a:p>
            <a:pPr marL="268288" indent="-268288">
              <a:lnSpc>
                <a:spcPct val="12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de-DE" sz="2000" dirty="0" smtClean="0"/>
              <a:t>die Indikationen identifizieren, für die Befundvorlagen benötigt werden</a:t>
            </a:r>
          </a:p>
          <a:p>
            <a:pPr marL="608007" lvl="1" indent="-342900">
              <a:lnSpc>
                <a:spcPct val="12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de-DE" sz="1800" dirty="0" smtClean="0"/>
              <a:t>Vorschlag durch AK Strukturierte Befundung der AGIT, Beschlussfassung durch DRG-Vorstand</a:t>
            </a:r>
          </a:p>
          <a:p>
            <a:pPr marL="268288" indent="-268288">
              <a:lnSpc>
                <a:spcPct val="12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de-DE" sz="2000" dirty="0" smtClean="0"/>
              <a:t>für diese Indikationen einen inhaltlichen Standard entwickeln, mit den jeweiligen klinischen Partnern abstimmen und veröffentlichen</a:t>
            </a:r>
          </a:p>
          <a:p>
            <a:pPr marL="550857" lvl="1" indent="-285750">
              <a:lnSpc>
                <a:spcPct val="12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de-DE" sz="1800" dirty="0" smtClean="0"/>
              <a:t>AGs der DRG bzw. interessierte </a:t>
            </a:r>
            <a:r>
              <a:rPr lang="de-DE" sz="1800" dirty="0" err="1" smtClean="0"/>
              <a:t>RadiologInnen</a:t>
            </a:r>
            <a:r>
              <a:rPr lang="de-DE" sz="1800" dirty="0" smtClean="0"/>
              <a:t>/Standorte mit anschließender Freigabe durch die AG</a:t>
            </a:r>
          </a:p>
          <a:p>
            <a:pPr marL="268288" indent="-268288">
              <a:lnSpc>
                <a:spcPct val="12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de-DE" sz="2000" dirty="0" smtClean="0"/>
              <a:t>die Befundvorlagen im IHE-Dateiformat MRRT (Management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Radiology</a:t>
            </a:r>
            <a:r>
              <a:rPr lang="de-DE" sz="2000" dirty="0" smtClean="0"/>
              <a:t> Reporting Templates) über </a:t>
            </a:r>
            <a:r>
              <a:rPr lang="de-DE" sz="2000" dirty="0" smtClean="0">
                <a:hlinkClick r:id="rId2"/>
              </a:rPr>
              <a:t>www.befundung.drg.de</a:t>
            </a:r>
            <a:r>
              <a:rPr lang="de-DE" sz="2000" dirty="0" smtClean="0"/>
              <a:t> zur kostenfreien Nutzung für kommerzielle und nicht-kommerzielle Zwecke zur Verfügung stellen</a:t>
            </a:r>
          </a:p>
          <a:p>
            <a:pPr marL="608007" lvl="1" indent="-342900">
              <a:lnSpc>
                <a:spcPct val="12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de-DE" sz="1800" dirty="0" smtClean="0"/>
              <a:t>Der Programmieraufwand sollte von der DRG finanziell unterstützt werden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926619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 smtClean="0"/>
              <a:t>Was ist </a:t>
            </a:r>
            <a:r>
              <a:rPr lang="de-DE" sz="2400" u="sng" dirty="0" smtClean="0"/>
              <a:t>nicht</a:t>
            </a:r>
            <a:r>
              <a:rPr lang="de-DE" sz="2400" dirty="0" smtClean="0"/>
              <a:t> die Rolle der DRG?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671177" y="1470122"/>
            <a:ext cx="10849843" cy="4725278"/>
          </a:xfrm>
        </p:spPr>
        <p:txBody>
          <a:bodyPr/>
          <a:lstStyle/>
          <a:p>
            <a:pPr marL="268288" indent="-268288">
              <a:lnSpc>
                <a:spcPct val="12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de-DE" sz="2000" dirty="0" smtClean="0"/>
              <a:t>Die DRG sollte die exklusive Zusammenarbeit mit einzelnen Firmen vermeiden. </a:t>
            </a:r>
          </a:p>
          <a:p>
            <a:pPr marL="268288" indent="-268288">
              <a:lnSpc>
                <a:spcPct val="12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de-DE" sz="2000" dirty="0" smtClean="0"/>
              <a:t>Die Implementierung der Befundvorlagen in den klinischen Workflow ist Aufgabe der Firmen, die sich darüber profilieren können.</a:t>
            </a:r>
          </a:p>
        </p:txBody>
      </p:sp>
    </p:spTree>
    <p:extLst>
      <p:ext uri="{BB962C8B-B14F-4D97-AF65-F5344CB8AC3E}">
        <p14:creationId xmlns:p14="http://schemas.microsoft.com/office/powerpoint/2010/main" val="142703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 smtClean="0"/>
              <a:t>Nutzungsmodelle für die Befundvorlagen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671177" y="1470122"/>
            <a:ext cx="10849843" cy="4725278"/>
          </a:xfrm>
        </p:spPr>
        <p:txBody>
          <a:bodyPr/>
          <a:lstStyle/>
          <a:p>
            <a:pPr marL="457200" indent="-457200">
              <a:lnSpc>
                <a:spcPct val="120000"/>
              </a:lnSpc>
              <a:buAutoNum type="arabicPeriod"/>
            </a:pPr>
            <a:r>
              <a:rPr lang="de-DE" sz="1800" b="1" dirty="0" smtClean="0"/>
              <a:t>Nutzung auf Basis </a:t>
            </a:r>
            <a:r>
              <a:rPr lang="de-DE" sz="1800" b="1" dirty="0"/>
              <a:t>d</a:t>
            </a:r>
            <a:r>
              <a:rPr lang="de-DE" sz="1800" b="1" dirty="0" smtClean="0"/>
              <a:t>er allgemeinen Lizenzvereinbarung</a:t>
            </a:r>
          </a:p>
          <a:p>
            <a:pPr marL="1173145" lvl="2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Befundvorlagen dürfen verändert werden</a:t>
            </a:r>
          </a:p>
          <a:p>
            <a:pPr marL="1173145" lvl="2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Keine Nutzung des DRG-Logos in Verbindung mit den Befundvorlagen oder Befunden</a:t>
            </a:r>
          </a:p>
          <a:p>
            <a:pPr lvl="2" indent="0">
              <a:lnSpc>
                <a:spcPct val="120000"/>
              </a:lnSpc>
              <a:buNone/>
            </a:pPr>
            <a:endParaRPr lang="de-DE" dirty="0" smtClean="0"/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de-DE" sz="1800" b="1" dirty="0" smtClean="0"/>
              <a:t>Nutzung im Rahmen eines Kooperationsvertrags</a:t>
            </a:r>
          </a:p>
          <a:p>
            <a:pPr>
              <a:lnSpc>
                <a:spcPct val="120000"/>
              </a:lnSpc>
            </a:pPr>
            <a:r>
              <a:rPr lang="de-DE" sz="1800" dirty="0"/>
              <a:t>	</a:t>
            </a:r>
            <a:r>
              <a:rPr lang="de-DE" sz="1800" u="sng" dirty="0" smtClean="0"/>
              <a:t>Stufe 1: </a:t>
            </a:r>
          </a:p>
          <a:p>
            <a:pPr marL="1001695" lvl="2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Die DRG gestattet die Nutzung ihres Logos in Verbindung mit den Befundvorlagen</a:t>
            </a:r>
          </a:p>
          <a:p>
            <a:pPr marL="1001695" lvl="2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Die Firmen </a:t>
            </a:r>
            <a:r>
              <a:rPr lang="de-DE" dirty="0"/>
              <a:t>verpflichten sich, </a:t>
            </a:r>
            <a:r>
              <a:rPr lang="de-DE" dirty="0" smtClean="0"/>
              <a:t>(1) die DRG im Sinn eines Feedback-Mechanismus </a:t>
            </a:r>
            <a:r>
              <a:rPr lang="de-DE" dirty="0"/>
              <a:t>jährlich über Aktualisierungsbedarf zu informieren </a:t>
            </a:r>
            <a:r>
              <a:rPr lang="de-DE" dirty="0" smtClean="0"/>
              <a:t>sowie (2) den </a:t>
            </a:r>
            <a:r>
              <a:rPr lang="de-DE" dirty="0"/>
              <a:t>Minimalstandard in den </a:t>
            </a:r>
            <a:r>
              <a:rPr lang="de-DE" dirty="0" smtClean="0"/>
              <a:t>Befundvorlagen </a:t>
            </a:r>
            <a:r>
              <a:rPr lang="de-DE" dirty="0"/>
              <a:t>nicht zu </a:t>
            </a:r>
            <a:r>
              <a:rPr lang="de-DE" dirty="0" smtClean="0"/>
              <a:t>unterschreiten</a:t>
            </a:r>
          </a:p>
          <a:p>
            <a:pPr marL="449252" lvl="2" indent="0">
              <a:lnSpc>
                <a:spcPct val="120000"/>
              </a:lnSpc>
              <a:buNone/>
            </a:pPr>
            <a:r>
              <a:rPr lang="de-DE" sz="1800" u="sng" dirty="0"/>
              <a:t>Stufe </a:t>
            </a:r>
            <a:r>
              <a:rPr lang="de-DE" sz="1800" u="sng" dirty="0" smtClean="0"/>
              <a:t>2: </a:t>
            </a:r>
            <a:endParaRPr lang="de-DE" sz="1800" u="sng" dirty="0"/>
          </a:p>
          <a:p>
            <a:pPr marL="1001695" lvl="2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Die DRG </a:t>
            </a:r>
            <a:r>
              <a:rPr lang="de-DE" dirty="0"/>
              <a:t>gestattet </a:t>
            </a:r>
            <a:r>
              <a:rPr lang="de-DE" dirty="0" smtClean="0"/>
              <a:t>die Nutzung ihres Logos in Verbindung mit den Befundvorlagen und Befunden</a:t>
            </a:r>
            <a:endParaRPr lang="de-DE" dirty="0"/>
          </a:p>
          <a:p>
            <a:pPr marL="1001695" lvl="2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Die Firmen </a:t>
            </a:r>
            <a:r>
              <a:rPr lang="de-DE" dirty="0"/>
              <a:t>verpflichten </a:t>
            </a:r>
            <a:r>
              <a:rPr lang="de-DE" dirty="0" smtClean="0"/>
              <a:t>sich wie bei Stufe 1 und gewährleisten zusätzlich, dass (3) der Minimalstandard in den Befunden nicht unterschritten </a:t>
            </a:r>
            <a:r>
              <a:rPr lang="de-DE" dirty="0" smtClean="0"/>
              <a:t>wird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402895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 smtClean="0"/>
              <a:t>Handlungsbedarf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671177" y="1470122"/>
            <a:ext cx="10849843" cy="4725278"/>
          </a:xfrm>
        </p:spPr>
        <p:txBody>
          <a:bodyPr/>
          <a:lstStyle/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 smtClean="0"/>
              <a:t>Anpassung der Lizenzvereinbarung in Abstimmung mit der AGIT und steuerrechtliche Prüfung</a:t>
            </a: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 smtClean="0"/>
              <a:t>Erstellung eines Kooperationsvertrags in Abstimmung mit der AGIT und steuerrechtliche Prüfung</a:t>
            </a: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 smtClean="0"/>
              <a:t>Erstellung einer Kostenkalkulation für die Programmierung der MRRT-Befundvorlagen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endParaRPr lang="de-DE" sz="2000" dirty="0" smtClean="0"/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de-DE" sz="2000" b="1" dirty="0" smtClean="0"/>
              <a:t>Die DRG-Geschäftsstelle bittet den DRG-Vorstand um den Auftrag, die o.g. Punkte zur nächsten DRG-Vorstandssitzung vorzubereiten.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3795610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671177" y="1390650"/>
            <a:ext cx="10849843" cy="4511675"/>
          </a:xfrm>
        </p:spPr>
        <p:txBody>
          <a:bodyPr/>
          <a:lstStyle/>
          <a:p>
            <a:pPr algn="ctr"/>
            <a:endParaRPr lang="de-DE" sz="3600" dirty="0" smtClean="0"/>
          </a:p>
          <a:p>
            <a:pPr algn="ctr"/>
            <a:endParaRPr lang="de-DE" sz="3600" dirty="0" smtClean="0"/>
          </a:p>
          <a:p>
            <a:pPr algn="ctr"/>
            <a:r>
              <a:rPr lang="de-DE" sz="4000" dirty="0" smtClean="0"/>
              <a:t>Vielen Dank!</a:t>
            </a:r>
          </a:p>
        </p:txBody>
      </p:sp>
    </p:spTree>
    <p:extLst>
      <p:ext uri="{BB962C8B-B14F-4D97-AF65-F5344CB8AC3E}">
        <p14:creationId xmlns:p14="http://schemas.microsoft.com/office/powerpoint/2010/main" val="44937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iQmbVlHXU6kkuNwLaSs5A"/>
</p:tagLst>
</file>

<file path=ppt/theme/theme1.xml><?xml version="1.0" encoding="utf-8"?>
<a:theme xmlns:a="http://schemas.openxmlformats.org/drawingml/2006/main" name="DRG Präsentation">
  <a:themeElements>
    <a:clrScheme name="Benutzerdefiniert 14">
      <a:dk1>
        <a:srgbClr val="000000"/>
      </a:dk1>
      <a:lt1>
        <a:sysClr val="window" lastClr="FFFFFF"/>
      </a:lt1>
      <a:dk2>
        <a:srgbClr val="005187"/>
      </a:dk2>
      <a:lt2>
        <a:srgbClr val="00A9E0"/>
      </a:lt2>
      <a:accent1>
        <a:srgbClr val="B7BF10"/>
      </a:accent1>
      <a:accent2>
        <a:srgbClr val="EAAA00"/>
      </a:accent2>
      <a:accent3>
        <a:srgbClr val="A72B2A"/>
      </a:accent3>
      <a:accent4>
        <a:srgbClr val="4A93C6"/>
      </a:accent4>
      <a:accent5>
        <a:srgbClr val="00857D"/>
      </a:accent5>
      <a:accent6>
        <a:srgbClr val="6E2B62"/>
      </a:accent6>
      <a:hlink>
        <a:srgbClr val="00A9E0"/>
      </a:hlink>
      <a:folHlink>
        <a:srgbClr val="FFFFFF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>
          <a:solidFill>
            <a:srgbClr val="6489B5"/>
          </a:solidFill>
        </a:ln>
        <a:effectLst/>
      </a:spPr>
      <a:bodyPr rtlCol="0" anchor="t" anchorCtr="0"/>
      <a:lstStyle>
        <a:defPPr defTabSz="914400">
          <a:defRPr sz="1200" b="1" kern="0" dirty="0">
            <a:solidFill>
              <a:schemeClr val="tx1"/>
            </a:solidFill>
            <a:latin typeface="Calibri Light" panose="020F0302020204030204" pitchFamily="34" charset="0"/>
            <a:cs typeface="Calibri Light" panose="020F0302020204030204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6489B5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DRG_Akademie.thmx</Template>
  <TotalTime>0</TotalTime>
  <Words>315</Words>
  <Application>Microsoft Office PowerPoint</Application>
  <PresentationFormat>Breitbild</PresentationFormat>
  <Paragraphs>42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Symbol</vt:lpstr>
      <vt:lpstr>DRG Präsentation</vt:lpstr>
      <vt:lpstr>PowerPoint-Präsentation</vt:lpstr>
      <vt:lpstr>Das Thema Strukturierte Befundung nimmt Fahrt auf:</vt:lpstr>
      <vt:lpstr>Was ist die Rolle der DRG?</vt:lpstr>
      <vt:lpstr>Was ist nicht die Rolle der DRG?</vt:lpstr>
      <vt:lpstr>Nutzungsmodelle für die Befundvorlagen</vt:lpstr>
      <vt:lpstr>Handlungsbedarf</vt:lpstr>
      <vt:lpstr>PowerPoint-Präsentation</vt:lpstr>
    </vt:vector>
  </TitlesOfParts>
  <Company>XXXX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XXX XXX</dc:creator>
  <cp:lastModifiedBy>Martin Völker</cp:lastModifiedBy>
  <cp:revision>1454</cp:revision>
  <cp:lastPrinted>2019-09-29T16:03:42Z</cp:lastPrinted>
  <dcterms:created xsi:type="dcterms:W3CDTF">2014-07-29T07:35:18Z</dcterms:created>
  <dcterms:modified xsi:type="dcterms:W3CDTF">2019-12-13T11:34:14Z</dcterms:modified>
</cp:coreProperties>
</file>