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8" r:id="rId2"/>
    <p:sldId id="622" r:id="rId3"/>
    <p:sldId id="625" r:id="rId4"/>
    <p:sldId id="626" r:id="rId5"/>
    <p:sldId id="627" r:id="rId6"/>
    <p:sldId id="628" r:id="rId7"/>
    <p:sldId id="623" r:id="rId8"/>
  </p:sldIdLst>
  <p:sldSz cx="12192000" cy="6858000"/>
  <p:notesSz cx="6400800" cy="116078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23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092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3022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EDB2D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2" autoAdjust="0"/>
    <p:restoredTop sz="94436" autoAdjust="0"/>
  </p:normalViewPr>
  <p:slideViewPr>
    <p:cSldViewPr snapToGrid="0" snapToObjects="1">
      <p:cViewPr>
        <p:scale>
          <a:sx n="66" d="100"/>
          <a:sy n="66" d="100"/>
        </p:scale>
        <p:origin x="-622" y="-106"/>
      </p:cViewPr>
      <p:guideLst>
        <p:guide orient="horz" pos="4065"/>
        <p:guide orient="horz" pos="550"/>
        <p:guide orient="horz" pos="210"/>
        <p:guide orient="horz" pos="414"/>
        <p:guide orient="horz" pos="3045"/>
        <p:guide orient="horz" pos="1071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092"/>
        <p:guide orient="horz" pos="2931"/>
        <p:guide orient="horz" pos="232"/>
        <p:guide orient="horz" pos="1125"/>
        <p:guide orient="horz" pos="3022"/>
        <p:guide orient="horz" pos="2546"/>
        <p:guide pos="1331"/>
        <p:guide pos="423"/>
        <p:guide pos="7257"/>
        <p:guide pos="6199"/>
        <p:guide pos="5399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" y="0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625653" y="0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6" y="11025394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25653" y="11025394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" y="0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25653" y="0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17.02.2020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69925" y="868363"/>
            <a:ext cx="7740650" cy="4354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911" tIns="49958" rIns="99911" bIns="4995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0085" y="5513714"/>
            <a:ext cx="5120639" cy="5223510"/>
          </a:xfrm>
          <a:prstGeom prst="rect">
            <a:avLst/>
          </a:prstGeom>
        </p:spPr>
        <p:txBody>
          <a:bodyPr vert="horz" lIns="99911" tIns="49958" rIns="99911" bIns="49958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6" y="11025394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25653" y="11025394"/>
            <a:ext cx="2773679" cy="580390"/>
          </a:xfrm>
          <a:prstGeom prst="rect">
            <a:avLst/>
          </a:prstGeom>
        </p:spPr>
        <p:txBody>
          <a:bodyPr vert="horz" lIns="99911" tIns="49958" rIns="99911" bIns="49958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69925" y="868363"/>
            <a:ext cx="7740650" cy="4354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 (Stil1)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-1"/>
          <a:stretch/>
        </p:blipFill>
        <p:spPr>
          <a:xfrm>
            <a:off x="4208691" y="6171045"/>
            <a:ext cx="977359" cy="4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fcloud.kgu.de/index.php/s/mAgaXLOU2oLI1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fundung.drg.de/de-DE/3199/befundvorlage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kfcloud.kgu.de/index.php/s/mAgaXLOU2oLI1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43225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Leitfaden:</a:t>
            </a:r>
          </a:p>
          <a:p>
            <a:pPr algn="l">
              <a:spcAft>
                <a:spcPts val="1000"/>
              </a:spcAft>
            </a:pPr>
            <a:r>
              <a:rPr lang="de-DE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Erstellung Strukturierter Befundtemplates</a:t>
            </a:r>
          </a:p>
          <a:p>
            <a:pPr algn="l">
              <a:spcAft>
                <a:spcPts val="1000"/>
              </a:spcAft>
            </a:pPr>
            <a:endParaRPr lang="de-D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385" y="248682"/>
            <a:ext cx="5193424" cy="6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88542" cy="6840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8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Zielsetzung </a:t>
            </a:r>
            <a:r>
              <a:rPr lang="de-DE" sz="4000" dirty="0"/>
              <a:t>strukturierter Befundtemplates der DRG</a:t>
            </a: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Templates sollen die </a:t>
            </a:r>
            <a:r>
              <a:rPr lang="de-DE" sz="3200" b="1" dirty="0" smtClean="0"/>
              <a:t>regelmäßig für den Empfänger </a:t>
            </a:r>
            <a:r>
              <a:rPr lang="de-DE" sz="3200" dirty="0" smtClean="0"/>
              <a:t>relevanten Informationen abbilden, </a:t>
            </a:r>
            <a:r>
              <a:rPr lang="de-DE" sz="3200" b="1" dirty="0" smtClean="0"/>
              <a:t>ohne die </a:t>
            </a:r>
            <a:r>
              <a:rPr lang="de-DE" sz="3200" b="1" dirty="0" err="1" smtClean="0"/>
              <a:t>Befundung</a:t>
            </a:r>
            <a:r>
              <a:rPr lang="de-DE" sz="3200" b="1" dirty="0" smtClean="0"/>
              <a:t> einzuschränken</a:t>
            </a:r>
            <a:endParaRPr lang="de-DE" sz="3200" b="1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Dies geschieht über die Definition der </a:t>
            </a:r>
            <a:r>
              <a:rPr lang="de-DE" sz="3200" b="1" dirty="0" smtClean="0"/>
              <a:t>kleinsten notwendigen Menge</a:t>
            </a:r>
            <a:r>
              <a:rPr lang="de-DE" sz="3200" dirty="0" smtClean="0"/>
              <a:t> relevanter Informationen in einem strukturierten immer auszufüllenden Abschnitt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Das Kriterium dieser notwendigen Angaben ist die klinische Relevanz für den Empfänger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de-DE" sz="3200" dirty="0" smtClean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845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88542" cy="6840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8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/>
              <a:t>Format strukturierter </a:t>
            </a:r>
            <a:r>
              <a:rPr lang="de-DE" sz="4400" dirty="0"/>
              <a:t>Befundtemplates der DRG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/>
              <a:t/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524233"/>
            <a:ext cx="11106064" cy="4378092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Die Gliederung enthält </a:t>
            </a:r>
            <a:r>
              <a:rPr lang="de-DE" sz="3200" dirty="0"/>
              <a:t>zwei Abschnitte: </a:t>
            </a:r>
          </a:p>
          <a:p>
            <a:pPr>
              <a:spcAft>
                <a:spcPts val="1200"/>
              </a:spcAft>
            </a:pPr>
            <a:r>
              <a:rPr lang="de-DE" sz="3200" dirty="0" smtClean="0"/>
              <a:t>	</a:t>
            </a:r>
            <a:r>
              <a:rPr lang="de-DE" sz="2800" dirty="0" smtClean="0"/>
              <a:t>a) Strukturierter Abschnitt: Klar definierte, immer </a:t>
            </a:r>
            <a:r>
              <a:rPr lang="de-DE" sz="2800" dirty="0"/>
              <a:t>notwendige </a:t>
            </a:r>
            <a:r>
              <a:rPr lang="de-DE" sz="2800" dirty="0" smtClean="0"/>
              <a:t>			Angaben</a:t>
            </a:r>
            <a:endParaRPr lang="de-DE" sz="2800" dirty="0"/>
          </a:p>
          <a:p>
            <a:pPr>
              <a:spcAft>
                <a:spcPts val="1200"/>
              </a:spcAft>
            </a:pPr>
            <a:r>
              <a:rPr lang="de-DE" sz="2800" dirty="0" smtClean="0"/>
              <a:t>	b) Freitext: die oben nicht </a:t>
            </a:r>
            <a:r>
              <a:rPr lang="de-DE" sz="2800" dirty="0"/>
              <a:t>erfassten </a:t>
            </a:r>
            <a:r>
              <a:rPr lang="de-DE" sz="2800" dirty="0" smtClean="0"/>
              <a:t>Befundangaben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Die Arbeitsversion des Inhaltes wird in Word erstellt und enthält kategorisierte </a:t>
            </a:r>
            <a:r>
              <a:rPr lang="de-DE" sz="3200" dirty="0" err="1" smtClean="0"/>
              <a:t>Bulletpoints</a:t>
            </a:r>
            <a:r>
              <a:rPr lang="de-DE" sz="3200" dirty="0" smtClean="0"/>
              <a:t> (Word Template </a:t>
            </a:r>
            <a:r>
              <a:rPr lang="en-AU" sz="3200" u="sng" dirty="0" err="1" smtClean="0">
                <a:hlinkClick r:id="rId2" tooltip="https://www.befundung.drg.de/de-DE/3199/befundvorlagen/"/>
              </a:rPr>
              <a:t>hier</a:t>
            </a:r>
            <a:r>
              <a:rPr lang="de-DE" sz="3200" dirty="0" smtClean="0"/>
              <a:t>)</a:t>
            </a:r>
            <a:endParaRPr lang="de-DE" sz="3200" dirty="0" smtClean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 smtClean="0"/>
              <a:t>Die Endversion wird in HTML-5 MRRT von der DRG veröffentlicht</a:t>
            </a: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521124" y="6105646"/>
            <a:ext cx="643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Word-Arbeitstemplate: </a:t>
            </a:r>
          </a:p>
          <a:p>
            <a:r>
              <a:rPr lang="de-DE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https://ukfcloud.kgu.de/index.php/s/mAgaXLOU2oLI157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0"/>
            <a:ext cx="12188542" cy="6840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8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Geschweifte Klammer rechts 19"/>
          <p:cNvSpPr/>
          <p:nvPr/>
        </p:nvSpPr>
        <p:spPr>
          <a:xfrm>
            <a:off x="3321586" y="5170589"/>
            <a:ext cx="243068" cy="488631"/>
          </a:xfrm>
          <a:prstGeom prst="rightBrace">
            <a:avLst>
              <a:gd name="adj1" fmla="val 8333"/>
              <a:gd name="adj2" fmla="val 48524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Geschweifte Klammer rechts 10"/>
          <p:cNvSpPr/>
          <p:nvPr/>
        </p:nvSpPr>
        <p:spPr>
          <a:xfrm>
            <a:off x="3315806" y="1321853"/>
            <a:ext cx="243068" cy="1138119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Beispiele strukturierter </a:t>
            </a:r>
            <a:r>
              <a:rPr lang="de-DE" sz="4000" dirty="0"/>
              <a:t>Befundtemplates der DRG</a:t>
            </a: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1800" dirty="0"/>
          </a:p>
          <a:p>
            <a:pPr>
              <a:spcAft>
                <a:spcPts val="1200"/>
              </a:spcAft>
            </a:pPr>
            <a:endParaRPr lang="de-DE" sz="3200" dirty="0" smtClean="0"/>
          </a:p>
        </p:txBody>
      </p:sp>
      <p:sp>
        <p:nvSpPr>
          <p:cNvPr id="6" name="Geschweifte Klammer rechts 5"/>
          <p:cNvSpPr/>
          <p:nvPr/>
        </p:nvSpPr>
        <p:spPr>
          <a:xfrm>
            <a:off x="3319657" y="2416214"/>
            <a:ext cx="243068" cy="2171575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Geschweifte Klammer rechts 6"/>
          <p:cNvSpPr/>
          <p:nvPr/>
        </p:nvSpPr>
        <p:spPr>
          <a:xfrm>
            <a:off x="3321586" y="4681958"/>
            <a:ext cx="243068" cy="488631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3614818" y="2503025"/>
            <a:ext cx="364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 smtClean="0"/>
              <a:t>Strukturierter</a:t>
            </a:r>
            <a:r>
              <a:rPr lang="en-AU" sz="2400" dirty="0" smtClean="0"/>
              <a:t> </a:t>
            </a:r>
            <a:r>
              <a:rPr lang="en-AU" sz="2400" dirty="0" err="1" smtClean="0"/>
              <a:t>Befund-Abschnitt</a:t>
            </a:r>
            <a:endParaRPr lang="en-AU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614817" y="4449289"/>
            <a:ext cx="337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/>
              <a:t>Freitext</a:t>
            </a:r>
            <a:r>
              <a:rPr lang="en-AU" sz="2000" dirty="0" smtClean="0"/>
              <a:t> </a:t>
            </a:r>
            <a:r>
              <a:rPr lang="en-AU" sz="2000" dirty="0" err="1" smtClean="0"/>
              <a:t>zum</a:t>
            </a:r>
            <a:r>
              <a:rPr lang="en-AU" sz="2000" dirty="0" smtClean="0"/>
              <a:t> </a:t>
            </a:r>
            <a:r>
              <a:rPr lang="en-AU" sz="2000" dirty="0" err="1" smtClean="0"/>
              <a:t>Ergänzen</a:t>
            </a:r>
            <a:r>
              <a:rPr lang="en-AU" sz="2000" dirty="0" smtClean="0"/>
              <a:t> der </a:t>
            </a:r>
            <a:r>
              <a:rPr lang="en-AU" sz="2000" dirty="0" err="1" smtClean="0"/>
              <a:t>nicht</a:t>
            </a:r>
            <a:r>
              <a:rPr lang="en-AU" sz="2000" dirty="0" smtClean="0"/>
              <a:t> </a:t>
            </a:r>
            <a:r>
              <a:rPr lang="en-AU" sz="2000" dirty="0" err="1" smtClean="0"/>
              <a:t>strukturierten</a:t>
            </a:r>
            <a:r>
              <a:rPr lang="en-AU" sz="2000" dirty="0" smtClean="0"/>
              <a:t> </a:t>
            </a:r>
            <a:r>
              <a:rPr lang="en-AU" sz="2000" dirty="0" err="1" smtClean="0"/>
              <a:t>Inhalte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4" y="1292316"/>
            <a:ext cx="27463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3614818" y="122584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 smtClean="0"/>
              <a:t>Übertrag</a:t>
            </a:r>
            <a:r>
              <a:rPr lang="en-AU" sz="2400" dirty="0" smtClean="0"/>
              <a:t> KIS</a:t>
            </a:r>
          </a:p>
          <a:p>
            <a:r>
              <a:rPr lang="en-AU" sz="1100" dirty="0" smtClean="0"/>
              <a:t>(</a:t>
            </a:r>
            <a:r>
              <a:rPr lang="en-AU" sz="1100" dirty="0" err="1" smtClean="0"/>
              <a:t>Klinische</a:t>
            </a:r>
            <a:r>
              <a:rPr lang="en-AU" sz="1100" dirty="0" smtClean="0"/>
              <a:t> </a:t>
            </a:r>
            <a:r>
              <a:rPr lang="en-AU" sz="1100" dirty="0" err="1" smtClean="0"/>
              <a:t>Angaben</a:t>
            </a:r>
            <a:r>
              <a:rPr lang="en-AU" sz="1100" dirty="0" smtClean="0"/>
              <a:t> /</a:t>
            </a:r>
          </a:p>
          <a:p>
            <a:r>
              <a:rPr lang="en-AU" sz="1100" dirty="0" err="1" smtClean="0"/>
              <a:t>Fragstellung</a:t>
            </a:r>
            <a:r>
              <a:rPr lang="en-AU" sz="1100" dirty="0" smtClean="0"/>
              <a:t>)</a:t>
            </a:r>
            <a:endParaRPr lang="en-AU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7430948" y="4889965"/>
            <a:ext cx="409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Die </a:t>
            </a:r>
            <a:r>
              <a:rPr lang="en-AU" sz="2400" dirty="0" err="1" smtClean="0"/>
              <a:t>veröffentlichten</a:t>
            </a:r>
            <a:r>
              <a:rPr lang="en-AU" sz="2400" dirty="0" smtClean="0"/>
              <a:t> </a:t>
            </a:r>
            <a:r>
              <a:rPr lang="en-AU" sz="2400" dirty="0" err="1" smtClean="0"/>
              <a:t>Befundtemplates</a:t>
            </a:r>
            <a:r>
              <a:rPr lang="en-AU" sz="2400" dirty="0" smtClean="0"/>
              <a:t> </a:t>
            </a:r>
            <a:r>
              <a:rPr lang="en-AU" sz="2400" dirty="0" err="1" smtClean="0"/>
              <a:t>finden</a:t>
            </a:r>
            <a:r>
              <a:rPr lang="en-AU" sz="2400" dirty="0" smtClean="0"/>
              <a:t> </a:t>
            </a:r>
            <a:r>
              <a:rPr lang="en-AU" sz="2400" dirty="0" err="1" smtClean="0"/>
              <a:t>Sie</a:t>
            </a:r>
            <a:r>
              <a:rPr lang="en-AU" sz="2400" dirty="0" smtClean="0"/>
              <a:t> </a:t>
            </a:r>
            <a:r>
              <a:rPr lang="en-AU" sz="2400" b="1" dirty="0" err="1" smtClean="0">
                <a:solidFill>
                  <a:schemeClr val="bg2"/>
                </a:solidFill>
                <a:hlinkClick r:id="rId3" tooltip="https://www.befundung.drg.de/de-DE/3199/befundvorlagen/"/>
              </a:rPr>
              <a:t>hier</a:t>
            </a:r>
            <a:r>
              <a:rPr lang="en-AU" sz="2400" dirty="0" smtClean="0"/>
              <a:t>. </a:t>
            </a:r>
            <a:endParaRPr lang="en-AU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614818" y="5214849"/>
            <a:ext cx="337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/>
              <a:t>Beurteilung</a:t>
            </a:r>
            <a:r>
              <a:rPr lang="en-AU" sz="2000" dirty="0" smtClean="0"/>
              <a:t> / Score</a:t>
            </a:r>
            <a:endParaRPr lang="en-AU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7430947" y="1225849"/>
            <a:ext cx="39871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Die </a:t>
            </a:r>
            <a:r>
              <a:rPr lang="en-AU" sz="2000" dirty="0" err="1" smtClean="0"/>
              <a:t>Befundabschnitte</a:t>
            </a:r>
            <a:r>
              <a:rPr lang="en-AU" sz="2000" dirty="0" smtClean="0"/>
              <a:t> </a:t>
            </a:r>
            <a:r>
              <a:rPr lang="en-AU" sz="2000" dirty="0" err="1" smtClean="0"/>
              <a:t>sind</a:t>
            </a:r>
            <a:r>
              <a:rPr lang="en-AU" sz="2000" dirty="0" smtClean="0"/>
              <a:t> in HTML </a:t>
            </a:r>
            <a:r>
              <a:rPr lang="en-AU" sz="2000" dirty="0" err="1" smtClean="0"/>
              <a:t>codiert</a:t>
            </a:r>
            <a:r>
              <a:rPr lang="en-AU" sz="2000" dirty="0" smtClean="0"/>
              <a:t> und </a:t>
            </a:r>
            <a:r>
              <a:rPr lang="en-AU" sz="2000" dirty="0" err="1" smtClean="0"/>
              <a:t>können</a:t>
            </a:r>
            <a:r>
              <a:rPr lang="en-AU" sz="2000" dirty="0" smtClean="0"/>
              <a:t> </a:t>
            </a:r>
            <a:r>
              <a:rPr lang="en-AU" sz="2000" dirty="0" err="1" smtClean="0"/>
              <a:t>interaktive</a:t>
            </a:r>
            <a:r>
              <a:rPr lang="en-AU" sz="2000" dirty="0" smtClean="0"/>
              <a:t> </a:t>
            </a:r>
            <a:r>
              <a:rPr lang="en-AU" sz="2000" dirty="0" err="1" smtClean="0"/>
              <a:t>Elemente</a:t>
            </a:r>
            <a:r>
              <a:rPr lang="en-AU" sz="2000" dirty="0" smtClean="0"/>
              <a:t> </a:t>
            </a:r>
            <a:r>
              <a:rPr lang="en-AU" sz="2000" dirty="0" err="1" smtClean="0"/>
              <a:t>enthalten</a:t>
            </a:r>
            <a:r>
              <a:rPr lang="en-AU" sz="2000" dirty="0" smtClean="0"/>
              <a:t> </a:t>
            </a:r>
            <a:r>
              <a:rPr lang="en-AU" sz="2000" dirty="0" err="1" smtClean="0"/>
              <a:t>wie</a:t>
            </a:r>
            <a:endParaRPr lang="en-AU" sz="2000" dirty="0" smtClean="0"/>
          </a:p>
          <a:p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Berechnung</a:t>
            </a:r>
            <a:r>
              <a:rPr lang="en-AU" sz="2000" dirty="0" smtClean="0"/>
              <a:t> </a:t>
            </a:r>
            <a:r>
              <a:rPr lang="en-AU" sz="2000" dirty="0" err="1" smtClean="0"/>
              <a:t>aus</a:t>
            </a:r>
            <a:r>
              <a:rPr lang="en-AU" sz="2000" dirty="0" smtClean="0"/>
              <a:t> </a:t>
            </a:r>
            <a:r>
              <a:rPr lang="en-AU" sz="2000" dirty="0" err="1" smtClean="0"/>
              <a:t>Zahlenwerten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Dropdown-Menus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Verweise</a:t>
            </a:r>
            <a:r>
              <a:rPr lang="en-AU" sz="2000" dirty="0" smtClean="0"/>
              <a:t> auf </a:t>
            </a:r>
            <a:r>
              <a:rPr lang="en-AU" sz="2000" dirty="0" err="1" smtClean="0"/>
              <a:t>Angaben</a:t>
            </a:r>
            <a:r>
              <a:rPr lang="en-AU" sz="2000" dirty="0" smtClean="0"/>
              <a:t> </a:t>
            </a:r>
            <a:r>
              <a:rPr lang="en-AU" sz="2000" dirty="0" err="1" smtClean="0"/>
              <a:t>aus</a:t>
            </a:r>
            <a:r>
              <a:rPr lang="en-AU" sz="2000" dirty="0" smtClean="0"/>
              <a:t> </a:t>
            </a:r>
            <a:r>
              <a:rPr lang="en-AU" sz="2000" dirty="0" err="1" smtClean="0"/>
              <a:t>anderen</a:t>
            </a:r>
            <a:r>
              <a:rPr lang="en-AU" sz="2000" dirty="0" smtClean="0"/>
              <a:t> </a:t>
            </a:r>
            <a:r>
              <a:rPr lang="en-AU" sz="2000" dirty="0" err="1" smtClean="0"/>
              <a:t>Befundstellen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Schemazeichnungen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Kategorisierte</a:t>
            </a:r>
            <a:r>
              <a:rPr lang="en-AU" sz="2000" dirty="0" smtClean="0"/>
              <a:t> </a:t>
            </a:r>
            <a:r>
              <a:rPr lang="en-AU" sz="2000" dirty="0" err="1" smtClean="0"/>
              <a:t>Unterauswahlen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 smtClean="0"/>
          </a:p>
          <a:p>
            <a:endParaRPr lang="en-AU" dirty="0"/>
          </a:p>
        </p:txBody>
      </p:sp>
      <p:sp>
        <p:nvSpPr>
          <p:cNvPr id="17" name="Rechteck 16"/>
          <p:cNvSpPr/>
          <p:nvPr/>
        </p:nvSpPr>
        <p:spPr>
          <a:xfrm>
            <a:off x="5465532" y="61094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Bereits veröffentlichte Befundtemplates der DRG:  </a:t>
            </a:r>
          </a:p>
          <a:p>
            <a:r>
              <a:rPr lang="de-DE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https://www.befundung.drg.de/de-DE/3199/befundvorlagen/</a:t>
            </a:r>
            <a:endParaRPr lang="de-DE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88542" cy="6840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8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Pitfalls</a:t>
            </a:r>
            <a:r>
              <a:rPr lang="de-DE" sz="3200" dirty="0" smtClean="0"/>
              <a:t> in der Erstellung der Inhalte strukturierter Befundtemplates</a:t>
            </a:r>
            <a:br>
              <a:rPr lang="de-DE" sz="3200" dirty="0" smtClean="0"/>
            </a:br>
            <a:r>
              <a:rPr lang="de-DE" sz="3200" dirty="0"/>
              <a:t/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 smtClean="0"/>
              <a:t>Zu Vermeiden ist eine vollständige Auflistung aller in der Untersuchung enthaltenen Bildbefunde im strukturierten Abschnitt, dieser soll sich nur auf die klinisch relevantesten Punkte beschränken.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 smtClean="0"/>
              <a:t>Die Notwendigkeit jeder im strukturierten Abschnitt genannten Angabe ist kritisch zu prüfen!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 smtClean="0"/>
              <a:t>Jede Angabe im strukturierten Abschnitt sollte in eindeutiger Definition und unter Berücksichtigung der zu erwartenden </a:t>
            </a:r>
            <a:r>
              <a:rPr lang="de-DE" sz="2800" dirty="0" err="1" smtClean="0"/>
              <a:t>Angabemöglichkeiten</a:t>
            </a:r>
            <a:r>
              <a:rPr lang="de-DE" sz="2800" dirty="0" smtClean="0"/>
              <a:t> beschrieben werden.</a:t>
            </a:r>
            <a:endParaRPr lang="de-DE" sz="28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18033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88542" cy="6840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8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0" y="534463"/>
            <a:ext cx="11192871" cy="763397"/>
          </a:xfrm>
        </p:spPr>
        <p:txBody>
          <a:bodyPr/>
          <a:lstStyle/>
          <a:p>
            <a:r>
              <a:rPr lang="de-DE" sz="3200" dirty="0" smtClean="0"/>
              <a:t>Typischer Zeitplan in der Erstellung strukturierter Templates der DRG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 smtClean="0"/>
          </a:p>
          <a:p>
            <a:pPr>
              <a:spcAft>
                <a:spcPts val="1200"/>
              </a:spcAft>
            </a:pPr>
            <a:endParaRPr lang="de-DE" sz="3200" dirty="0" smtClean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163256" y="3321910"/>
            <a:ext cx="9647498" cy="5787"/>
          </a:xfrm>
          <a:prstGeom prst="straightConnector1">
            <a:avLst/>
          </a:prstGeom>
          <a:ln w="76200"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671180" y="1452623"/>
            <a:ext cx="1672542" cy="1603069"/>
          </a:xfrm>
          <a:prstGeom prst="wedgeRectCallout">
            <a:avLst/>
          </a:prstGeom>
          <a:solidFill>
            <a:schemeClr val="bg1"/>
          </a:solidFill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 des Template-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Titels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algn="ctr" defTabSz="914400"/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Arbeitsbeginn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63255" y="3609370"/>
            <a:ext cx="3750197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 smtClean="0"/>
              <a:t>Erstellen</a:t>
            </a:r>
            <a:r>
              <a:rPr lang="en-AU" sz="2000" dirty="0" smtClean="0"/>
              <a:t> des Template-</a:t>
            </a:r>
            <a:r>
              <a:rPr lang="en-AU" sz="2000" dirty="0" err="1" smtClean="0"/>
              <a:t>Inhaltes</a:t>
            </a:r>
            <a:r>
              <a:rPr lang="en-AU" sz="2000" dirty="0" smtClean="0"/>
              <a:t> </a:t>
            </a:r>
            <a:r>
              <a:rPr lang="en-AU" sz="2000" dirty="0" err="1" smtClean="0"/>
              <a:t>im</a:t>
            </a:r>
            <a:r>
              <a:rPr lang="en-AU" sz="2000" dirty="0" smtClean="0"/>
              <a:t> </a:t>
            </a:r>
            <a:r>
              <a:rPr lang="en-AU" sz="2000" dirty="0" err="1" smtClean="0"/>
              <a:t>Wordtemplate</a:t>
            </a:r>
            <a:r>
              <a:rPr lang="en-AU" sz="2000" dirty="0" smtClean="0"/>
              <a:t> </a:t>
            </a:r>
            <a:r>
              <a:rPr lang="en-AU" sz="2000" dirty="0" err="1" smtClean="0"/>
              <a:t>als</a:t>
            </a:r>
            <a:r>
              <a:rPr lang="en-AU" sz="2000" dirty="0" smtClean="0"/>
              <a:t> </a:t>
            </a:r>
            <a:r>
              <a:rPr lang="en-AU" sz="2000" dirty="0" err="1" smtClean="0"/>
              <a:t>Arbeitsversion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u="sng" dirty="0" err="1" smtClean="0">
                <a:hlinkClick r:id="rId2" tooltip="https://ukfcloud.kgu.de/index.php/s/mAgaXLOU2oLI157"/>
              </a:rPr>
              <a:t>hier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24" name="Rechteckige Legende 23"/>
          <p:cNvSpPr/>
          <p:nvPr/>
        </p:nvSpPr>
        <p:spPr>
          <a:xfrm>
            <a:off x="4440669" y="1452623"/>
            <a:ext cx="1672542" cy="1634875"/>
          </a:xfrm>
          <a:prstGeom prst="wedgeRectCallout">
            <a:avLst/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Prüfung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Inhaltes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zuständige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AG in der DRG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669438" y="3609370"/>
            <a:ext cx="1770927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 smtClean="0"/>
              <a:t>Codierung</a:t>
            </a:r>
            <a:endParaRPr lang="en-AU" sz="2000" dirty="0" smtClean="0"/>
          </a:p>
          <a:p>
            <a:r>
              <a:rPr lang="en-AU" sz="2000" dirty="0" smtClean="0"/>
              <a:t>In das </a:t>
            </a:r>
          </a:p>
          <a:p>
            <a:r>
              <a:rPr lang="en-AU" sz="2000" dirty="0" err="1" smtClean="0"/>
              <a:t>Endformat</a:t>
            </a:r>
            <a:endParaRPr lang="en-AU" sz="2000" dirty="0"/>
          </a:p>
        </p:txBody>
      </p:sp>
      <p:sp>
        <p:nvSpPr>
          <p:cNvPr id="26" name="Rechteckige Legende 25"/>
          <p:cNvSpPr/>
          <p:nvPr/>
        </p:nvSpPr>
        <p:spPr>
          <a:xfrm>
            <a:off x="7876561" y="1420817"/>
            <a:ext cx="2563790" cy="1634875"/>
          </a:xfrm>
          <a:prstGeom prst="wedgeRectCallout">
            <a:avLst/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Ggf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Konsensmeeting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mit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klinischen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Vertretern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Verabschieden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der 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Endversion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006052" y="3607442"/>
            <a:ext cx="3599726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 smtClean="0"/>
              <a:t>Sofern</a:t>
            </a:r>
            <a:r>
              <a:rPr lang="en-AU" sz="2000" dirty="0" smtClean="0"/>
              <a:t> </a:t>
            </a:r>
            <a:r>
              <a:rPr lang="en-AU" sz="2000" dirty="0" err="1" smtClean="0"/>
              <a:t>notwendig</a:t>
            </a:r>
            <a:r>
              <a:rPr lang="en-AU" sz="2000" dirty="0" smtClean="0"/>
              <a:t> </a:t>
            </a:r>
            <a:r>
              <a:rPr lang="en-AU" sz="2000" dirty="0" err="1" smtClean="0"/>
              <a:t>Überarbeitung</a:t>
            </a:r>
            <a:r>
              <a:rPr lang="en-AU" sz="2000" dirty="0" smtClean="0"/>
              <a:t> und </a:t>
            </a:r>
            <a:r>
              <a:rPr lang="en-AU" sz="2000" dirty="0" err="1" smtClean="0"/>
              <a:t>Restrukturierung</a:t>
            </a:r>
            <a:endParaRPr lang="en-AU" sz="2000" dirty="0"/>
          </a:p>
        </p:txBody>
      </p:sp>
      <p:sp>
        <p:nvSpPr>
          <p:cNvPr id="37" name="Rechteckige Legende 36"/>
          <p:cNvSpPr/>
          <p:nvPr/>
        </p:nvSpPr>
        <p:spPr>
          <a:xfrm>
            <a:off x="10684750" y="2638509"/>
            <a:ext cx="1399220" cy="1869829"/>
          </a:xfrm>
          <a:prstGeom prst="wedgeRectCallout">
            <a:avLst>
              <a:gd name="adj1" fmla="val -20141"/>
              <a:gd name="adj2" fmla="val 49602"/>
            </a:avLst>
          </a:prstGeom>
          <a:noFill/>
          <a:ln w="28575">
            <a:solidFill>
              <a:srgbClr val="6489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2000" b="1" kern="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Veröffent-lichung</a:t>
            </a:r>
            <a:endParaRPr lang="en-AU" sz="2000" b="1" kern="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AU" sz="2000" b="1" kern="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urch</a:t>
            </a:r>
            <a:r>
              <a:rPr lang="en-AU" sz="2000" b="1" kern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DRG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521124" y="6105646"/>
            <a:ext cx="643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Word-Arbeitstemplate: </a:t>
            </a:r>
          </a:p>
          <a:p>
            <a:r>
              <a:rPr lang="de-DE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https://ukfcloud.kgu.de/index.php/s/mAgaXLOU2oLI157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23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5267" y="244387"/>
            <a:ext cx="7999236" cy="68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400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Eine Ecke des Rechtecks abrunden 6"/>
          <p:cNvSpPr/>
          <p:nvPr/>
        </p:nvSpPr>
        <p:spPr>
          <a:xfrm flipV="1">
            <a:off x="0" y="981074"/>
            <a:ext cx="12191999" cy="486005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5599" y="1255853"/>
            <a:ext cx="9896300" cy="3894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Kontakt: agit-sr@googlegroups.com</a:t>
            </a:r>
          </a:p>
          <a:p>
            <a:pPr algn="l"/>
            <a:endParaRPr lang="de-DE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Dr. Daniel Pinto dos Santos </a:t>
            </a:r>
          </a:p>
          <a:p>
            <a:pPr algn="l"/>
            <a:r>
              <a:rPr lang="de-DE" sz="3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Dr</a:t>
            </a:r>
            <a:r>
              <a:rPr lang="de-DE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sz="3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Malte </a:t>
            </a:r>
            <a:r>
              <a:rPr lang="de-DE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Sieren</a:t>
            </a:r>
            <a:endParaRPr lang="de-DE" sz="30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Dr. Andreas M </a:t>
            </a:r>
            <a:r>
              <a:rPr lang="de-DE" sz="3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Bucher</a:t>
            </a:r>
          </a:p>
          <a:p>
            <a:pPr algn="l"/>
            <a:endParaRPr lang="de-DE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de-D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de-DE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88957" y="3802284"/>
            <a:ext cx="6018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Verlinkte Dokumente</a:t>
            </a:r>
          </a:p>
          <a:p>
            <a:endParaRPr lang="de-DE" dirty="0" smtClean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b="1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Word-Arbeitstemplate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https://ukfcloud.kgu.de/index.php/s/mAgaXLOU2oLI157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Bereits veröffentlichte </a:t>
            </a:r>
            <a:r>
              <a:rPr lang="de-DE" b="1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Befundtemplates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 DRG:  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https://www.befundung.drg.de/de-DE/3199/befundvorlagen/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20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QAS4FZtE.rLkly7GNy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7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00A9E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305</Words>
  <Application>Microsoft Office PowerPoint</Application>
  <PresentationFormat>Benutzerdefiniert</PresentationFormat>
  <Paragraphs>71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DRG Präsentation</vt:lpstr>
      <vt:lpstr>PowerPoint-Präsentation</vt:lpstr>
      <vt:lpstr>Zielsetzung strukturierter Befundtemplates der DRG  </vt:lpstr>
      <vt:lpstr>Format strukturierter Befundtemplates der DRG  </vt:lpstr>
      <vt:lpstr>Beispiele strukturierter Befundtemplates der DRG  </vt:lpstr>
      <vt:lpstr>Pitfalls in der Erstellung der Inhalte strukturierter Befundtemplates  </vt:lpstr>
      <vt:lpstr>Typischer Zeitplan in der Erstellung strukturierter Templates der DRG</vt:lpstr>
      <vt:lpstr>PowerPoint-Präsentation</vt:lpstr>
    </vt:vector>
  </TitlesOfParts>
  <Company>XXXX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AMB</cp:lastModifiedBy>
  <cp:revision>1306</cp:revision>
  <cp:lastPrinted>2020-02-18T16:45:44Z</cp:lastPrinted>
  <dcterms:created xsi:type="dcterms:W3CDTF">2014-07-29T07:35:18Z</dcterms:created>
  <dcterms:modified xsi:type="dcterms:W3CDTF">2020-02-18T17:05:25Z</dcterms:modified>
</cp:coreProperties>
</file>