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88" r:id="rId2"/>
    <p:sldId id="629" r:id="rId3"/>
    <p:sldId id="632" r:id="rId4"/>
    <p:sldId id="634" r:id="rId5"/>
    <p:sldId id="626" r:id="rId6"/>
    <p:sldId id="628" r:id="rId7"/>
    <p:sldId id="625" r:id="rId8"/>
    <p:sldId id="627" r:id="rId9"/>
    <p:sldId id="635" r:id="rId10"/>
    <p:sldId id="623" r:id="rId11"/>
  </p:sldIdLst>
  <p:sldSz cx="12192000" cy="6858000"/>
  <p:notesSz cx="6797675" cy="9926638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orient="horz" pos="550" userDrawn="1">
          <p15:clr>
            <a:srgbClr val="A4A3A4"/>
          </p15:clr>
        </p15:guide>
        <p15:guide id="3" orient="horz" pos="210" userDrawn="1">
          <p15:clr>
            <a:srgbClr val="A4A3A4"/>
          </p15:clr>
        </p15:guide>
        <p15:guide id="4" orient="horz" pos="414" userDrawn="1">
          <p15:clr>
            <a:srgbClr val="A4A3A4"/>
          </p15:clr>
        </p15:guide>
        <p15:guide id="5" pos="1331" userDrawn="1">
          <p15:clr>
            <a:srgbClr val="A4A3A4"/>
          </p15:clr>
        </p15:guide>
        <p15:guide id="6" pos="423" userDrawn="1">
          <p15:clr>
            <a:srgbClr val="A4A3A4"/>
          </p15:clr>
        </p15:guide>
        <p15:guide id="7" orient="horz" pos="3045" userDrawn="1">
          <p15:clr>
            <a:srgbClr val="A4A3A4"/>
          </p15:clr>
        </p15:guide>
        <p15:guide id="8" orient="horz" pos="1071" userDrawn="1">
          <p15:clr>
            <a:srgbClr val="A4A3A4"/>
          </p15:clr>
        </p15:guide>
        <p15:guide id="9" pos="7257" userDrawn="1">
          <p15:clr>
            <a:srgbClr val="A4A3A4"/>
          </p15:clr>
        </p15:guide>
        <p15:guide id="10" orient="horz" pos="958" userDrawn="1">
          <p15:clr>
            <a:srgbClr val="A4A3A4"/>
          </p15:clr>
        </p15:guide>
        <p15:guide id="11" orient="horz" pos="731" userDrawn="1">
          <p15:clr>
            <a:srgbClr val="A4A3A4"/>
          </p15:clr>
        </p15:guide>
        <p15:guide id="12" orient="horz" pos="1253" userDrawn="1">
          <p15:clr>
            <a:srgbClr val="A4A3A4"/>
          </p15:clr>
        </p15:guide>
        <p15:guide id="13" orient="horz" pos="2500" userDrawn="1">
          <p15:clr>
            <a:srgbClr val="A4A3A4"/>
          </p15:clr>
        </p15:guide>
        <p15:guide id="14" orient="horz" pos="3725" userDrawn="1">
          <p15:clr>
            <a:srgbClr val="A4A3A4"/>
          </p15:clr>
        </p15:guide>
        <p15:guide id="15" orient="horz" pos="1037" userDrawn="1">
          <p15:clr>
            <a:srgbClr val="A4A3A4"/>
          </p15:clr>
        </p15:guide>
        <p15:guide id="16" orient="horz" pos="2092" userDrawn="1">
          <p15:clr>
            <a:srgbClr val="A4A3A4"/>
          </p15:clr>
        </p15:guide>
        <p15:guide id="17" pos="6199" userDrawn="1">
          <p15:clr>
            <a:srgbClr val="A4A3A4"/>
          </p15:clr>
        </p15:guide>
        <p15:guide id="18" orient="horz" pos="2931" userDrawn="1">
          <p15:clr>
            <a:srgbClr val="A4A3A4"/>
          </p15:clr>
        </p15:guide>
        <p15:guide id="19" orient="horz" pos="232" userDrawn="1">
          <p15:clr>
            <a:srgbClr val="A4A3A4"/>
          </p15:clr>
        </p15:guide>
        <p15:guide id="20" orient="horz" pos="1125" userDrawn="1">
          <p15:clr>
            <a:srgbClr val="A4A3A4"/>
          </p15:clr>
        </p15:guide>
        <p15:guide id="21" orient="horz" pos="3022" userDrawn="1">
          <p15:clr>
            <a:srgbClr val="A4A3A4"/>
          </p15:clr>
        </p15:guide>
        <p15:guide id="22" pos="5399" userDrawn="1">
          <p15:clr>
            <a:srgbClr val="A4A3A4"/>
          </p15:clr>
        </p15:guide>
        <p15:guide id="23" orient="horz" pos="25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CEDB2D"/>
    <a:srgbClr val="DCDCDC"/>
    <a:srgbClr val="EFEFEF"/>
    <a:srgbClr val="E4E4E4"/>
    <a:srgbClr val="E8E8E8"/>
    <a:srgbClr val="7AA4C2"/>
    <a:srgbClr val="004B7E"/>
    <a:srgbClr val="0062A4"/>
    <a:srgbClr val="648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1" autoAdjust="0"/>
    <p:restoredTop sz="83127" autoAdjust="0"/>
  </p:normalViewPr>
  <p:slideViewPr>
    <p:cSldViewPr snapToGrid="0" snapToObjects="1">
      <p:cViewPr>
        <p:scale>
          <a:sx n="84" d="100"/>
          <a:sy n="84" d="100"/>
        </p:scale>
        <p:origin x="880" y="344"/>
      </p:cViewPr>
      <p:guideLst>
        <p:guide orient="horz" pos="4065"/>
        <p:guide orient="horz" pos="550"/>
        <p:guide orient="horz" pos="210"/>
        <p:guide orient="horz" pos="414"/>
        <p:guide pos="1331"/>
        <p:guide pos="423"/>
        <p:guide orient="horz" pos="3045"/>
        <p:guide orient="horz" pos="1071"/>
        <p:guide pos="7257"/>
        <p:guide orient="horz" pos="958"/>
        <p:guide orient="horz" pos="731"/>
        <p:guide orient="horz" pos="1253"/>
        <p:guide orient="horz" pos="2500"/>
        <p:guide orient="horz" pos="3725"/>
        <p:guide orient="horz" pos="1037"/>
        <p:guide orient="horz" pos="2092"/>
        <p:guide pos="6199"/>
        <p:guide orient="horz" pos="2931"/>
        <p:guide orient="horz" pos="232"/>
        <p:guide orient="horz" pos="1125"/>
        <p:guide orient="horz" pos="3022"/>
        <p:guide pos="5399"/>
        <p:guide orient="horz" pos="2546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-174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B4EC9-3F7F-E843-AD75-82221C64462E}" type="datetime1">
              <a:rPr lang="de-DE" smtClean="0"/>
              <a:t>28.01.20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4439A-B0D4-C941-A8B6-81885A0E7A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6346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A4CD5-1A2B-3547-BBCB-D5A57AD4D686}" type="datetime1">
              <a:rPr lang="de-DE" smtClean="0"/>
              <a:t>28.01.20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7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D0BFD-C225-1742-BA2F-0A3FCA2D67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4524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D0BFD-C225-1742-BA2F-0A3FCA2D677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140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Ich </a:t>
            </a:r>
            <a:r>
              <a:rPr lang="de-DE" dirty="0" err="1"/>
              <a:t>geb</a:t>
            </a:r>
            <a:r>
              <a:rPr lang="de-DE" dirty="0"/>
              <a:t> zu, die Fotos sind noch ausbaufähig ;)</a:t>
            </a:r>
          </a:p>
          <a:p>
            <a:endParaRPr lang="de-DE" dirty="0"/>
          </a:p>
          <a:p>
            <a:r>
              <a:rPr lang="de-DE" dirty="0"/>
              <a:t>Kann auch gerne an das Ende. Finde Fotos immer ganz nett. Dann kann jeder noch rekapitulieren wer gerade wovon berichtet hat.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D0BFD-C225-1742-BA2F-0A3FCA2D677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453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Einmal ein Schlagwortsatz + die jeweils Beteiligten. Hier mal Beispielhaft mit MSK Hintergrund.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D0BFD-C225-1742-BA2F-0A3FCA2D677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426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Habe hier eine kleine Variation eingefügt. Denke, es würde Sinn machen, Qualitätskriterien frühzeitig mit den </a:t>
            </a:r>
            <a:r>
              <a:rPr lang="de-DE" dirty="0" err="1"/>
              <a:t>Zuweisern</a:t>
            </a:r>
            <a:r>
              <a:rPr lang="de-DE" dirty="0"/>
              <a:t> abzustimmen und in der Endphase nur noch einen weiteren Player – nämlich die </a:t>
            </a:r>
            <a:r>
              <a:rPr lang="de-DE" dirty="0" err="1"/>
              <a:t>AG‘s</a:t>
            </a:r>
            <a:r>
              <a:rPr lang="de-DE" dirty="0"/>
              <a:t> – im Boot zu haben. Das würde den Workflow wahrscheinlich erleichtern.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D0BFD-C225-1742-BA2F-0A3FCA2D677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001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D0BFD-C225-1742-BA2F-0A3FCA2D677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20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ine Ecke des Rechtecks abrunden 7"/>
          <p:cNvSpPr/>
          <p:nvPr userDrawn="1"/>
        </p:nvSpPr>
        <p:spPr>
          <a:xfrm flipH="1">
            <a:off x="4" y="783773"/>
            <a:ext cx="12191997" cy="6074229"/>
          </a:xfrm>
          <a:prstGeom prst="round1Rect">
            <a:avLst>
              <a:gd name="adj" fmla="val 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2" name="Bild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332001"/>
            <a:ext cx="12050163" cy="6525596"/>
          </a:xfrm>
          <a:prstGeom prst="rect">
            <a:avLst/>
          </a:prstGeom>
        </p:spPr>
      </p:pic>
      <p:sp>
        <p:nvSpPr>
          <p:cNvPr id="3" name="Eine Ecke des Rechtecks abrunden 2"/>
          <p:cNvSpPr/>
          <p:nvPr userDrawn="1"/>
        </p:nvSpPr>
        <p:spPr>
          <a:xfrm flipH="1" flipV="1">
            <a:off x="8352000" y="1596573"/>
            <a:ext cx="3840000" cy="4515527"/>
          </a:xfrm>
          <a:prstGeom prst="round1Rect">
            <a:avLst>
              <a:gd name="adj" fmla="val 11081"/>
            </a:avLst>
          </a:prstGeom>
          <a:blipFill rotWithShape="0"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800" kern="1200"/>
          </a:p>
        </p:txBody>
      </p:sp>
      <p:sp>
        <p:nvSpPr>
          <p:cNvPr id="6" name="Eine Ecke des Rechtecks abrunden 5"/>
          <p:cNvSpPr/>
          <p:nvPr userDrawn="1"/>
        </p:nvSpPr>
        <p:spPr>
          <a:xfrm flipH="1">
            <a:off x="0" y="-186386"/>
            <a:ext cx="12192000" cy="1782959"/>
          </a:xfrm>
          <a:prstGeom prst="round1Rect">
            <a:avLst>
              <a:gd name="adj" fmla="val 0"/>
            </a:avLst>
          </a:prstGeom>
          <a:blipFill rotWithShape="0"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159" r="-367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800" kern="1200"/>
          </a:p>
        </p:txBody>
      </p:sp>
      <p:sp>
        <p:nvSpPr>
          <p:cNvPr id="7" name="Eine Ecke des Rechtecks abrunden 6"/>
          <p:cNvSpPr/>
          <p:nvPr userDrawn="1"/>
        </p:nvSpPr>
        <p:spPr>
          <a:xfrm flipH="1">
            <a:off x="9616037" y="501585"/>
            <a:ext cx="2575964" cy="2266687"/>
          </a:xfrm>
          <a:prstGeom prst="round1Rect">
            <a:avLst>
              <a:gd name="adj" fmla="val 18400"/>
            </a:avLst>
          </a:prstGeom>
          <a:blipFill rotWithShape="0">
            <a:blip r:embed="rId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1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977" r="-977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12512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G Inne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7403978" y="6220883"/>
            <a:ext cx="40703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b="0" dirty="0">
                <a:latin typeface="Calibri" panose="020F0502020204030204" pitchFamily="34" charset="0"/>
                <a:cs typeface="Calibri" panose="020F0502020204030204" pitchFamily="34" charset="0"/>
              </a:rPr>
              <a:t>Mitgliederversammlung</a:t>
            </a:r>
            <a:r>
              <a:rPr lang="de-DE" sz="900" b="0" baseline="0" dirty="0">
                <a:latin typeface="Calibri" panose="020F0502020204030204" pitchFamily="34" charset="0"/>
                <a:cs typeface="Calibri" panose="020F0502020204030204" pitchFamily="34" charset="0"/>
              </a:rPr>
              <a:t> der AGIT</a:t>
            </a:r>
            <a:r>
              <a:rPr lang="de-DE" sz="900" b="0" dirty="0">
                <a:latin typeface="Calibri" panose="020F0502020204030204" pitchFamily="34" charset="0"/>
                <a:cs typeface="Calibri" panose="020F0502020204030204" pitchFamily="34" charset="0"/>
              </a:rPr>
              <a:t>| Leipzig, 11.05.2018</a:t>
            </a:r>
          </a:p>
        </p:txBody>
      </p:sp>
      <p:pic>
        <p:nvPicPr>
          <p:cNvPr id="5" name="Bild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170" r="-4170"/>
          <a:stretch/>
        </p:blipFill>
        <p:spPr>
          <a:xfrm>
            <a:off x="525268" y="6171045"/>
            <a:ext cx="3839795" cy="42448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71180" y="534463"/>
            <a:ext cx="10849841" cy="763397"/>
          </a:xfrm>
          <a:prstGeom prst="rect">
            <a:avLst/>
          </a:prstGeom>
        </p:spPr>
        <p:txBody>
          <a:bodyPr lIns="0"/>
          <a:lstStyle>
            <a:lvl1pPr algn="l">
              <a:defRPr sz="2000" b="1" cap="none" baseline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71177" y="1524233"/>
            <a:ext cx="10849843" cy="4378092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65107" indent="-265107">
              <a:spcBef>
                <a:spcPts val="0"/>
              </a:spcBef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715945" indent="-266693">
              <a:spcBef>
                <a:spcPts val="0"/>
              </a:spcBef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165196" indent="-265107">
              <a:spcBef>
                <a:spcPts val="0"/>
              </a:spcBef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792243" indent="-354004">
              <a:spcBef>
                <a:spcPts val="0"/>
              </a:spcBef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 (Stil1)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670985" y="6059713"/>
            <a:ext cx="10828867" cy="0"/>
          </a:xfrm>
          <a:prstGeom prst="line">
            <a:avLst/>
          </a:prstGeom>
          <a:ln w="6350">
            <a:solidFill>
              <a:srgbClr val="00518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4" b="-1"/>
          <a:stretch/>
        </p:blipFill>
        <p:spPr>
          <a:xfrm>
            <a:off x="4208691" y="6171045"/>
            <a:ext cx="977359" cy="4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DD4F063F-6AED-844F-8CB6-D5D51CF2E6C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36000"/>
                </a:schemeClr>
              </a:gs>
              <a:gs pos="14000">
                <a:schemeClr val="tx2">
                  <a:lumMod val="14000"/>
                  <a:lumOff val="86000"/>
                  <a:alpha val="5000"/>
                </a:schemeClr>
              </a:gs>
              <a:gs pos="100000">
                <a:srgbClr val="FCFCFC">
                  <a:alpha val="0"/>
                  <a:lumMod val="0"/>
                  <a:lumOff val="100000"/>
                </a:srgbClr>
              </a:gs>
            </a:gsLst>
            <a:lin ang="0" scaled="1"/>
            <a:tileRect/>
          </a:gra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914400"/>
            <a:endParaRPr lang="en-AU" sz="1200" b="1" kern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32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4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</p:sldLayoutIdLst>
  <p:hf hdr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ine Ecke des Rechtecks abrunden 11"/>
          <p:cNvSpPr/>
          <p:nvPr/>
        </p:nvSpPr>
        <p:spPr>
          <a:xfrm flipV="1">
            <a:off x="-1" y="2768079"/>
            <a:ext cx="9629775" cy="1440000"/>
          </a:xfrm>
          <a:prstGeom prst="round1Rect">
            <a:avLst>
              <a:gd name="adj" fmla="val 2111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le 18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70385" y="2943225"/>
            <a:ext cx="9054615" cy="126485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1000"/>
              </a:spcAft>
            </a:pPr>
            <a:r>
              <a:rPr lang="de-DE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Leitfaden:</a:t>
            </a:r>
          </a:p>
          <a:p>
            <a:pPr algn="l">
              <a:spcAft>
                <a:spcPts val="1000"/>
              </a:spcAft>
            </a:pPr>
            <a:r>
              <a:rPr lang="de-DE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Erstellung Strukturierter Befundtemplates</a:t>
            </a:r>
          </a:p>
          <a:p>
            <a:pPr algn="l">
              <a:spcAft>
                <a:spcPts val="1000"/>
              </a:spcAft>
            </a:pP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4" name="Bild 12" descr="Logo_DRG_li_mS_RGB_300dpi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0385" y="248682"/>
            <a:ext cx="5193424" cy="62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2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9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15267" y="244387"/>
            <a:ext cx="7999236" cy="68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de-DE" sz="2400" cap="all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7" name="Eine Ecke des Rechtecks abrunden 6"/>
          <p:cNvSpPr/>
          <p:nvPr/>
        </p:nvSpPr>
        <p:spPr>
          <a:xfrm flipV="1">
            <a:off x="0" y="981074"/>
            <a:ext cx="12191999" cy="4860050"/>
          </a:xfrm>
          <a:prstGeom prst="round1Rect">
            <a:avLst>
              <a:gd name="adj" fmla="val 2111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itle 1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665599" y="1706856"/>
            <a:ext cx="9896300" cy="22864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Kontakt: agit-sr@googlegroups.com</a:t>
            </a:r>
          </a:p>
          <a:p>
            <a:pPr algn="l"/>
            <a:endParaRPr lang="de-DE" sz="3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de-DE" sz="4500" dirty="0">
                <a:latin typeface="Calibri Light" panose="020F0302020204030204" pitchFamily="34" charset="0"/>
                <a:cs typeface="Calibri Light" panose="020F0302020204030204" pitchFamily="34" charset="0"/>
              </a:rPr>
              <a:t>Dr. Daniel Pinto dos Santos </a:t>
            </a:r>
          </a:p>
          <a:p>
            <a:pPr algn="l"/>
            <a:r>
              <a:rPr lang="de-DE" sz="4500" dirty="0">
                <a:latin typeface="Calibri Light" panose="020F0302020204030204" pitchFamily="34" charset="0"/>
                <a:cs typeface="Calibri Light" panose="020F0302020204030204" pitchFamily="34" charset="0"/>
              </a:rPr>
              <a:t>Dr. Malte M. </a:t>
            </a:r>
            <a:r>
              <a:rPr lang="de-DE" sz="45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Sieren</a:t>
            </a:r>
            <a:endParaRPr lang="de-DE" sz="4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de-DE" sz="4500" dirty="0">
                <a:latin typeface="Calibri Light" panose="020F0302020204030204" pitchFamily="34" charset="0"/>
                <a:cs typeface="Calibri Light" panose="020F0302020204030204" pitchFamily="34" charset="0"/>
              </a:rPr>
              <a:t>Dr. Andreas M. Bucher</a:t>
            </a:r>
          </a:p>
          <a:p>
            <a:pPr algn="l"/>
            <a:endParaRPr lang="de-DE" sz="3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de-DE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l"/>
            <a:endParaRPr lang="de-DE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09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u="sng" dirty="0" err="1"/>
              <a:t>Taskforce</a:t>
            </a:r>
            <a:r>
              <a:rPr lang="de-DE" sz="4000" u="sng" dirty="0"/>
              <a:t>:</a:t>
            </a:r>
            <a:r>
              <a:rPr lang="de-DE" sz="4000" dirty="0"/>
              <a:t> Strukturierte Befundung DRG</a:t>
            </a:r>
          </a:p>
        </p:txBody>
      </p:sp>
      <p:pic>
        <p:nvPicPr>
          <p:cNvPr id="4" name="Grafik 3" descr="Ein Bild, das Person, Mann, stehend, drinnen enthält.&#10;&#10;Automatisch generierte Beschreibung">
            <a:extLst>
              <a:ext uri="{FF2B5EF4-FFF2-40B4-BE49-F238E27FC236}">
                <a16:creationId xmlns:a16="http://schemas.microsoft.com/office/drawing/2014/main" id="{2E55C833-1D83-D241-B461-6B3B6F46B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174" y="1639222"/>
            <a:ext cx="2285125" cy="3201555"/>
          </a:xfrm>
          <a:prstGeom prst="rect">
            <a:avLst/>
          </a:prstGeom>
        </p:spPr>
      </p:pic>
      <p:pic>
        <p:nvPicPr>
          <p:cNvPr id="8" name="Grafik 7" descr="Ein Bild, das Person, Mann, Anzug, Schlips enthält.&#10;&#10;Automatisch generierte Beschreibung">
            <a:extLst>
              <a:ext uri="{FF2B5EF4-FFF2-40B4-BE49-F238E27FC236}">
                <a16:creationId xmlns:a16="http://schemas.microsoft.com/office/drawing/2014/main" id="{7A42C61A-172C-B14E-BF37-C1DC4A1F4A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75" r="5965"/>
          <a:stretch/>
        </p:blipFill>
        <p:spPr>
          <a:xfrm>
            <a:off x="4749536" y="1639223"/>
            <a:ext cx="2470484" cy="3201556"/>
          </a:xfrm>
          <a:prstGeom prst="rect">
            <a:avLst/>
          </a:prstGeom>
        </p:spPr>
      </p:pic>
      <p:pic>
        <p:nvPicPr>
          <p:cNvPr id="12" name="Grafik 11" descr="Ein Bild, das Person, draußen, Mann, stehend enthält.&#10;&#10;Automatisch generierte Beschreibung">
            <a:extLst>
              <a:ext uri="{FF2B5EF4-FFF2-40B4-BE49-F238E27FC236}">
                <a16:creationId xmlns:a16="http://schemas.microsoft.com/office/drawing/2014/main" id="{F82AA9D4-585C-8C42-8B5B-694B0928F6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77" t="3855" r="17585"/>
          <a:stretch/>
        </p:blipFill>
        <p:spPr>
          <a:xfrm>
            <a:off x="8323257" y="1639222"/>
            <a:ext cx="2456014" cy="320155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0A72D3E-C6AD-A247-906B-18ED5C92927B}"/>
              </a:ext>
            </a:extLst>
          </p:cNvPr>
          <p:cNvSpPr txBox="1"/>
          <p:nvPr/>
        </p:nvSpPr>
        <p:spPr>
          <a:xfrm>
            <a:off x="1000728" y="4997473"/>
            <a:ext cx="3006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Dr. Daniel Pinto dos Santos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7502C23-EB94-CE4B-8564-AFA3827FD519}"/>
              </a:ext>
            </a:extLst>
          </p:cNvPr>
          <p:cNvSpPr txBox="1"/>
          <p:nvPr/>
        </p:nvSpPr>
        <p:spPr>
          <a:xfrm>
            <a:off x="4843029" y="4997473"/>
            <a:ext cx="250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Dr. Andreas M. Bucher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3B4BE2D-E160-6A4C-A0D1-A9A71D528D5F}"/>
              </a:ext>
            </a:extLst>
          </p:cNvPr>
          <p:cNvSpPr txBox="1"/>
          <p:nvPr/>
        </p:nvSpPr>
        <p:spPr>
          <a:xfrm>
            <a:off x="8439389" y="4997473"/>
            <a:ext cx="222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Dr. Malte M. </a:t>
            </a:r>
            <a:r>
              <a:rPr lang="de-DE" dirty="0" err="1"/>
              <a:t>Sieren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710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4000" dirty="0"/>
              <a:t>Zielsetzung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0" y="1524233"/>
            <a:ext cx="12451079" cy="4378092"/>
          </a:xfrm>
        </p:spPr>
        <p:txBody>
          <a:bodyPr/>
          <a:lstStyle/>
          <a:p>
            <a:pPr algn="ctr">
              <a:spcAft>
                <a:spcPts val="1200"/>
              </a:spcAft>
            </a:pPr>
            <a:r>
              <a:rPr lang="de-DE" sz="3200" b="1" u="sng" dirty="0"/>
              <a:t>Qualitätsgesicherte</a:t>
            </a:r>
            <a:r>
              <a:rPr lang="de-DE" sz="3200" dirty="0"/>
              <a:t>, auf </a:t>
            </a:r>
            <a:r>
              <a:rPr lang="de-DE" sz="3200" b="1" u="sng" dirty="0"/>
              <a:t>klinisch relevante Informationen </a:t>
            </a:r>
            <a:r>
              <a:rPr lang="de-DE" sz="3200" dirty="0"/>
              <a:t>fokussierte, </a:t>
            </a:r>
            <a:r>
              <a:rPr lang="de-DE" sz="3200" b="1" u="sng" dirty="0"/>
              <a:t>öffentlich zugängliche</a:t>
            </a:r>
            <a:r>
              <a:rPr lang="de-DE" sz="3200" b="1" dirty="0"/>
              <a:t> </a:t>
            </a:r>
            <a:r>
              <a:rPr lang="de-DE" sz="3200" dirty="0"/>
              <a:t>Templates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de-DE" sz="3200" dirty="0"/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de-DE" sz="3200" dirty="0"/>
          </a:p>
          <a:p>
            <a:pPr>
              <a:spcAft>
                <a:spcPts val="1200"/>
              </a:spcAft>
            </a:pPr>
            <a:endParaRPr lang="de-DE" sz="3200" dirty="0"/>
          </a:p>
          <a:p>
            <a:pPr>
              <a:spcAft>
                <a:spcPts val="1200"/>
              </a:spcAft>
            </a:pPr>
            <a:endParaRPr lang="de-DE" sz="32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70CC7A1-73C2-0B4A-B9D0-A355149AE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80" y="4308765"/>
            <a:ext cx="4840094" cy="76339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CC6A608-8D08-3E43-A642-C24FC7EC4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75" y="3429001"/>
            <a:ext cx="5436676" cy="65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C20978B6-EF96-C04E-8509-3BAB0E7EF847}"/>
              </a:ext>
            </a:extLst>
          </p:cNvPr>
          <p:cNvSpPr/>
          <p:nvPr/>
        </p:nvSpPr>
        <p:spPr>
          <a:xfrm>
            <a:off x="6024412" y="3428999"/>
            <a:ext cx="2407920" cy="1752600"/>
          </a:xfrm>
          <a:prstGeom prst="rect">
            <a:avLst/>
          </a:prstGeom>
          <a:noFill/>
          <a:ln w="28575">
            <a:solidFill>
              <a:srgbClr val="6489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914400"/>
            <a:r>
              <a:rPr lang="de-DE" sz="1200" b="1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AGIT LOGO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383DC07-5125-D540-A416-B40590770122}"/>
              </a:ext>
            </a:extLst>
          </p:cNvPr>
          <p:cNvSpPr/>
          <p:nvPr/>
        </p:nvSpPr>
        <p:spPr>
          <a:xfrm>
            <a:off x="8945670" y="3429000"/>
            <a:ext cx="2407920" cy="1752600"/>
          </a:xfrm>
          <a:prstGeom prst="rect">
            <a:avLst/>
          </a:prstGeom>
          <a:noFill/>
          <a:ln w="28575">
            <a:solidFill>
              <a:srgbClr val="6489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914400"/>
            <a:r>
              <a:rPr lang="de-DE" sz="1200" b="1" kern="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Zuweiser</a:t>
            </a:r>
            <a:r>
              <a:rPr lang="de-DE" sz="1200" b="1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190374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 txBox="1">
            <a:spLocks/>
          </p:cNvSpPr>
          <p:nvPr/>
        </p:nvSpPr>
        <p:spPr>
          <a:xfrm>
            <a:off x="623927" y="513690"/>
            <a:ext cx="5423091" cy="763397"/>
          </a:xfrm>
          <a:prstGeom prst="rect">
            <a:avLst/>
          </a:prstGeom>
        </p:spPr>
        <p:txBody>
          <a:bodyPr lIns="0"/>
          <a:lstStyle>
            <a:lvl1pPr algn="l" defTabSz="457189" rtl="0" eaLnBrk="1" latinLnBrk="0" hangingPunct="1">
              <a:spcBef>
                <a:spcPct val="0"/>
              </a:spcBef>
              <a:buNone/>
              <a:defRPr sz="2000" b="1" kern="1200" cap="none" baseline="0">
                <a:solidFill>
                  <a:schemeClr val="tx1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de-DE" sz="4000" dirty="0"/>
              <a:t>Strukturiert								</a:t>
            </a:r>
          </a:p>
        </p:txBody>
      </p:sp>
      <p:sp>
        <p:nvSpPr>
          <p:cNvPr id="14" name="Inhaltsplatzhalter 2"/>
          <p:cNvSpPr txBox="1">
            <a:spLocks/>
          </p:cNvSpPr>
          <p:nvPr/>
        </p:nvSpPr>
        <p:spPr>
          <a:xfrm>
            <a:off x="623924" y="1503460"/>
            <a:ext cx="5740639" cy="1727705"/>
          </a:xfrm>
          <a:prstGeom prst="rect">
            <a:avLst/>
          </a:prstGeom>
        </p:spPr>
        <p:txBody>
          <a:bodyPr lIns="0"/>
          <a:lstStyle>
            <a:lvl1pPr marL="0" indent="0" algn="l" defTabSz="457189" rtl="0" eaLnBrk="1" latinLnBrk="0" hangingPunct="1">
              <a:spcBef>
                <a:spcPts val="0"/>
              </a:spcBef>
              <a:buFont typeface="Arial"/>
              <a:buNone/>
              <a:defRPr sz="1600" b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265107" indent="-265107" algn="l" defTabSz="457189" rtl="0" eaLnBrk="1" latinLnBrk="0" hangingPunct="1">
              <a:spcBef>
                <a:spcPts val="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715945" indent="-266693" algn="l" defTabSz="457189" rtl="0" eaLnBrk="1" latinLnBrk="0" hangingPunct="1">
              <a:spcBef>
                <a:spcPts val="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165196" indent="-265107" algn="l" defTabSz="457189" rtl="0" eaLnBrk="1" latinLnBrk="0" hangingPunct="1">
              <a:spcBef>
                <a:spcPts val="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792243" indent="-354004" algn="l" defTabSz="457189" rtl="0" eaLnBrk="1" latinLnBrk="0" hangingPunct="1">
              <a:spcBef>
                <a:spcPts val="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de-DE" sz="2400" dirty="0"/>
              <a:t>Relevante Informationen für den klinischen </a:t>
            </a:r>
            <a:r>
              <a:rPr lang="de-DE" sz="2400" dirty="0" err="1"/>
              <a:t>Zuweiser</a:t>
            </a:r>
            <a:r>
              <a:rPr lang="de-DE" sz="2400" dirty="0"/>
              <a:t> 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de-DE" sz="2400" dirty="0"/>
              <a:t>Qualitativ-kategorisierte, quantitative + semi-quantitative 	Informationen</a:t>
            </a:r>
          </a:p>
          <a:p>
            <a:pPr>
              <a:spcAft>
                <a:spcPts val="1200"/>
              </a:spcAft>
            </a:pPr>
            <a:endParaRPr lang="de-DE" sz="3200" dirty="0"/>
          </a:p>
          <a:p>
            <a:pPr>
              <a:spcAft>
                <a:spcPts val="1200"/>
              </a:spcAft>
            </a:pPr>
            <a:endParaRPr lang="de-DE" sz="3200" dirty="0"/>
          </a:p>
        </p:txBody>
      </p:sp>
      <p:sp>
        <p:nvSpPr>
          <p:cNvPr id="15" name="Inhaltsplatzhalter 2"/>
          <p:cNvSpPr txBox="1">
            <a:spLocks/>
          </p:cNvSpPr>
          <p:nvPr/>
        </p:nvSpPr>
        <p:spPr>
          <a:xfrm>
            <a:off x="6674777" y="1503460"/>
            <a:ext cx="5240128" cy="1604327"/>
          </a:xfrm>
          <a:prstGeom prst="rect">
            <a:avLst/>
          </a:prstGeom>
        </p:spPr>
        <p:txBody>
          <a:bodyPr lIns="0"/>
          <a:lstStyle>
            <a:lvl1pPr marL="0" indent="0" algn="l" defTabSz="457189" rtl="0" eaLnBrk="1" latinLnBrk="0" hangingPunct="1">
              <a:spcBef>
                <a:spcPts val="0"/>
              </a:spcBef>
              <a:buFont typeface="Arial"/>
              <a:buNone/>
              <a:defRPr sz="1600" b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265107" indent="-265107" algn="l" defTabSz="457189" rtl="0" eaLnBrk="1" latinLnBrk="0" hangingPunct="1">
              <a:spcBef>
                <a:spcPts val="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715945" indent="-266693" algn="l" defTabSz="457189" rtl="0" eaLnBrk="1" latinLnBrk="0" hangingPunct="1">
              <a:spcBef>
                <a:spcPts val="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165196" indent="-265107" algn="l" defTabSz="457189" rtl="0" eaLnBrk="1" latinLnBrk="0" hangingPunct="1">
              <a:spcBef>
                <a:spcPts val="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792243" indent="-354004" algn="l" defTabSz="457189" rtl="0" eaLnBrk="1" latinLnBrk="0" hangingPunct="1">
              <a:spcBef>
                <a:spcPts val="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de-DE" sz="2400" dirty="0"/>
              <a:t>Komplexe Zusammenhänge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de-DE" sz="2400" dirty="0"/>
              <a:t>Weiterführende Befunde über die Fragestellung hinaus</a:t>
            </a:r>
          </a:p>
          <a:p>
            <a:pPr>
              <a:spcAft>
                <a:spcPts val="1200"/>
              </a:spcAft>
            </a:pPr>
            <a:endParaRPr lang="de-DE" sz="3200" dirty="0"/>
          </a:p>
          <a:p>
            <a:pPr>
              <a:spcAft>
                <a:spcPts val="1200"/>
              </a:spcAft>
            </a:pPr>
            <a:endParaRPr lang="de-DE" sz="3200" dirty="0"/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6583295" y="512055"/>
            <a:ext cx="5423091" cy="763397"/>
          </a:xfrm>
          <a:prstGeom prst="rect">
            <a:avLst/>
          </a:prstGeom>
        </p:spPr>
        <p:txBody>
          <a:bodyPr lIns="0"/>
          <a:lstStyle>
            <a:lvl1pPr algn="l" defTabSz="457189" rtl="0" eaLnBrk="1" latinLnBrk="0" hangingPunct="1">
              <a:spcBef>
                <a:spcPct val="0"/>
              </a:spcBef>
              <a:buNone/>
              <a:defRPr sz="2000" b="1" kern="1200" cap="none" baseline="0">
                <a:solidFill>
                  <a:schemeClr val="tx1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de-DE" sz="4000" dirty="0"/>
              <a:t>Freitext								</a:t>
            </a: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3176698" y="4042800"/>
            <a:ext cx="5740639" cy="1727705"/>
          </a:xfrm>
          <a:prstGeom prst="rect">
            <a:avLst/>
          </a:prstGeom>
        </p:spPr>
        <p:txBody>
          <a:bodyPr lIns="0"/>
          <a:lstStyle>
            <a:lvl1pPr marL="0" indent="0" algn="l" defTabSz="457189" rtl="0" eaLnBrk="1" latinLnBrk="0" hangingPunct="1">
              <a:spcBef>
                <a:spcPts val="0"/>
              </a:spcBef>
              <a:buFont typeface="Arial"/>
              <a:buNone/>
              <a:defRPr sz="1600" b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265107" indent="-265107" algn="l" defTabSz="457189" rtl="0" eaLnBrk="1" latinLnBrk="0" hangingPunct="1">
              <a:spcBef>
                <a:spcPts val="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715945" indent="-266693" algn="l" defTabSz="457189" rtl="0" eaLnBrk="1" latinLnBrk="0" hangingPunct="1">
              <a:spcBef>
                <a:spcPts val="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165196" indent="-265107" algn="l" defTabSz="457189" rtl="0" eaLnBrk="1" latinLnBrk="0" hangingPunct="1">
              <a:spcBef>
                <a:spcPts val="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792243" indent="-354004" algn="l" defTabSz="457189" rtl="0" eaLnBrk="1" latinLnBrk="0" hangingPunct="1">
              <a:spcBef>
                <a:spcPts val="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de-DE" sz="3200" dirty="0"/>
          </a:p>
          <a:p>
            <a:pPr>
              <a:spcAft>
                <a:spcPts val="1200"/>
              </a:spcAft>
            </a:pPr>
            <a:endParaRPr lang="de-DE" sz="3200" dirty="0"/>
          </a:p>
        </p:txBody>
      </p:sp>
      <p:sp>
        <p:nvSpPr>
          <p:cNvPr id="17" name="Inhaltsplatzhalter 2"/>
          <p:cNvSpPr txBox="1">
            <a:spLocks/>
          </p:cNvSpPr>
          <p:nvPr/>
        </p:nvSpPr>
        <p:spPr>
          <a:xfrm>
            <a:off x="3176698" y="3864670"/>
            <a:ext cx="5740639" cy="1727705"/>
          </a:xfrm>
          <a:prstGeom prst="rect">
            <a:avLst/>
          </a:prstGeom>
        </p:spPr>
        <p:txBody>
          <a:bodyPr lIns="0"/>
          <a:lstStyle>
            <a:lvl1pPr marL="0" indent="0" algn="l" defTabSz="457189" rtl="0" eaLnBrk="1" latinLnBrk="0" hangingPunct="1">
              <a:spcBef>
                <a:spcPts val="0"/>
              </a:spcBef>
              <a:buFont typeface="Arial"/>
              <a:buNone/>
              <a:defRPr sz="1600" b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265107" indent="-265107" algn="l" defTabSz="457189" rtl="0" eaLnBrk="1" latinLnBrk="0" hangingPunct="1">
              <a:spcBef>
                <a:spcPts val="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715945" indent="-266693" algn="l" defTabSz="457189" rtl="0" eaLnBrk="1" latinLnBrk="0" hangingPunct="1">
              <a:spcBef>
                <a:spcPts val="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165196" indent="-265107" algn="l" defTabSz="457189" rtl="0" eaLnBrk="1" latinLnBrk="0" hangingPunct="1">
              <a:spcBef>
                <a:spcPts val="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792243" indent="-354004" algn="l" defTabSz="457189" rtl="0" eaLnBrk="1" latinLnBrk="0" hangingPunct="1">
              <a:spcBef>
                <a:spcPts val="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de-DE" sz="2400" dirty="0"/>
          </a:p>
          <a:p>
            <a:pPr>
              <a:spcAft>
                <a:spcPts val="1200"/>
              </a:spcAft>
            </a:pPr>
            <a:endParaRPr lang="de-DE" sz="3200" dirty="0"/>
          </a:p>
        </p:txBody>
      </p:sp>
      <p:sp>
        <p:nvSpPr>
          <p:cNvPr id="18" name="Inhaltsplatzhalter 2"/>
          <p:cNvSpPr>
            <a:spLocks noGrp="1"/>
          </p:cNvSpPr>
          <p:nvPr>
            <p:ph idx="10"/>
          </p:nvPr>
        </p:nvSpPr>
        <p:spPr>
          <a:xfrm>
            <a:off x="2008908" y="4042800"/>
            <a:ext cx="9836727" cy="1235037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de-DE" sz="2400" b="1" u="sng" dirty="0"/>
              <a:t>Minimal notwendige Struktur</a:t>
            </a:r>
            <a:r>
              <a:rPr lang="de-DE" sz="2400" dirty="0"/>
              <a:t>, </a:t>
            </a:r>
            <a:r>
              <a:rPr lang="de-DE" sz="2400" dirty="0">
                <a:sym typeface="Wingdings" panose="05000000000000000000" pitchFamily="2" charset="2"/>
              </a:rPr>
              <a:t>entscheidendes </a:t>
            </a:r>
            <a:r>
              <a:rPr lang="de-DE" sz="2400" dirty="0"/>
              <a:t>Kriterium klinische Relevanz</a:t>
            </a:r>
          </a:p>
          <a:p>
            <a:pPr>
              <a:spcAft>
                <a:spcPts val="1200"/>
              </a:spcAft>
            </a:pPr>
            <a:r>
              <a:rPr lang="de-DE" sz="2400" b="1" u="sng" dirty="0"/>
              <a:t>Maximale Qualität / Reproduzierbarkeit </a:t>
            </a:r>
            <a:r>
              <a:rPr lang="de-DE" sz="2400" dirty="0"/>
              <a:t>ohne Einschränkung der Befundung</a:t>
            </a:r>
            <a:endParaRPr lang="de-DE" sz="3200" dirty="0"/>
          </a:p>
          <a:p>
            <a:pPr>
              <a:spcAft>
                <a:spcPts val="1200"/>
              </a:spcAft>
            </a:pPr>
            <a:endParaRPr lang="de-DE" sz="3200" dirty="0"/>
          </a:p>
          <a:p>
            <a:pPr>
              <a:spcAft>
                <a:spcPts val="1200"/>
              </a:spcAft>
            </a:pPr>
            <a:endParaRPr lang="de-DE" sz="3200" dirty="0"/>
          </a:p>
        </p:txBody>
      </p:sp>
      <p:sp>
        <p:nvSpPr>
          <p:cNvPr id="2" name="Pfeil nach rechts 1">
            <a:extLst>
              <a:ext uri="{FF2B5EF4-FFF2-40B4-BE49-F238E27FC236}">
                <a16:creationId xmlns:a16="http://schemas.microsoft.com/office/drawing/2014/main" id="{D4E0E421-C140-3D40-9764-F90607C7CE10}"/>
              </a:ext>
            </a:extLst>
          </p:cNvPr>
          <p:cNvSpPr/>
          <p:nvPr/>
        </p:nvSpPr>
        <p:spPr>
          <a:xfrm>
            <a:off x="623924" y="4211782"/>
            <a:ext cx="1149458" cy="694870"/>
          </a:xfrm>
          <a:prstGeom prst="rightArrow">
            <a:avLst/>
          </a:prstGeom>
          <a:noFill/>
          <a:ln w="28575">
            <a:solidFill>
              <a:srgbClr val="6489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914400"/>
            <a:endParaRPr lang="de-DE" sz="1200" b="1" kern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73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eschweifte Klammer rechts 19"/>
          <p:cNvSpPr/>
          <p:nvPr/>
        </p:nvSpPr>
        <p:spPr>
          <a:xfrm>
            <a:off x="3321586" y="5230749"/>
            <a:ext cx="243068" cy="488631"/>
          </a:xfrm>
          <a:prstGeom prst="rightBrace">
            <a:avLst>
              <a:gd name="adj1" fmla="val 8333"/>
              <a:gd name="adj2" fmla="val 48524"/>
            </a:avLst>
          </a:prstGeom>
          <a:ln>
            <a:solidFill>
              <a:srgbClr val="6489B5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Geschweifte Klammer rechts 10"/>
          <p:cNvSpPr/>
          <p:nvPr/>
        </p:nvSpPr>
        <p:spPr>
          <a:xfrm>
            <a:off x="3315806" y="1333956"/>
            <a:ext cx="235747" cy="1126016"/>
          </a:xfrm>
          <a:prstGeom prst="rightBrace">
            <a:avLst>
              <a:gd name="adj1" fmla="val 8333"/>
              <a:gd name="adj2" fmla="val 12992"/>
            </a:avLst>
          </a:prstGeom>
          <a:ln>
            <a:solidFill>
              <a:srgbClr val="6489B5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/>
              <a:t>Beispiel: Strukturiertes Befundtemplate der DRG</a:t>
            </a:r>
            <a:br>
              <a:rPr lang="de-DE" sz="4000" dirty="0"/>
            </a:br>
            <a:br>
              <a:rPr lang="de-DE" sz="4000" dirty="0"/>
            </a:b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endParaRPr lang="de-DE" sz="1800" dirty="0"/>
          </a:p>
          <a:p>
            <a:pPr>
              <a:spcAft>
                <a:spcPts val="1200"/>
              </a:spcAft>
            </a:pPr>
            <a:endParaRPr lang="de-DE" sz="3200" dirty="0"/>
          </a:p>
        </p:txBody>
      </p:sp>
      <p:sp>
        <p:nvSpPr>
          <p:cNvPr id="6" name="Geschweifte Klammer rechts 5"/>
          <p:cNvSpPr/>
          <p:nvPr/>
        </p:nvSpPr>
        <p:spPr>
          <a:xfrm>
            <a:off x="3308485" y="2496068"/>
            <a:ext cx="243068" cy="2149147"/>
          </a:xfrm>
          <a:prstGeom prst="rightBrace">
            <a:avLst>
              <a:gd name="adj1" fmla="val 8333"/>
              <a:gd name="adj2" fmla="val 12992"/>
            </a:avLst>
          </a:prstGeom>
          <a:ln>
            <a:solidFill>
              <a:srgbClr val="6489B5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Geschweifte Klammer rechts 6"/>
          <p:cNvSpPr/>
          <p:nvPr/>
        </p:nvSpPr>
        <p:spPr>
          <a:xfrm>
            <a:off x="3315806" y="4691460"/>
            <a:ext cx="248848" cy="503193"/>
          </a:xfrm>
          <a:prstGeom prst="rightBrace">
            <a:avLst>
              <a:gd name="adj1" fmla="val 8333"/>
              <a:gd name="adj2" fmla="val 12992"/>
            </a:avLst>
          </a:prstGeom>
          <a:ln>
            <a:solidFill>
              <a:srgbClr val="6489B5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614818" y="2508965"/>
            <a:ext cx="3646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Strukturierter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Befund</a:t>
            </a:r>
            <a:endParaRPr lang="en-A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626692" y="4543208"/>
            <a:ext cx="3376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Freitext</a:t>
            </a:r>
            <a:endParaRPr lang="en-A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614818" y="1225849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Übertrag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aus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 KIS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3614817" y="5214849"/>
            <a:ext cx="3376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Beurteilung</a:t>
            </a:r>
            <a:endParaRPr lang="en-A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7430947" y="1225849"/>
            <a:ext cx="451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>
                <a:latin typeface="Calibri" panose="020F0502020204030204" pitchFamily="34" charset="0"/>
                <a:cs typeface="Calibri" panose="020F0502020204030204" pitchFamily="34" charset="0"/>
              </a:rPr>
              <a:t>Klinische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dirty="0" err="1">
                <a:latin typeface="Calibri" panose="020F0502020204030204" pitchFamily="34" charset="0"/>
                <a:cs typeface="Calibri" panose="020F0502020204030204" pitchFamily="34" charset="0"/>
              </a:rPr>
              <a:t>Angaben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>
                <a:latin typeface="Calibri" panose="020F0502020204030204" pitchFamily="34" charset="0"/>
                <a:cs typeface="Calibri" panose="020F0502020204030204" pitchFamily="34" charset="0"/>
              </a:rPr>
              <a:t>Fragstellung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430947" y="2523778"/>
            <a:ext cx="37584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>
                <a:latin typeface="Calibri" panose="020F0502020204030204" pitchFamily="34" charset="0"/>
                <a:cs typeface="Calibri" panose="020F0502020204030204" pitchFamily="34" charset="0"/>
              </a:rPr>
              <a:t>Interaktive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AU" dirty="0" err="1">
                <a:latin typeface="Calibri" panose="020F0502020204030204" pitchFamily="34" charset="0"/>
                <a:cs typeface="Calibri" panose="020F0502020204030204" pitchFamily="34" charset="0"/>
              </a:rPr>
              <a:t>hierarchische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dirty="0" err="1">
                <a:latin typeface="Calibri" panose="020F0502020204030204" pitchFamily="34" charset="0"/>
                <a:cs typeface="Calibri" panose="020F0502020204030204" pitchFamily="34" charset="0"/>
              </a:rPr>
              <a:t>Elemente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err="1">
                <a:latin typeface="Calibri" panose="020F0502020204030204" pitchFamily="34" charset="0"/>
                <a:cs typeface="Calibri" panose="020F0502020204030204" pitchFamily="34" charset="0"/>
              </a:rPr>
              <a:t>Ja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/Nein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err="1">
                <a:latin typeface="Calibri" panose="020F0502020204030204" pitchFamily="34" charset="0"/>
                <a:cs typeface="Calibri" panose="020F0502020204030204" pitchFamily="34" charset="0"/>
              </a:rPr>
              <a:t>Kategorisierte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 Dropdown-Menus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Quantitative und semi-quantitative</a:t>
            </a:r>
          </a:p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	Parameter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7430947" y="5151898"/>
            <a:ext cx="451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>
                <a:latin typeface="Calibri" panose="020F0502020204030204" pitchFamily="34" charset="0"/>
                <a:cs typeface="Calibri" panose="020F0502020204030204" pitchFamily="34" charset="0"/>
              </a:rPr>
              <a:t>Berechnungen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 von Scores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>
                <a:latin typeface="Calibri" panose="020F0502020204030204" pitchFamily="34" charset="0"/>
                <a:cs typeface="Calibri" panose="020F0502020204030204" pitchFamily="34" charset="0"/>
              </a:rPr>
              <a:t>Definierte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dirty="0" err="1">
                <a:latin typeface="Calibri" panose="020F0502020204030204" pitchFamily="34" charset="0"/>
                <a:cs typeface="Calibri" panose="020F0502020204030204" pitchFamily="34" charset="0"/>
              </a:rPr>
              <a:t>Textbausteine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79" y="1292316"/>
            <a:ext cx="2710471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540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1180" y="534463"/>
            <a:ext cx="11192871" cy="763397"/>
          </a:xfrm>
        </p:spPr>
        <p:txBody>
          <a:bodyPr/>
          <a:lstStyle/>
          <a:p>
            <a:r>
              <a:rPr lang="de-DE" sz="4000" dirty="0"/>
              <a:t>Workflow Template-Erstellung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671177" y="1227358"/>
            <a:ext cx="10849843" cy="4378092"/>
          </a:xfrm>
        </p:spPr>
        <p:txBody>
          <a:bodyPr/>
          <a:lstStyle/>
          <a:p>
            <a:pPr>
              <a:spcAft>
                <a:spcPts val="1200"/>
              </a:spcAft>
            </a:pPr>
            <a:endParaRPr lang="de-DE" sz="3200" dirty="0"/>
          </a:p>
          <a:p>
            <a:pPr>
              <a:spcAft>
                <a:spcPts val="1200"/>
              </a:spcAft>
            </a:pPr>
            <a:endParaRPr lang="de-DE" sz="3200" dirty="0"/>
          </a:p>
          <a:p>
            <a:pPr>
              <a:spcAft>
                <a:spcPts val="1200"/>
              </a:spcAft>
            </a:pPr>
            <a:endParaRPr lang="de-DE" sz="3200" dirty="0"/>
          </a:p>
        </p:txBody>
      </p:sp>
      <p:cxnSp>
        <p:nvCxnSpPr>
          <p:cNvPr id="5" name="Gerade Verbindung mit Pfeil 4"/>
          <p:cNvCxnSpPr>
            <a:cxnSpLocks/>
            <a:endCxn id="37" idx="1"/>
          </p:cNvCxnSpPr>
          <p:nvPr/>
        </p:nvCxnSpPr>
        <p:spPr>
          <a:xfrm>
            <a:off x="949881" y="3992718"/>
            <a:ext cx="9390608" cy="1"/>
          </a:xfrm>
          <a:prstGeom prst="straightConnector1">
            <a:avLst/>
          </a:prstGeom>
          <a:ln w="76200">
            <a:solidFill>
              <a:srgbClr val="6489B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ige Legende 19"/>
          <p:cNvSpPr/>
          <p:nvPr/>
        </p:nvSpPr>
        <p:spPr>
          <a:xfrm>
            <a:off x="457820" y="1787082"/>
            <a:ext cx="1672542" cy="1618972"/>
          </a:xfrm>
          <a:prstGeom prst="wedgeRectCallout">
            <a:avLst>
              <a:gd name="adj1" fmla="val -20114"/>
              <a:gd name="adj2" fmla="val 84524"/>
            </a:avLst>
          </a:prstGeom>
          <a:solidFill>
            <a:schemeClr val="bg1"/>
          </a:solidFill>
          <a:ln w="12700">
            <a:solidFill>
              <a:srgbClr val="6489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defTabSz="914400"/>
            <a:r>
              <a:rPr lang="en-AU" sz="2000" b="1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Definition des Templates;</a:t>
            </a:r>
          </a:p>
          <a:p>
            <a:pPr algn="ctr" defTabSz="914400"/>
            <a:r>
              <a:rPr lang="en-AU" sz="2000" b="1" kern="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Arbeitsbeginn</a:t>
            </a:r>
            <a:endParaRPr lang="en-AU" sz="1200" b="1" kern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949881" y="4476276"/>
            <a:ext cx="4145029" cy="10156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A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Erstellen</a:t>
            </a:r>
            <a:r>
              <a:rPr lang="en-AU" sz="2000" dirty="0">
                <a:latin typeface="Calibri" panose="020F0502020204030204" pitchFamily="34" charset="0"/>
                <a:cs typeface="Calibri" panose="020F0502020204030204" pitchFamily="34" charset="0"/>
              </a:rPr>
              <a:t> des Template-</a:t>
            </a:r>
            <a:r>
              <a:rPr lang="en-A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Inhaltes</a:t>
            </a:r>
            <a:r>
              <a:rPr lang="en-AU" sz="2000" dirty="0">
                <a:latin typeface="Calibri" panose="020F0502020204030204" pitchFamily="34" charset="0"/>
                <a:cs typeface="Calibri" panose="020F0502020204030204" pitchFamily="34" charset="0"/>
              </a:rPr>
              <a:t> in der Word-</a:t>
            </a:r>
            <a:r>
              <a:rPr lang="en-A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Arbeitsversion</a:t>
            </a:r>
            <a:endParaRPr lang="en-A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hteckige Legende 23"/>
          <p:cNvSpPr/>
          <p:nvPr/>
        </p:nvSpPr>
        <p:spPr>
          <a:xfrm>
            <a:off x="4535963" y="1787081"/>
            <a:ext cx="1983964" cy="1634875"/>
          </a:xfrm>
          <a:prstGeom prst="wedgeRectCallout">
            <a:avLst>
              <a:gd name="adj1" fmla="val -20123"/>
              <a:gd name="adj2" fmla="val 82112"/>
            </a:avLst>
          </a:prstGeom>
          <a:noFill/>
          <a:ln w="12700">
            <a:solidFill>
              <a:srgbClr val="6489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defTabSz="914400"/>
            <a:r>
              <a:rPr lang="en-AU" sz="2000" b="1" kern="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Qualitätsprüfung</a:t>
            </a:r>
            <a:r>
              <a:rPr lang="en-AU" sz="2000" b="1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AU" sz="2000" b="1" kern="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durch</a:t>
            </a:r>
            <a:r>
              <a:rPr lang="en-AU" sz="2000" b="1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die</a:t>
            </a:r>
          </a:p>
          <a:p>
            <a:pPr algn="ctr" defTabSz="914400"/>
            <a:r>
              <a:rPr lang="en-AU" sz="2000" b="1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DRG-AG</a:t>
            </a:r>
            <a:endParaRPr lang="en-AU" sz="1200" b="1" kern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8657508" y="4476276"/>
            <a:ext cx="1569484" cy="1015662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A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Codierung</a:t>
            </a:r>
            <a:endParaRPr lang="en-A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AU" sz="2000" dirty="0">
                <a:latin typeface="Calibri" panose="020F0502020204030204" pitchFamily="34" charset="0"/>
                <a:cs typeface="Calibri" panose="020F0502020204030204" pitchFamily="34" charset="0"/>
              </a:rPr>
              <a:t>in HTML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5189912" y="4474347"/>
            <a:ext cx="3367749" cy="1017591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A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Ggf</a:t>
            </a:r>
            <a:r>
              <a:rPr lang="en-AU" sz="2000" dirty="0">
                <a:latin typeface="Calibri" panose="020F0502020204030204" pitchFamily="34" charset="0"/>
                <a:cs typeface="Calibri" panose="020F0502020204030204" pitchFamily="34" charset="0"/>
              </a:rPr>
              <a:t>. Revision und  </a:t>
            </a:r>
            <a:r>
              <a:rPr lang="en-A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Restrukturierung</a:t>
            </a:r>
            <a:endParaRPr lang="en-A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echteckige Legende 36"/>
          <p:cNvSpPr/>
          <p:nvPr/>
        </p:nvSpPr>
        <p:spPr>
          <a:xfrm>
            <a:off x="10340489" y="3057804"/>
            <a:ext cx="1399220" cy="1869829"/>
          </a:xfrm>
          <a:prstGeom prst="wedgeRectCallout">
            <a:avLst>
              <a:gd name="adj1" fmla="val -20141"/>
              <a:gd name="adj2" fmla="val 49602"/>
            </a:avLst>
          </a:prstGeom>
          <a:noFill/>
          <a:ln w="12700">
            <a:solidFill>
              <a:srgbClr val="6489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914400"/>
            <a:endParaRPr lang="en-AU" sz="2000" b="1" kern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914400"/>
            <a:r>
              <a:rPr lang="en-AU" sz="2000" b="1" kern="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Veröffent-lichung</a:t>
            </a:r>
            <a:endParaRPr lang="en-AU" sz="2000" b="1" kern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914400"/>
            <a:r>
              <a:rPr lang="en-AU" sz="2000" b="1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DRG-</a:t>
            </a:r>
            <a:r>
              <a:rPr lang="en-AU" sz="2000" b="1" kern="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HomePage</a:t>
            </a:r>
            <a:endParaRPr lang="en-AU" sz="2000" b="1" kern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Rechteckige Legende 13"/>
          <p:cNvSpPr/>
          <p:nvPr/>
        </p:nvSpPr>
        <p:spPr>
          <a:xfrm>
            <a:off x="2289603" y="1787082"/>
            <a:ext cx="2068989" cy="1636730"/>
          </a:xfrm>
          <a:prstGeom prst="wedgeRectCallout">
            <a:avLst>
              <a:gd name="adj1" fmla="val -20123"/>
              <a:gd name="adj2" fmla="val 82112"/>
            </a:avLst>
          </a:prstGeom>
          <a:noFill/>
          <a:ln w="12700">
            <a:solidFill>
              <a:srgbClr val="6489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defTabSz="914400"/>
            <a:r>
              <a:rPr lang="en-AU" sz="2000" b="1" kern="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Abstimmen</a:t>
            </a:r>
            <a:r>
              <a:rPr lang="en-AU" sz="2000" b="1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von </a:t>
            </a:r>
            <a:r>
              <a:rPr lang="en-AU" sz="2000" b="1" kern="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Qualitätskriterien</a:t>
            </a:r>
            <a:r>
              <a:rPr lang="en-AU" sz="2000" b="1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AU" sz="2000" b="1" kern="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mit</a:t>
            </a:r>
            <a:r>
              <a:rPr lang="en-AU" sz="2000" b="1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AU" sz="2000" b="1" kern="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Zuweisern</a:t>
            </a:r>
            <a:endParaRPr lang="en-AU" sz="1200" b="1" kern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Rechteckige Legende 14"/>
          <p:cNvSpPr/>
          <p:nvPr/>
        </p:nvSpPr>
        <p:spPr>
          <a:xfrm>
            <a:off x="8025330" y="1788937"/>
            <a:ext cx="1983964" cy="1634875"/>
          </a:xfrm>
          <a:prstGeom prst="wedgeRectCallout">
            <a:avLst>
              <a:gd name="adj1" fmla="val -20123"/>
              <a:gd name="adj2" fmla="val 82112"/>
            </a:avLst>
          </a:prstGeom>
          <a:noFill/>
          <a:ln w="12700">
            <a:solidFill>
              <a:srgbClr val="6489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defTabSz="914400"/>
            <a:r>
              <a:rPr lang="en-AU" sz="2000" b="1" kern="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Zertifizierung</a:t>
            </a:r>
            <a:r>
              <a:rPr lang="en-AU" sz="2000" b="1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AU" sz="2000" b="1" kern="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durch</a:t>
            </a:r>
            <a:r>
              <a:rPr lang="en-AU" sz="2000" b="1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die  </a:t>
            </a:r>
          </a:p>
          <a:p>
            <a:pPr algn="ctr" defTabSz="914400"/>
            <a:r>
              <a:rPr lang="en-AU" sz="2000" b="1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DRG-AG</a:t>
            </a:r>
            <a:endParaRPr lang="en-AU" sz="1200" b="1" kern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30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/>
              <a:t>Format strukturierter Befundtemplates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671177" y="1502065"/>
            <a:ext cx="11106064" cy="4378092"/>
          </a:xfrm>
        </p:spPr>
        <p:txBody>
          <a:bodyPr/>
          <a:lstStyle/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de-DE" sz="2400" b="1" dirty="0"/>
              <a:t>Arbeitsversion</a:t>
            </a:r>
            <a:r>
              <a:rPr lang="de-DE" sz="2400" dirty="0"/>
              <a:t> in Word mit kategorisierten </a:t>
            </a:r>
            <a:r>
              <a:rPr lang="de-DE" sz="2400" dirty="0" err="1"/>
              <a:t>Bulletpoints</a:t>
            </a:r>
            <a:r>
              <a:rPr lang="de-DE" sz="2400" dirty="0"/>
              <a:t>: </a:t>
            </a:r>
          </a:p>
          <a:p>
            <a:pPr marL="1173145" lvl="2" indent="-457200">
              <a:spcAft>
                <a:spcPts val="1200"/>
              </a:spcAft>
              <a:buFont typeface="+mj-lt"/>
              <a:buAutoNum type="alphaLcParenR"/>
            </a:pPr>
            <a:r>
              <a:rPr lang="de-DE" sz="2000" dirty="0"/>
              <a:t>Klinische Informationen, Fragestellung</a:t>
            </a:r>
          </a:p>
          <a:p>
            <a:pPr marL="1173145" lvl="2" indent="-457200">
              <a:spcAft>
                <a:spcPts val="1200"/>
              </a:spcAft>
              <a:buFont typeface="+mj-lt"/>
              <a:buAutoNum type="alphaLcParenR"/>
            </a:pPr>
            <a:r>
              <a:rPr lang="de-DE" sz="2000" dirty="0"/>
              <a:t>Strukturierter Abschnitt: Klar definierte, klinisch relevante Angaben</a:t>
            </a:r>
          </a:p>
          <a:p>
            <a:pPr marL="1173145" lvl="2" indent="-457200">
              <a:spcAft>
                <a:spcPts val="1200"/>
              </a:spcAft>
              <a:buFont typeface="+mj-lt"/>
              <a:buAutoNum type="alphaLcParenR"/>
            </a:pPr>
            <a:r>
              <a:rPr lang="de-DE" sz="2000" dirty="0"/>
              <a:t>Freitext: oben nicht erfassten Befundangaben</a:t>
            </a:r>
          </a:p>
          <a:p>
            <a:pPr marL="1173145" lvl="2" indent="-457200">
              <a:spcAft>
                <a:spcPts val="1200"/>
              </a:spcAft>
              <a:buFont typeface="+mj-lt"/>
              <a:buAutoNum type="alphaLcParenR"/>
            </a:pPr>
            <a:r>
              <a:rPr lang="de-DE" sz="2000" dirty="0"/>
              <a:t>Beurteilung / bewertender Score</a:t>
            </a:r>
          </a:p>
          <a:p>
            <a:pPr lvl="2" indent="0">
              <a:spcAft>
                <a:spcPts val="1200"/>
              </a:spcAft>
              <a:buNone/>
            </a:pPr>
            <a:endParaRPr lang="de-DE" sz="800" dirty="0"/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de-DE" sz="2400" b="1" dirty="0"/>
              <a:t>Endversion</a:t>
            </a:r>
            <a:r>
              <a:rPr lang="de-DE" sz="2400" dirty="0"/>
              <a:t> in HTML-5 MRRT, von der DRG codiert.</a:t>
            </a:r>
          </a:p>
          <a:p>
            <a:pPr>
              <a:spcAft>
                <a:spcPts val="1200"/>
              </a:spcAft>
            </a:pPr>
            <a:endParaRPr lang="de-DE" sz="800" dirty="0"/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de-DE" sz="2400" b="1" dirty="0"/>
              <a:t>Veröffentlichung</a:t>
            </a:r>
            <a:r>
              <a:rPr lang="de-DE" sz="2400" dirty="0"/>
              <a:t> mit Download und Anwendermaske auf der DRG </a:t>
            </a:r>
            <a:r>
              <a:rPr lang="de-DE" sz="2400" dirty="0" err="1"/>
              <a:t>HomePage</a:t>
            </a:r>
            <a:r>
              <a:rPr lang="de-DE" sz="2400" dirty="0"/>
              <a:t>.</a:t>
            </a:r>
          </a:p>
          <a:p>
            <a:pPr>
              <a:spcAft>
                <a:spcPts val="1200"/>
              </a:spcAft>
            </a:pPr>
            <a:endParaRPr lang="de-DE" sz="2400" dirty="0"/>
          </a:p>
          <a:p>
            <a:pPr>
              <a:spcAft>
                <a:spcPts val="1200"/>
              </a:spcAft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72081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 err="1"/>
              <a:t>Pitfalls</a:t>
            </a:r>
            <a:r>
              <a:rPr lang="de-DE" sz="4000" dirty="0"/>
              <a:t>: Erstellung strukturierter Befundtemplates</a:t>
            </a:r>
            <a:br>
              <a:rPr lang="de-DE" sz="4000" dirty="0"/>
            </a:br>
            <a:br>
              <a:rPr lang="de-DE" sz="4000" dirty="0"/>
            </a:b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de-DE" sz="2400" dirty="0"/>
              <a:t>Keine strukturierte </a:t>
            </a:r>
            <a:r>
              <a:rPr lang="de-DE" sz="2400" dirty="0" err="1"/>
              <a:t>Befundungsdokumentation</a:t>
            </a:r>
            <a:r>
              <a:rPr lang="de-DE" sz="2400" dirty="0"/>
              <a:t> aller enthaltenen Bildbefunde – Fokus auf klinisch relevante Informationen</a:t>
            </a:r>
          </a:p>
          <a:p>
            <a:pPr>
              <a:spcAft>
                <a:spcPts val="1200"/>
              </a:spcAft>
            </a:pPr>
            <a:r>
              <a:rPr lang="de-DE" sz="2400" dirty="0">
                <a:sym typeface="Wingdings" pitchFamily="2" charset="2"/>
              </a:rPr>
              <a:t>	 </a:t>
            </a:r>
            <a:r>
              <a:rPr lang="de-DE" sz="2400" dirty="0"/>
              <a:t>Kritische Prüfung jeder Angabe im strukturierten Abschnitt!</a:t>
            </a:r>
          </a:p>
          <a:p>
            <a:pPr>
              <a:spcAft>
                <a:spcPts val="1200"/>
              </a:spcAft>
            </a:pPr>
            <a:endParaRPr lang="de-DE" sz="2400" dirty="0"/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de-DE" sz="2400" dirty="0"/>
              <a:t>Eindeutige Definition jeder Angabe im strukturierten Abschnitt</a:t>
            </a:r>
          </a:p>
          <a:p>
            <a:pPr>
              <a:spcAft>
                <a:spcPts val="1200"/>
              </a:spcAft>
            </a:pPr>
            <a:r>
              <a:rPr lang="de-DE" sz="2400" dirty="0">
                <a:sym typeface="Wingdings" pitchFamily="2" charset="2"/>
              </a:rPr>
              <a:t>	 Ja / Nein Auswahl</a:t>
            </a:r>
          </a:p>
          <a:p>
            <a:pPr>
              <a:spcAft>
                <a:spcPts val="1200"/>
              </a:spcAft>
            </a:pPr>
            <a:r>
              <a:rPr lang="de-DE" sz="2400" dirty="0">
                <a:sym typeface="Wingdings" pitchFamily="2" charset="2"/>
              </a:rPr>
              <a:t>	 </a:t>
            </a:r>
            <a:r>
              <a:rPr lang="de-DE" sz="2400" dirty="0" err="1">
                <a:sym typeface="Wingdings" pitchFamily="2" charset="2"/>
              </a:rPr>
              <a:t>quantiative</a:t>
            </a:r>
            <a:r>
              <a:rPr lang="de-DE" sz="2400" dirty="0">
                <a:sym typeface="Wingdings" pitchFamily="2" charset="2"/>
              </a:rPr>
              <a:t> / semi-quantitative Angaben</a:t>
            </a:r>
          </a:p>
          <a:p>
            <a:pPr>
              <a:spcAft>
                <a:spcPts val="1200"/>
              </a:spcAft>
            </a:pPr>
            <a:r>
              <a:rPr lang="de-DE" sz="2400" dirty="0">
                <a:sym typeface="Wingdings" pitchFamily="2" charset="2"/>
              </a:rPr>
              <a:t>	 kategorisierte qualitative Angaben</a:t>
            </a:r>
            <a:endParaRPr lang="de-DE" sz="2400" dirty="0"/>
          </a:p>
          <a:p>
            <a:pPr>
              <a:spcAft>
                <a:spcPts val="1200"/>
              </a:spcAft>
            </a:pPr>
            <a:endParaRPr lang="de-DE" sz="2400" dirty="0"/>
          </a:p>
          <a:p>
            <a:pPr>
              <a:spcAft>
                <a:spcPts val="1200"/>
              </a:spcAft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80334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/>
              <a:t>Portfolio: Templates strukturierte Befundung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671177" y="1524233"/>
            <a:ext cx="5424823" cy="4378092"/>
          </a:xfrm>
        </p:spPr>
        <p:txBody>
          <a:bodyPr/>
          <a:lstStyle/>
          <a:p>
            <a:pPr>
              <a:spcAft>
                <a:spcPts val="1200"/>
              </a:spcAft>
            </a:pPr>
            <a:endParaRPr lang="de-DE" sz="2400" dirty="0"/>
          </a:p>
          <a:p>
            <a:pPr>
              <a:spcAft>
                <a:spcPts val="1200"/>
              </a:spcAft>
            </a:pPr>
            <a:endParaRPr lang="de-DE" sz="2400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6AE4013-FD08-4543-8312-6F332B6F4F33}"/>
              </a:ext>
            </a:extLst>
          </p:cNvPr>
          <p:cNvSpPr txBox="1">
            <a:spLocks/>
          </p:cNvSpPr>
          <p:nvPr/>
        </p:nvSpPr>
        <p:spPr>
          <a:xfrm>
            <a:off x="671177" y="1593505"/>
            <a:ext cx="5424823" cy="4378092"/>
          </a:xfrm>
          <a:prstGeom prst="rect">
            <a:avLst/>
          </a:prstGeom>
        </p:spPr>
        <p:txBody>
          <a:bodyPr lIns="0"/>
          <a:lstStyle>
            <a:lvl1pPr marL="0" indent="0" algn="l" defTabSz="457189" rtl="0" eaLnBrk="1" latinLnBrk="0" hangingPunct="1">
              <a:spcBef>
                <a:spcPts val="0"/>
              </a:spcBef>
              <a:buFont typeface="Arial"/>
              <a:buNone/>
              <a:defRPr sz="1600" b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265107" indent="-265107" algn="l" defTabSz="457189" rtl="0" eaLnBrk="1" latinLnBrk="0" hangingPunct="1">
              <a:spcBef>
                <a:spcPts val="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715945" indent="-266693" algn="l" defTabSz="457189" rtl="0" eaLnBrk="1" latinLnBrk="0" hangingPunct="1">
              <a:spcBef>
                <a:spcPts val="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165196" indent="-265107" algn="l" defTabSz="457189" rtl="0" eaLnBrk="1" latinLnBrk="0" hangingPunct="1">
              <a:spcBef>
                <a:spcPts val="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792243" indent="-354004" algn="l" defTabSz="457189" rtl="0" eaLnBrk="1" latinLnBrk="0" hangingPunct="1">
              <a:spcBef>
                <a:spcPts val="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de-DE" sz="2400" dirty="0"/>
              <a:t>Kardiovaskuläre Bildgebung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…</a:t>
            </a:r>
          </a:p>
          <a:p>
            <a:pPr>
              <a:spcAft>
                <a:spcPts val="1200"/>
              </a:spcAft>
            </a:pPr>
            <a:endParaRPr lang="de-DE" sz="2400" dirty="0"/>
          </a:p>
          <a:p>
            <a:pPr>
              <a:spcAft>
                <a:spcPts val="1200"/>
              </a:spcAft>
            </a:pPr>
            <a:r>
              <a:rPr lang="de-DE" sz="2400" dirty="0"/>
              <a:t>MSK Bildgebung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…</a:t>
            </a:r>
          </a:p>
          <a:p>
            <a:pPr>
              <a:spcAft>
                <a:spcPts val="1200"/>
              </a:spcAft>
            </a:pPr>
            <a:endParaRPr lang="de-DE" sz="2400" dirty="0"/>
          </a:p>
          <a:p>
            <a:pPr>
              <a:spcAft>
                <a:spcPts val="1200"/>
              </a:spcAft>
            </a:pPr>
            <a:r>
              <a:rPr lang="de-DE" sz="2400" dirty="0"/>
              <a:t>Onkologische Bildgebung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…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468AE5A-FE1B-5B43-A485-E472E2E97B1D}"/>
              </a:ext>
            </a:extLst>
          </p:cNvPr>
          <p:cNvSpPr txBox="1">
            <a:spLocks/>
          </p:cNvSpPr>
          <p:nvPr/>
        </p:nvSpPr>
        <p:spPr>
          <a:xfrm>
            <a:off x="6096000" y="1593505"/>
            <a:ext cx="5424823" cy="4378092"/>
          </a:xfrm>
          <a:prstGeom prst="rect">
            <a:avLst/>
          </a:prstGeom>
        </p:spPr>
        <p:txBody>
          <a:bodyPr lIns="0"/>
          <a:lstStyle>
            <a:lvl1pPr marL="0" indent="0" algn="l" defTabSz="457189" rtl="0" eaLnBrk="1" latinLnBrk="0" hangingPunct="1">
              <a:spcBef>
                <a:spcPts val="0"/>
              </a:spcBef>
              <a:buFont typeface="Arial"/>
              <a:buNone/>
              <a:defRPr sz="1600" b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265107" indent="-265107" algn="l" defTabSz="457189" rtl="0" eaLnBrk="1" latinLnBrk="0" hangingPunct="1">
              <a:spcBef>
                <a:spcPts val="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715945" indent="-266693" algn="l" defTabSz="457189" rtl="0" eaLnBrk="1" latinLnBrk="0" hangingPunct="1">
              <a:spcBef>
                <a:spcPts val="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165196" indent="-265107" algn="l" defTabSz="457189" rtl="0" eaLnBrk="1" latinLnBrk="0" hangingPunct="1">
              <a:spcBef>
                <a:spcPts val="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792243" indent="-354004" algn="l" defTabSz="457189" rtl="0" eaLnBrk="1" latinLnBrk="0" hangingPunct="1">
              <a:spcBef>
                <a:spcPts val="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de-DE" sz="2400" dirty="0"/>
              <a:t>Notfalldiagnostik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…</a:t>
            </a:r>
          </a:p>
          <a:p>
            <a:pPr>
              <a:spcAft>
                <a:spcPts val="1200"/>
              </a:spcAft>
            </a:pPr>
            <a:endParaRPr lang="de-DE" sz="2400" dirty="0"/>
          </a:p>
          <a:p>
            <a:pPr>
              <a:spcAft>
                <a:spcPts val="1200"/>
              </a:spcAft>
            </a:pPr>
            <a:r>
              <a:rPr lang="de-DE" sz="2400" dirty="0"/>
              <a:t>Neurologische Bildgebung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03242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iQmbVlHXU6kkuNwLaSs5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6QAS4FZtE.rLkly7GNy4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iQmbVlHXU6kkuNwLaSs5A"/>
</p:tagLst>
</file>

<file path=ppt/theme/theme1.xml><?xml version="1.0" encoding="utf-8"?>
<a:theme xmlns:a="http://schemas.openxmlformats.org/drawingml/2006/main" name="DRG Präsentation">
  <a:themeElements>
    <a:clrScheme name="Benutzerdefiniert 14">
      <a:dk1>
        <a:srgbClr val="000000"/>
      </a:dk1>
      <a:lt1>
        <a:sysClr val="window" lastClr="FFFFFF"/>
      </a:lt1>
      <a:dk2>
        <a:srgbClr val="005187"/>
      </a:dk2>
      <a:lt2>
        <a:srgbClr val="00A9E0"/>
      </a:lt2>
      <a:accent1>
        <a:srgbClr val="B7BF10"/>
      </a:accent1>
      <a:accent2>
        <a:srgbClr val="EAAA00"/>
      </a:accent2>
      <a:accent3>
        <a:srgbClr val="A72B2A"/>
      </a:accent3>
      <a:accent4>
        <a:srgbClr val="4A93C6"/>
      </a:accent4>
      <a:accent5>
        <a:srgbClr val="00857D"/>
      </a:accent5>
      <a:accent6>
        <a:srgbClr val="6E2B62"/>
      </a:accent6>
      <a:hlink>
        <a:srgbClr val="00A9E0"/>
      </a:hlink>
      <a:folHlink>
        <a:srgbClr val="FFFFFF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rgbClr val="6489B5"/>
          </a:solidFill>
        </a:ln>
        <a:effectLst/>
      </a:spPr>
      <a:bodyPr rtlCol="0" anchor="t" anchorCtr="0"/>
      <a:lstStyle>
        <a:defPPr defTabSz="914400">
          <a:defRPr sz="1200" b="1" kern="0" dirty="0">
            <a:solidFill>
              <a:schemeClr val="tx1"/>
            </a:solidFill>
            <a:latin typeface="Calibri Light" panose="020F0302020204030204" pitchFamily="34" charset="0"/>
            <a:cs typeface="Calibri Light" panose="020F030202020403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6489B5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DRG_Akademie.thmx</Template>
  <TotalTime>0</TotalTime>
  <Words>426</Words>
  <Application>Microsoft Macintosh PowerPoint</Application>
  <PresentationFormat>Breitbild</PresentationFormat>
  <Paragraphs>99</Paragraphs>
  <Slides>10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DRG Präsentation</vt:lpstr>
      <vt:lpstr>PowerPoint-Präsentation</vt:lpstr>
      <vt:lpstr>Taskforce: Strukturierte Befundung DRG</vt:lpstr>
      <vt:lpstr>Zielsetzung</vt:lpstr>
      <vt:lpstr>PowerPoint-Präsentation</vt:lpstr>
      <vt:lpstr>Beispiel: Strukturiertes Befundtemplate der DRG  </vt:lpstr>
      <vt:lpstr>Workflow Template-Erstellung</vt:lpstr>
      <vt:lpstr>Format strukturierter Befundtemplates</vt:lpstr>
      <vt:lpstr>Pitfalls: Erstellung strukturierter Befundtemplates  </vt:lpstr>
      <vt:lpstr>Portfolio: Templates strukturierte Befundung</vt:lpstr>
      <vt:lpstr>PowerPoint-Präsentation</vt:lpstr>
    </vt:vector>
  </TitlesOfParts>
  <Company>XXXX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XXX XXX</dc:creator>
  <cp:lastModifiedBy>Malte Maria Sieren</cp:lastModifiedBy>
  <cp:revision>1333</cp:revision>
  <cp:lastPrinted>2017-08-08T13:23:51Z</cp:lastPrinted>
  <dcterms:created xsi:type="dcterms:W3CDTF">2014-07-29T07:35:18Z</dcterms:created>
  <dcterms:modified xsi:type="dcterms:W3CDTF">2020-01-28T20:42:18Z</dcterms:modified>
</cp:coreProperties>
</file>