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9" r:id="rId5"/>
  </p:sldIdLst>
  <p:sldSz cx="5143500" cy="9144000" type="screen16x9"/>
  <p:notesSz cx="6810375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825"/>
    <a:srgbClr val="1A237E"/>
    <a:srgbClr val="00497E"/>
    <a:srgbClr val="FDB913"/>
    <a:srgbClr val="0534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660"/>
  </p:normalViewPr>
  <p:slideViewPr>
    <p:cSldViewPr snapToGrid="0">
      <p:cViewPr varScale="1">
        <p:scale>
          <a:sx n="57" d="100"/>
          <a:sy n="57" d="100"/>
        </p:scale>
        <p:origin x="2336" y="36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51162" cy="498852"/>
          </a:xfrm>
          <a:prstGeom prst="rect">
            <a:avLst/>
          </a:prstGeom>
        </p:spPr>
        <p:txBody>
          <a:bodyPr vert="horz" lIns="95722" tIns="47862" rIns="95722" bIns="47862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8" y="0"/>
            <a:ext cx="2951162" cy="498852"/>
          </a:xfrm>
          <a:prstGeom prst="rect">
            <a:avLst/>
          </a:prstGeom>
        </p:spPr>
        <p:txBody>
          <a:bodyPr vert="horz" lIns="95722" tIns="47862" rIns="95722" bIns="47862" rtlCol="0"/>
          <a:lstStyle>
            <a:lvl1pPr algn="r">
              <a:defRPr sz="1300"/>
            </a:lvl1pPr>
          </a:lstStyle>
          <a:p>
            <a:fld id="{8FA15E4B-FD8D-4AA5-A11E-19EB2166562E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62213" y="1243013"/>
            <a:ext cx="1885950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22" tIns="47862" rIns="95722" bIns="4786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4834"/>
            <a:ext cx="5448300" cy="3914865"/>
          </a:xfrm>
          <a:prstGeom prst="rect">
            <a:avLst/>
          </a:prstGeom>
        </p:spPr>
        <p:txBody>
          <a:bodyPr vert="horz" lIns="95722" tIns="47862" rIns="95722" bIns="4786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3663"/>
            <a:ext cx="2951162" cy="498851"/>
          </a:xfrm>
          <a:prstGeom prst="rect">
            <a:avLst/>
          </a:prstGeom>
        </p:spPr>
        <p:txBody>
          <a:bodyPr vert="horz" lIns="95722" tIns="47862" rIns="95722" bIns="47862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8" y="9443663"/>
            <a:ext cx="2951162" cy="498851"/>
          </a:xfrm>
          <a:prstGeom prst="rect">
            <a:avLst/>
          </a:prstGeom>
        </p:spPr>
        <p:txBody>
          <a:bodyPr vert="horz" lIns="95722" tIns="47862" rIns="95722" bIns="47862" rtlCol="0" anchor="b"/>
          <a:lstStyle>
            <a:lvl1pPr algn="r">
              <a:defRPr sz="1300"/>
            </a:lvl1pPr>
          </a:lstStyle>
          <a:p>
            <a:fld id="{0AD33927-BA3F-4F1B-9B66-B2BB3B16D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0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33927-BA3F-4F1B-9B66-B2BB3B16DB8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98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9DB0-7600-4257-9191-28F971B83B1A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89AB-9067-43A0-8670-F9AAEF1D6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81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9DB0-7600-4257-9191-28F971B83B1A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89AB-9067-43A0-8670-F9AAEF1D6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70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9DB0-7600-4257-9191-28F971B83B1A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89AB-9067-43A0-8670-F9AAEF1D6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63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9DB0-7600-4257-9191-28F971B83B1A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89AB-9067-43A0-8670-F9AAEF1D6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14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9DB0-7600-4257-9191-28F971B83B1A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89AB-9067-43A0-8670-F9AAEF1D6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42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9DB0-7600-4257-9191-28F971B83B1A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89AB-9067-43A0-8670-F9AAEF1D6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54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9DB0-7600-4257-9191-28F971B83B1A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89AB-9067-43A0-8670-F9AAEF1D6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1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9DB0-7600-4257-9191-28F971B83B1A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89AB-9067-43A0-8670-F9AAEF1D6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40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9DB0-7600-4257-9191-28F971B83B1A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89AB-9067-43A0-8670-F9AAEF1D6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45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9DB0-7600-4257-9191-28F971B83B1A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89AB-9067-43A0-8670-F9AAEF1D6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85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9DB0-7600-4257-9191-28F971B83B1A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89AB-9067-43A0-8670-F9AAEF1D6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55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99DB0-7600-4257-9191-28F971B83B1A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989AB-9067-43A0-8670-F9AAEF1D6E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13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ECC5397D-E92F-41FE-9F43-6BB24BE80FE0}"/>
              </a:ext>
            </a:extLst>
          </p:cNvPr>
          <p:cNvSpPr/>
          <p:nvPr/>
        </p:nvSpPr>
        <p:spPr>
          <a:xfrm>
            <a:off x="4273050" y="1432831"/>
            <a:ext cx="139792" cy="299262"/>
          </a:xfrm>
          <a:prstGeom prst="rect">
            <a:avLst/>
          </a:prstGeom>
          <a:solidFill>
            <a:srgbClr val="004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E09B2F7-9D5C-488E-99A9-521F7F395B75}"/>
              </a:ext>
            </a:extLst>
          </p:cNvPr>
          <p:cNvSpPr/>
          <p:nvPr/>
        </p:nvSpPr>
        <p:spPr>
          <a:xfrm>
            <a:off x="4133851" y="1364763"/>
            <a:ext cx="140400" cy="413926"/>
          </a:xfrm>
          <a:prstGeom prst="rect">
            <a:avLst/>
          </a:prstGeom>
          <a:solidFill>
            <a:srgbClr val="FDB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36D84-F0A2-4FDD-8B22-4EA7FFE019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51"/>
          <a:stretch/>
        </p:blipFill>
        <p:spPr>
          <a:xfrm>
            <a:off x="495300" y="8563886"/>
            <a:ext cx="891902" cy="4597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F1CF58-7365-4CB5-85E3-CAB16D1C86A3}"/>
              </a:ext>
            </a:extLst>
          </p:cNvPr>
          <p:cNvSpPr/>
          <p:nvPr/>
        </p:nvSpPr>
        <p:spPr>
          <a:xfrm>
            <a:off x="2344890" y="8570006"/>
            <a:ext cx="281108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700" dirty="0">
                <a:solidFill>
                  <a:prstClr val="black"/>
                </a:solidFill>
              </a:rPr>
              <a:t>The DRIVER+ project has received funding from the European Union’s 7</a:t>
            </a:r>
            <a:r>
              <a:rPr lang="en-GB" sz="700" baseline="30000" dirty="0">
                <a:solidFill>
                  <a:prstClr val="black"/>
                </a:solidFill>
              </a:rPr>
              <a:t>th</a:t>
            </a:r>
            <a:r>
              <a:rPr lang="en-GB" sz="700" dirty="0">
                <a:solidFill>
                  <a:prstClr val="black"/>
                </a:solidFill>
              </a:rPr>
              <a:t> Framework Programme for Research, Technological Development and Demonstration under Grant Agreement n°607798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98891A-C675-45B9-9041-3C7A02432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651" y="8621538"/>
            <a:ext cx="468190" cy="31588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CCB39E0-0175-4973-AC40-655F84674576}"/>
              </a:ext>
            </a:extLst>
          </p:cNvPr>
          <p:cNvSpPr/>
          <p:nvPr/>
        </p:nvSpPr>
        <p:spPr>
          <a:xfrm>
            <a:off x="506355" y="1173211"/>
            <a:ext cx="3627496" cy="736246"/>
          </a:xfrm>
          <a:prstGeom prst="rect">
            <a:avLst/>
          </a:prstGeom>
          <a:solidFill>
            <a:srgbClr val="053451"/>
          </a:solidFill>
          <a:ln>
            <a:solidFill>
              <a:srgbClr val="0534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22B9B6-3A96-442C-B981-A1F530C92FE4}"/>
              </a:ext>
            </a:extLst>
          </p:cNvPr>
          <p:cNvSpPr txBox="1"/>
          <p:nvPr/>
        </p:nvSpPr>
        <p:spPr>
          <a:xfrm>
            <a:off x="620154" y="1288111"/>
            <a:ext cx="3341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LESSONS LEARNED LIBRARY</a:t>
            </a:r>
          </a:p>
          <a:p>
            <a:r>
              <a:rPr lang="en-GB" sz="1600" dirty="0">
                <a:solidFill>
                  <a:srgbClr val="FDB913"/>
                </a:solidFill>
              </a:rPr>
              <a:t>SHARING KEY LESSONS FROM EVENTS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20080F4B-596C-4863-8F81-49FEB479451A}"/>
              </a:ext>
            </a:extLst>
          </p:cNvPr>
          <p:cNvSpPr txBox="1"/>
          <p:nvPr/>
        </p:nvSpPr>
        <p:spPr>
          <a:xfrm>
            <a:off x="2584323" y="2874802"/>
            <a:ext cx="1171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To develop a comprehensive </a:t>
            </a:r>
            <a:r>
              <a:rPr lang="en-GB" sz="800" b="1" dirty="0">
                <a:solidFill>
                  <a:schemeClr val="bg1"/>
                </a:solidFill>
              </a:rPr>
              <a:t>Portfolio of Crisis Management solutions</a:t>
            </a:r>
          </a:p>
        </p:txBody>
      </p:sp>
      <p:pic>
        <p:nvPicPr>
          <p:cNvPr id="1028" name="Picture 4" descr="Résultat de recherche d'images pour &quot;oiseau twitter&quot;">
            <a:extLst>
              <a:ext uri="{FF2B5EF4-FFF2-40B4-BE49-F238E27FC236}">
                <a16:creationId xmlns:a16="http://schemas.microsoft.com/office/drawing/2014/main" id="{9C8842D9-7D0B-414B-AFE9-8BF6DB51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64" y="7842397"/>
            <a:ext cx="340977" cy="34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F7A7DDE6-D2B9-4010-8CB9-27A477222EC1}"/>
              </a:ext>
            </a:extLst>
          </p:cNvPr>
          <p:cNvSpPr/>
          <p:nvPr/>
        </p:nvSpPr>
        <p:spPr>
          <a:xfrm>
            <a:off x="779369" y="1967928"/>
            <a:ext cx="3926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solidFill>
                  <a:srgbClr val="053451"/>
                </a:solidFill>
              </a:rPr>
              <a:t>The Lessons Learned Library is a repository in the domain of Crisis Management for collecting and sharing lessons from severe incidents, crisis situations, tests or exercises</a:t>
            </a:r>
            <a:endParaRPr lang="en-GB" sz="1200" dirty="0">
              <a:solidFill>
                <a:srgbClr val="05345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8CC230-1939-484D-A232-DEB798CF4195}"/>
              </a:ext>
            </a:extLst>
          </p:cNvPr>
          <p:cNvSpPr txBox="1"/>
          <p:nvPr/>
        </p:nvSpPr>
        <p:spPr>
          <a:xfrm>
            <a:off x="2040340" y="4517582"/>
            <a:ext cx="2940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>
                <a:solidFill>
                  <a:schemeClr val="bg1"/>
                </a:solidFill>
              </a:rPr>
              <a:t>Activities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7BB272-C354-4AE2-8F3F-A6A66FC8FC76}"/>
              </a:ext>
            </a:extLst>
          </p:cNvPr>
          <p:cNvGrpSpPr>
            <a:grpSpLocks noChangeAspect="1"/>
          </p:cNvGrpSpPr>
          <p:nvPr/>
        </p:nvGrpSpPr>
        <p:grpSpPr>
          <a:xfrm>
            <a:off x="2085442" y="139595"/>
            <a:ext cx="952500" cy="955928"/>
            <a:chOff x="2085442" y="196745"/>
            <a:chExt cx="952500" cy="955928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9B13702-80FB-4BE1-BA8C-BE20D7DCE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442" y="196745"/>
              <a:ext cx="952500" cy="9525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8DBEEF1-0180-4333-81BA-D466AD219464}"/>
                </a:ext>
              </a:extLst>
            </p:cNvPr>
            <p:cNvSpPr txBox="1"/>
            <p:nvPr/>
          </p:nvSpPr>
          <p:spPr>
            <a:xfrm>
              <a:off x="2220932" y="629453"/>
              <a:ext cx="274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053451"/>
                  </a:solidFill>
                </a:rPr>
                <a:t>L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CB931BE-B107-47BE-93E3-827B3A7E7FB8}"/>
                </a:ext>
              </a:extLst>
            </p:cNvPr>
            <p:cNvSpPr txBox="1"/>
            <p:nvPr/>
          </p:nvSpPr>
          <p:spPr>
            <a:xfrm>
              <a:off x="2620982" y="629453"/>
              <a:ext cx="274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053451"/>
                  </a:solidFill>
                </a:rPr>
                <a:t>3</a:t>
              </a: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205891BC-48FA-4CCE-BB51-E2998F30CEA1}"/>
              </a:ext>
            </a:extLst>
          </p:cNvPr>
          <p:cNvSpPr/>
          <p:nvPr/>
        </p:nvSpPr>
        <p:spPr>
          <a:xfrm>
            <a:off x="434309" y="8259965"/>
            <a:ext cx="3426492" cy="200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700" dirty="0">
                <a:solidFill>
                  <a:prstClr val="black"/>
                </a:solidFill>
              </a:rPr>
              <a:t>The Lessons Learned Library has been launched in the framework of the DRIVER+ project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145192-4A13-4B4D-B072-6D4CAA9DE6A8}"/>
              </a:ext>
            </a:extLst>
          </p:cNvPr>
          <p:cNvSpPr/>
          <p:nvPr/>
        </p:nvSpPr>
        <p:spPr>
          <a:xfrm>
            <a:off x="3860801" y="8259966"/>
            <a:ext cx="11011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700" u="sng" dirty="0">
                <a:solidFill>
                  <a:srgbClr val="00497E"/>
                </a:solidFill>
              </a:rPr>
              <a:t>www.driver-project.eu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FCD390A-59DB-489F-83D3-5B9B691223E7}"/>
              </a:ext>
            </a:extLst>
          </p:cNvPr>
          <p:cNvSpPr/>
          <p:nvPr/>
        </p:nvSpPr>
        <p:spPr>
          <a:xfrm>
            <a:off x="1149540" y="7499717"/>
            <a:ext cx="3831128" cy="678911"/>
          </a:xfrm>
          <a:prstGeom prst="rect">
            <a:avLst/>
          </a:prstGeom>
          <a:solidFill>
            <a:srgbClr val="00497E"/>
          </a:solidFill>
          <a:ln>
            <a:solidFill>
              <a:srgbClr val="0534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0F233A-2403-434B-ACA9-242E1032620B}"/>
              </a:ext>
            </a:extLst>
          </p:cNvPr>
          <p:cNvSpPr txBox="1"/>
          <p:nvPr/>
        </p:nvSpPr>
        <p:spPr>
          <a:xfrm>
            <a:off x="1149540" y="7525533"/>
            <a:ext cx="383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ARE YOU DRIVING INNOVATION IN CRISIS MANAGEMENT?</a:t>
            </a:r>
          </a:p>
          <a:p>
            <a:r>
              <a:rPr lang="en-GB" sz="1200" dirty="0">
                <a:solidFill>
                  <a:srgbClr val="FDB913"/>
                </a:solidFill>
              </a:rPr>
              <a:t>ADD YOUR KEY LESSONS LEARNED TO L3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7857DB-0FD1-43EC-8E87-DF88FD2EC7F2}"/>
              </a:ext>
            </a:extLst>
          </p:cNvPr>
          <p:cNvSpPr/>
          <p:nvPr/>
        </p:nvSpPr>
        <p:spPr>
          <a:xfrm>
            <a:off x="626269" y="6904964"/>
            <a:ext cx="140400" cy="413926"/>
          </a:xfrm>
          <a:prstGeom prst="rect">
            <a:avLst/>
          </a:prstGeom>
          <a:solidFill>
            <a:srgbClr val="FDB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61BF65A-A835-4821-BC77-02B729004666}"/>
              </a:ext>
            </a:extLst>
          </p:cNvPr>
          <p:cNvSpPr/>
          <p:nvPr/>
        </p:nvSpPr>
        <p:spPr>
          <a:xfrm>
            <a:off x="493427" y="6963341"/>
            <a:ext cx="139792" cy="299262"/>
          </a:xfrm>
          <a:prstGeom prst="rect">
            <a:avLst/>
          </a:prstGeom>
          <a:solidFill>
            <a:srgbClr val="004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9C968B6-AE49-4358-B6F0-E3D1B8F9809D}"/>
              </a:ext>
            </a:extLst>
          </p:cNvPr>
          <p:cNvSpPr/>
          <p:nvPr/>
        </p:nvSpPr>
        <p:spPr>
          <a:xfrm>
            <a:off x="3739690" y="7920646"/>
            <a:ext cx="12206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000" u="sng" dirty="0">
                <a:solidFill>
                  <a:schemeClr val="bg1"/>
                </a:solidFill>
              </a:rPr>
              <a:t>https://l3crisis.eu/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A755A3B-46AC-4E4E-AA4B-6485317098D9}"/>
              </a:ext>
            </a:extLst>
          </p:cNvPr>
          <p:cNvSpPr/>
          <p:nvPr/>
        </p:nvSpPr>
        <p:spPr>
          <a:xfrm>
            <a:off x="1005643" y="7495279"/>
            <a:ext cx="140400" cy="140400"/>
          </a:xfrm>
          <a:prstGeom prst="rect">
            <a:avLst/>
          </a:prstGeom>
          <a:solidFill>
            <a:srgbClr val="FDB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DC9470C-9D42-4133-8C12-94B7144C286C}"/>
              </a:ext>
            </a:extLst>
          </p:cNvPr>
          <p:cNvSpPr/>
          <p:nvPr/>
        </p:nvSpPr>
        <p:spPr>
          <a:xfrm>
            <a:off x="770387" y="6774757"/>
            <a:ext cx="3673556" cy="720326"/>
          </a:xfrm>
          <a:prstGeom prst="rect">
            <a:avLst/>
          </a:prstGeom>
          <a:solidFill>
            <a:srgbClr val="053451"/>
          </a:solidFill>
          <a:ln>
            <a:solidFill>
              <a:srgbClr val="0534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595C01F-3691-4AE5-B320-945F8457FF41}"/>
              </a:ext>
            </a:extLst>
          </p:cNvPr>
          <p:cNvSpPr/>
          <p:nvPr/>
        </p:nvSpPr>
        <p:spPr>
          <a:xfrm>
            <a:off x="855182" y="6808030"/>
            <a:ext cx="3517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solidFill>
                  <a:schemeClr val="bg1"/>
                </a:solidFill>
              </a:rPr>
              <a:t>By enabling to share key lessons across organisations, sectors and countries, L3 contributes to the improvement of handling crisis situations in Europe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E379878-0F68-4F8C-8F78-00170978D0CF}"/>
              </a:ext>
            </a:extLst>
          </p:cNvPr>
          <p:cNvSpPr/>
          <p:nvPr/>
        </p:nvSpPr>
        <p:spPr>
          <a:xfrm>
            <a:off x="1452548" y="2653440"/>
            <a:ext cx="3181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solidFill>
                  <a:srgbClr val="053451"/>
                </a:solidFill>
              </a:rPr>
              <a:t>Share your experience: help your colleagues, so they can take advantage of your experiences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057371A-50A7-4B48-81F4-39D527A04E75}"/>
              </a:ext>
            </a:extLst>
          </p:cNvPr>
          <p:cNvSpPr/>
          <p:nvPr/>
        </p:nvSpPr>
        <p:spPr>
          <a:xfrm>
            <a:off x="1446198" y="3147839"/>
            <a:ext cx="3181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solidFill>
                  <a:srgbClr val="053451"/>
                </a:solidFill>
              </a:rPr>
              <a:t>Quick and easy: in a short period of time you can edit information and key lessons from an event in a well-structured way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CA453EF-444F-4183-8CA7-E020FDE4BFB3}"/>
              </a:ext>
            </a:extLst>
          </p:cNvPr>
          <p:cNvSpPr/>
          <p:nvPr/>
        </p:nvSpPr>
        <p:spPr>
          <a:xfrm>
            <a:off x="1456140" y="3782915"/>
            <a:ext cx="3181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solidFill>
                  <a:srgbClr val="053451"/>
                </a:solidFill>
              </a:rPr>
              <a:t>Open to any professional: not locked away in a safe or hidden in some report, but open to any professional interested to learn from others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7B14268D-F0EC-4A38-8F26-CA257E765D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650" y="4605654"/>
            <a:ext cx="3446462" cy="1938634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3D2F1E77-FCAE-4029-BB39-25F9F0BE5A95}"/>
              </a:ext>
            </a:extLst>
          </p:cNvPr>
          <p:cNvSpPr/>
          <p:nvPr/>
        </p:nvSpPr>
        <p:spPr>
          <a:xfrm>
            <a:off x="836850" y="2629501"/>
            <a:ext cx="643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nl-NL" sz="2400" dirty="0">
                <a:solidFill>
                  <a:srgbClr val="F9A825"/>
                </a:solidFill>
                <a:latin typeface="Material Icons" panose="02000503000000000000" pitchFamily="2" charset="0"/>
                <a:ea typeface="Material Icons" panose="02000503000000000000" pitchFamily="2" charset="0"/>
              </a:rPr>
              <a:t></a:t>
            </a:r>
            <a:endParaRPr lang="nl-NL" sz="2400" b="1" dirty="0">
              <a:solidFill>
                <a:srgbClr val="F9A825"/>
              </a:solidFill>
              <a:latin typeface="Material Icons" panose="02000503000000000000" pitchFamily="2" charset="0"/>
              <a:ea typeface="Material Icons" panose="02000503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2FC6C4-249F-405D-B44B-6FC363066A97}"/>
              </a:ext>
            </a:extLst>
          </p:cNvPr>
          <p:cNvSpPr/>
          <p:nvPr/>
        </p:nvSpPr>
        <p:spPr>
          <a:xfrm>
            <a:off x="903942" y="3187579"/>
            <a:ext cx="564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nl-NL" sz="2400" dirty="0">
                <a:solidFill>
                  <a:srgbClr val="F9A825"/>
                </a:solidFill>
                <a:latin typeface="Material Icons" panose="02000503000000000000" pitchFamily="2" charset="0"/>
                <a:ea typeface="Material Icons" panose="02000503000000000000" pitchFamily="2" charset="0"/>
              </a:rPr>
              <a:t></a:t>
            </a:r>
            <a:endParaRPr lang="nl-NL" sz="2400" b="1" dirty="0">
              <a:solidFill>
                <a:srgbClr val="F9A825"/>
              </a:solidFill>
              <a:latin typeface="Material Icons" panose="02000503000000000000" pitchFamily="2" charset="0"/>
              <a:ea typeface="Material Icons" panose="02000503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8D3F57-E83E-4846-8FE7-80C4B588179D}"/>
              </a:ext>
            </a:extLst>
          </p:cNvPr>
          <p:cNvSpPr/>
          <p:nvPr/>
        </p:nvSpPr>
        <p:spPr>
          <a:xfrm>
            <a:off x="980592" y="3790057"/>
            <a:ext cx="4556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nl-NL" sz="2400" dirty="0">
                <a:solidFill>
                  <a:srgbClr val="F9A825"/>
                </a:solidFill>
                <a:latin typeface="Material Icons" panose="02000503000000000000" pitchFamily="2" charset="0"/>
                <a:ea typeface="Material Icons" panose="02000503000000000000" pitchFamily="2" charset="0"/>
              </a:rPr>
              <a:t></a:t>
            </a:r>
            <a:endParaRPr lang="nl-NL" sz="2400" b="1" dirty="0">
              <a:solidFill>
                <a:srgbClr val="F9A825"/>
              </a:solidFill>
              <a:latin typeface="Material Icons" panose="02000503000000000000" pitchFamily="2" charset="0"/>
              <a:ea typeface="Material Icons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59E96BE1366749B5994691468FA9F5" ma:contentTypeVersion="11" ma:contentTypeDescription="Create a new document." ma:contentTypeScope="" ma:versionID="02a490dfa61d207526ab6db75a4cce2a">
  <xsd:schema xmlns:xsd="http://www.w3.org/2001/XMLSchema" xmlns:xs="http://www.w3.org/2001/XMLSchema" xmlns:p="http://schemas.microsoft.com/office/2006/metadata/properties" xmlns:ns2="bb180c85-76f3-48e0-b328-7ffec8745cdb" xmlns:ns3="9107859c-f784-45d5-9a48-227635d9abf6" targetNamespace="http://schemas.microsoft.com/office/2006/metadata/properties" ma:root="true" ma:fieldsID="c7dbec14a6babac4d927d9057efa29a1" ns2:_="" ns3:_="">
    <xsd:import namespace="bb180c85-76f3-48e0-b328-7ffec8745cdb"/>
    <xsd:import namespace="9107859c-f784-45d5-9a48-227635d9ab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_Flow_SignoffStatu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80c85-76f3-48e0-b328-7ffec8745c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_x0024_Resources_x003a_core_x002c_Signoff_Status_x003b_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07859c-f784-45d5-9a48-227635d9ab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bb180c85-76f3-48e0-b328-7ffec8745cd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21BDEA-492A-4BE6-8782-FDEB475B51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180c85-76f3-48e0-b328-7ffec8745cdb"/>
    <ds:schemaRef ds:uri="9107859c-f784-45d5-9a48-227635d9ab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A08531-BB3A-4BA9-8968-15411C819A45}">
  <ds:schemaRefs>
    <ds:schemaRef ds:uri="http://purl.org/dc/terms/"/>
    <ds:schemaRef ds:uri="http://schemas.openxmlformats.org/package/2006/metadata/core-properties"/>
    <ds:schemaRef ds:uri="bb180c85-76f3-48e0-b328-7ffec8745cdb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107859c-f784-45d5-9a48-227635d9abf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0158FDE-68B4-488A-8679-C4350728C4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211</Words>
  <Application>Microsoft Office PowerPoint</Application>
  <PresentationFormat>On-screen Show (16:9)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Material Icons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Marion Bonlieu;dirk.stolk@tno.nl</dc:creator>
  <cp:lastModifiedBy>Stolk, D.J. (Dirk)</cp:lastModifiedBy>
  <cp:revision>69</cp:revision>
  <cp:lastPrinted>2020-01-30T08:37:39Z</cp:lastPrinted>
  <dcterms:created xsi:type="dcterms:W3CDTF">2017-12-18T13:08:56Z</dcterms:created>
  <dcterms:modified xsi:type="dcterms:W3CDTF">2020-01-30T08:48:36Z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0x0101002559E96BE1366749B5994691468FA9F5</vt:lpwstr>
  </property>
</Properties>
</file>