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</p:sldMasterIdLst>
  <p:notesMasterIdLst>
    <p:notesMasterId r:id="rId9"/>
  </p:notesMasterIdLst>
  <p:sldIdLst>
    <p:sldId id="324" r:id="rId5"/>
    <p:sldId id="329" r:id="rId6"/>
    <p:sldId id="330" r:id="rId7"/>
    <p:sldId id="331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hid Iqbal Suddle" initials="SIS" lastIdx="11" clrIdx="0">
    <p:extLst/>
  </p:cmAuthor>
  <p:cmAuthor id="2" name="Regis Flohr" initials="RF" lastIdx="10" clrIdx="1">
    <p:extLst/>
  </p:cmAuthor>
  <p:cmAuthor id="3" name="Vermeulen, Cor-Jan" initials="CJV" lastIdx="1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97E"/>
    <a:srgbClr val="F56924"/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38" y="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1D55A-7274-4ADB-8A2A-22C0FC95E12E}" type="datetimeFigureOut">
              <a:rPr lang="nl-NL" smtClean="0"/>
              <a:t>11-2-2019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B910F-7F1C-4708-B315-BBD436F4903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8363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tiff"/><Relationship Id="rId3" Type="http://schemas.openxmlformats.org/officeDocument/2006/relationships/hyperlink" Target="https://twitter.com/DRIVER_PROJECT" TargetMode="External"/><Relationship Id="rId7" Type="http://schemas.openxmlformats.org/officeDocument/2006/relationships/hyperlink" Target="https://www.youtube.com/channel/UCPcaVPfylkukpg938YOAZgg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tiff"/><Relationship Id="rId5" Type="http://schemas.openxmlformats.org/officeDocument/2006/relationships/hyperlink" Target="https://www.linkedin.com/groups/8161096/" TargetMode="External"/><Relationship Id="rId4" Type="http://schemas.openxmlformats.org/officeDocument/2006/relationships/image" Target="../media/image3.tiff"/><Relationship Id="rId9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6090" y="3437467"/>
            <a:ext cx="8822940" cy="3420535"/>
          </a:xfrm>
          <a:prstGeom prst="rect">
            <a:avLst/>
          </a:prstGeom>
          <a:solidFill>
            <a:srgbClr val="0534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8043" y="5851305"/>
            <a:ext cx="11475156" cy="1006696"/>
          </a:xfrm>
          <a:prstGeom prst="rect">
            <a:avLst/>
          </a:prstGeom>
          <a:solidFill>
            <a:srgbClr val="0049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8029" y="93987"/>
            <a:ext cx="4917039" cy="221097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575736" y="3064934"/>
            <a:ext cx="754897" cy="3793068"/>
          </a:xfrm>
          <a:prstGeom prst="rect">
            <a:avLst/>
          </a:prstGeom>
          <a:solidFill>
            <a:srgbClr val="F3B3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1330634" y="3536299"/>
            <a:ext cx="7808396" cy="1756205"/>
          </a:xfrm>
        </p:spPr>
        <p:txBody>
          <a:bodyPr anchor="b">
            <a:normAutofit/>
          </a:bodyPr>
          <a:lstStyle>
            <a:lvl1pPr algn="l">
              <a:defRPr sz="3200" b="1" cap="all" baseline="0">
                <a:solidFill>
                  <a:schemeClr val="bg1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r>
              <a:rPr lang="en-GB" noProof="0" dirty="0"/>
              <a:t>PRESENTATION TITLE</a:t>
            </a:r>
          </a:p>
        </p:txBody>
      </p:sp>
      <p:sp>
        <p:nvSpPr>
          <p:cNvPr id="15" name="Espace réservé du texte 17"/>
          <p:cNvSpPr>
            <a:spLocks noGrp="1"/>
          </p:cNvSpPr>
          <p:nvPr>
            <p:ph type="body" sz="quarter" idx="13" hasCustomPrompt="1"/>
          </p:nvPr>
        </p:nvSpPr>
        <p:spPr>
          <a:xfrm>
            <a:off x="1330633" y="5188529"/>
            <a:ext cx="8852433" cy="662776"/>
          </a:xfrm>
        </p:spPr>
        <p:txBody>
          <a:bodyPr>
            <a:noAutofit/>
          </a:bodyPr>
          <a:lstStyle>
            <a:lvl1pPr marL="0" indent="0" algn="l">
              <a:buNone/>
              <a:defRPr sz="2100" cap="all" baseline="0">
                <a:solidFill>
                  <a:srgbClr val="F3B329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  <a:r>
              <a:rPr lang="fr-FR" dirty="0"/>
              <a:t> </a:t>
            </a:r>
            <a:r>
              <a:rPr lang="mr-IN" dirty="0"/>
              <a:t>–</a:t>
            </a:r>
            <a:r>
              <a:rPr lang="fr-FR" dirty="0"/>
              <a:t> </a:t>
            </a:r>
            <a:r>
              <a:rPr lang="en-GB" noProof="0" dirty="0"/>
              <a:t>SP9X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4" hasCustomPrompt="1"/>
          </p:nvPr>
        </p:nvSpPr>
        <p:spPr>
          <a:xfrm>
            <a:off x="1590278" y="5851305"/>
            <a:ext cx="10042921" cy="533091"/>
          </a:xfrm>
        </p:spPr>
        <p:txBody>
          <a:bodyPr anchor="b">
            <a:noAutofit/>
          </a:bodyPr>
          <a:lstStyle>
            <a:lvl1pPr marL="0" indent="0" algn="r">
              <a:buNone/>
              <a:defRPr sz="1600" baseline="0">
                <a:solidFill>
                  <a:schemeClr val="bg1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pPr lvl="0"/>
            <a:r>
              <a:rPr lang="en-GB" noProof="0" dirty="0"/>
              <a:t>Author name, Organisation</a:t>
            </a:r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5" hasCustomPrompt="1"/>
          </p:nvPr>
        </p:nvSpPr>
        <p:spPr>
          <a:xfrm>
            <a:off x="1590278" y="6391145"/>
            <a:ext cx="10042921" cy="466856"/>
          </a:xfrm>
        </p:spPr>
        <p:txBody>
          <a:bodyPr anchor="t">
            <a:noAutofit/>
          </a:bodyPr>
          <a:lstStyle>
            <a:lvl1pPr marL="0" indent="0" algn="r">
              <a:buNone/>
              <a:defRPr sz="1600" baseline="0">
                <a:solidFill>
                  <a:schemeClr val="bg1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pPr lvl="0"/>
            <a:r>
              <a:rPr lang="en-GB" noProof="0" dirty="0"/>
              <a:t>Date - Location</a:t>
            </a:r>
          </a:p>
        </p:txBody>
      </p:sp>
    </p:spTree>
    <p:extLst>
      <p:ext uri="{BB962C8B-B14F-4D97-AF65-F5344CB8AC3E}">
        <p14:creationId xmlns:p14="http://schemas.microsoft.com/office/powerpoint/2010/main" val="39486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0534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140178" y="2449688"/>
            <a:ext cx="6112933" cy="3064933"/>
          </a:xfrm>
          <a:prstGeom prst="rect">
            <a:avLst/>
          </a:prstGeom>
          <a:solidFill>
            <a:srgbClr val="0049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34564" y="1890888"/>
            <a:ext cx="10347080" cy="2899065"/>
          </a:xfrm>
          <a:prstGeom prst="rect">
            <a:avLst/>
          </a:prstGeom>
          <a:solidFill>
            <a:srgbClr val="F3B3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403366" y="1128888"/>
            <a:ext cx="925845" cy="46397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2329212" y="1890887"/>
            <a:ext cx="8852432" cy="1756205"/>
          </a:xfrm>
        </p:spPr>
        <p:txBody>
          <a:bodyPr anchor="b">
            <a:normAutofit/>
          </a:bodyPr>
          <a:lstStyle>
            <a:lvl1pPr algn="l">
              <a:defRPr sz="3200" b="1" cap="all" baseline="0">
                <a:solidFill>
                  <a:schemeClr val="bg1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r>
              <a:rPr lang="en-GB" noProof="0" dirty="0"/>
              <a:t>SECTION TITLE</a:t>
            </a:r>
          </a:p>
        </p:txBody>
      </p:sp>
      <p:sp>
        <p:nvSpPr>
          <p:cNvPr id="15" name="Espace réservé du texte 17"/>
          <p:cNvSpPr>
            <a:spLocks noGrp="1"/>
          </p:cNvSpPr>
          <p:nvPr>
            <p:ph type="body" sz="quarter" idx="13" hasCustomPrompt="1"/>
          </p:nvPr>
        </p:nvSpPr>
        <p:spPr>
          <a:xfrm>
            <a:off x="2329212" y="3543117"/>
            <a:ext cx="8852433" cy="662776"/>
          </a:xfrm>
        </p:spPr>
        <p:txBody>
          <a:bodyPr>
            <a:noAutofit/>
          </a:bodyPr>
          <a:lstStyle>
            <a:lvl1pPr marL="0" indent="0" algn="l">
              <a:buNone/>
              <a:defRPr sz="2100" cap="small" baseline="0">
                <a:solidFill>
                  <a:srgbClr val="00497E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8253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7467"/>
            <a:ext cx="829732" cy="880535"/>
          </a:xfrm>
          <a:prstGeom prst="rect">
            <a:avLst/>
          </a:prstGeom>
          <a:solidFill>
            <a:srgbClr val="0534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6536267"/>
            <a:ext cx="11006667" cy="321735"/>
          </a:xfrm>
          <a:prstGeom prst="rect">
            <a:avLst/>
          </a:prstGeom>
          <a:solidFill>
            <a:srgbClr val="0049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838200" y="6536266"/>
            <a:ext cx="10168467" cy="32173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300">
                <a:solidFill>
                  <a:schemeClr val="bg1"/>
                </a:solidFill>
                <a:latin typeface="Brandon Text Medium" pitchFamily="34" charset="0"/>
              </a:defRPr>
            </a:lvl1pPr>
          </a:lstStyle>
          <a:p>
            <a:pPr defTabSz="609585"/>
            <a:r>
              <a:rPr lang="fr-FR" dirty="0">
                <a:solidFill>
                  <a:prstClr val="white"/>
                </a:solidFill>
              </a:rPr>
              <a:t>Driver+ Project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18093" y="5977468"/>
            <a:ext cx="611641" cy="517088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300">
                <a:solidFill>
                  <a:schemeClr val="bg1"/>
                </a:solidFill>
                <a:latin typeface="Brandon Text Medium" pitchFamily="34" charset="0"/>
              </a:defRPr>
            </a:lvl1pPr>
          </a:lstStyle>
          <a:p>
            <a:pPr defTabSz="609585"/>
            <a:fld id="{F3F4C4A7-A8A2-774E-9968-91CCA6FE0429}" type="slidenum">
              <a:rPr lang="fr-FR" smtClean="0">
                <a:solidFill>
                  <a:prstClr val="white"/>
                </a:solidFill>
              </a:rPr>
              <a:pPr defTabSz="609585"/>
              <a:t>‹#›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5825067"/>
            <a:ext cx="209625" cy="1032935"/>
          </a:xfrm>
          <a:prstGeom prst="rect">
            <a:avLst/>
          </a:prstGeom>
          <a:solidFill>
            <a:srgbClr val="F3B3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836400" y="2"/>
            <a:ext cx="355600" cy="474132"/>
          </a:xfrm>
          <a:prstGeom prst="rect">
            <a:avLst/>
          </a:prstGeom>
          <a:solidFill>
            <a:srgbClr val="0534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1650133" y="-16931"/>
            <a:ext cx="541867" cy="186265"/>
          </a:xfrm>
          <a:prstGeom prst="rect">
            <a:avLst/>
          </a:prstGeom>
          <a:solidFill>
            <a:srgbClr val="0049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2056533" y="-16932"/>
            <a:ext cx="135467" cy="609599"/>
          </a:xfrm>
          <a:prstGeom prst="rect">
            <a:avLst/>
          </a:prstGeom>
          <a:solidFill>
            <a:srgbClr val="F3B3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590719" y="180623"/>
            <a:ext cx="10943700" cy="78285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1" cap="all" baseline="0">
                <a:solidFill>
                  <a:srgbClr val="F3B329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r>
              <a:rPr lang="en-GB" noProof="0" dirty="0"/>
              <a:t>SLIDE TITLE</a:t>
            </a:r>
          </a:p>
        </p:txBody>
      </p:sp>
      <p:sp>
        <p:nvSpPr>
          <p:cNvPr id="13" name="Espace réservé du texte 17"/>
          <p:cNvSpPr>
            <a:spLocks noGrp="1"/>
          </p:cNvSpPr>
          <p:nvPr>
            <p:ph type="body" sz="quarter" idx="13" hasCustomPrompt="1"/>
          </p:nvPr>
        </p:nvSpPr>
        <p:spPr>
          <a:xfrm>
            <a:off x="590719" y="901517"/>
            <a:ext cx="10943700" cy="629019"/>
          </a:xfrm>
        </p:spPr>
        <p:txBody>
          <a:bodyPr>
            <a:noAutofit/>
          </a:bodyPr>
          <a:lstStyle>
            <a:lvl1pPr marL="0" indent="0" algn="l">
              <a:buNone/>
              <a:defRPr sz="2100" cap="all" baseline="0">
                <a:solidFill>
                  <a:srgbClr val="00497E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590551" y="1784351"/>
            <a:ext cx="11059583" cy="4193116"/>
          </a:xfrm>
        </p:spPr>
        <p:txBody>
          <a:bodyPr>
            <a:normAutofit/>
          </a:bodyPr>
          <a:lstStyle>
            <a:lvl1pPr marL="0" indent="0">
              <a:buNone/>
              <a:defRPr sz="1900"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pPr lvl="0"/>
            <a:r>
              <a:rPr lang="en-GB" noProof="0" dirty="0"/>
              <a:t>Your text</a:t>
            </a:r>
          </a:p>
        </p:txBody>
      </p:sp>
    </p:spTree>
    <p:extLst>
      <p:ext uri="{BB962C8B-B14F-4D97-AF65-F5344CB8AC3E}">
        <p14:creationId xmlns:p14="http://schemas.microsoft.com/office/powerpoint/2010/main" val="401102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439333" y="1215856"/>
            <a:ext cx="4318000" cy="2848144"/>
          </a:xfrm>
          <a:prstGeom prst="rect">
            <a:avLst/>
          </a:prstGeom>
          <a:solidFill>
            <a:srgbClr val="0534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90224" y="0"/>
            <a:ext cx="6637865" cy="2343533"/>
          </a:xfrm>
          <a:prstGeom prst="rect">
            <a:avLst/>
          </a:prstGeom>
          <a:solidFill>
            <a:srgbClr val="0049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82133" y="1"/>
            <a:ext cx="711200" cy="3770489"/>
          </a:xfrm>
          <a:prstGeom prst="rect">
            <a:avLst/>
          </a:prstGeom>
          <a:solidFill>
            <a:srgbClr val="F3B3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8487" y="4849717"/>
            <a:ext cx="2496600" cy="2008284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 userDrawn="1"/>
        </p:nvSpPr>
        <p:spPr>
          <a:xfrm>
            <a:off x="1484488" y="2927211"/>
            <a:ext cx="4233333" cy="1019465"/>
          </a:xfrm>
          <a:prstGeom prst="rect">
            <a:avLst/>
          </a:prstGeom>
        </p:spPr>
        <p:txBody>
          <a:bodyPr lIns="121917" tIns="60958" rIns="121917" bIns="60958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fr-FR" cap="all" dirty="0">
                <a:solidFill>
                  <a:prstClr val="white"/>
                </a:solidFill>
                <a:latin typeface="Brandon Text Medium" pitchFamily="34" charset="0"/>
              </a:rPr>
              <a:t>THANK YOU.</a:t>
            </a:r>
            <a:br>
              <a:rPr lang="fr-FR" cap="all" dirty="0">
                <a:solidFill>
                  <a:prstClr val="white"/>
                </a:solidFill>
                <a:latin typeface="Brandon Text Medium" pitchFamily="34" charset="0"/>
              </a:rPr>
            </a:br>
            <a:r>
              <a:rPr lang="fr-FR" sz="2700" b="0" cap="all" dirty="0">
                <a:solidFill>
                  <a:srgbClr val="F3B329"/>
                </a:solidFill>
                <a:latin typeface="Brandon Text Medium" pitchFamily="34" charset="0"/>
              </a:rPr>
              <a:t>ANY QUESTION?</a:t>
            </a:r>
            <a:endParaRPr lang="fr-FR" b="0" cap="all" dirty="0">
              <a:solidFill>
                <a:srgbClr val="F3B329"/>
              </a:solidFill>
              <a:latin typeface="Brandon Text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5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54752" y="1192117"/>
            <a:ext cx="8229600" cy="5665884"/>
          </a:xfrm>
          <a:prstGeom prst="rect">
            <a:avLst/>
          </a:prstGeom>
          <a:solidFill>
            <a:srgbClr val="0534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4272403" y="0"/>
            <a:ext cx="4967549" cy="2417691"/>
          </a:xfrm>
          <a:prstGeom prst="rect">
            <a:avLst/>
          </a:prstGeom>
          <a:solidFill>
            <a:srgbClr val="0049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66885" y="1791591"/>
            <a:ext cx="948267" cy="4849716"/>
          </a:xfrm>
          <a:prstGeom prst="rect">
            <a:avLst/>
          </a:prstGeom>
          <a:solidFill>
            <a:srgbClr val="F3B3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8487" y="4849717"/>
            <a:ext cx="2496600" cy="2008284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 userDrawn="1"/>
        </p:nvSpPr>
        <p:spPr>
          <a:xfrm>
            <a:off x="4532486" y="1065302"/>
            <a:ext cx="4233333" cy="1198949"/>
          </a:xfrm>
          <a:prstGeom prst="rect">
            <a:avLst/>
          </a:prstGeom>
        </p:spPr>
        <p:txBody>
          <a:bodyPr lIns="121917" tIns="60958" rIns="121917" bIns="60958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pPr algn="l"/>
            <a:r>
              <a:rPr lang="fr-FR" dirty="0">
                <a:solidFill>
                  <a:prstClr val="white"/>
                </a:solidFill>
                <a:latin typeface="Brandon Text Medium" pitchFamily="34" charset="0"/>
              </a:rPr>
              <a:t>CONTACT</a:t>
            </a:r>
            <a:br>
              <a:rPr lang="fr-FR" dirty="0">
                <a:solidFill>
                  <a:prstClr val="white"/>
                </a:solidFill>
                <a:latin typeface="Brandon Text Medium" pitchFamily="34" charset="0"/>
              </a:rPr>
            </a:br>
            <a:r>
              <a:rPr lang="fr-FR" sz="2700" b="0" dirty="0">
                <a:solidFill>
                  <a:srgbClr val="F3B329"/>
                </a:solidFill>
                <a:latin typeface="Brandon Text Medium" pitchFamily="34" charset="0"/>
              </a:rPr>
              <a:t>REACH US</a:t>
            </a:r>
            <a:endParaRPr lang="fr-FR" b="0" dirty="0">
              <a:solidFill>
                <a:srgbClr val="F3B329"/>
              </a:solidFill>
              <a:latin typeface="Brandon Text Medium" pitchFamily="34" charset="0"/>
            </a:endParaRPr>
          </a:p>
        </p:txBody>
      </p:sp>
      <p:pic>
        <p:nvPicPr>
          <p:cNvPr id="17" name="Image 16">
            <a:hlinkClick r:id="rId3"/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736237" y="3151654"/>
            <a:ext cx="730143" cy="730143"/>
          </a:xfrm>
          <a:prstGeom prst="rect">
            <a:avLst/>
          </a:prstGeom>
        </p:spPr>
      </p:pic>
      <p:pic>
        <p:nvPicPr>
          <p:cNvPr id="18" name="Image 17">
            <a:hlinkClick r:id="rId5"/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920474" y="3180606"/>
            <a:ext cx="590551" cy="590551"/>
          </a:xfrm>
          <a:prstGeom prst="rect">
            <a:avLst/>
          </a:prstGeom>
        </p:spPr>
      </p:pic>
      <p:pic>
        <p:nvPicPr>
          <p:cNvPr id="19" name="Image 18">
            <a:hlinkClick r:id="rId7"/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877026" y="3180141"/>
            <a:ext cx="623121" cy="623121"/>
          </a:xfrm>
          <a:prstGeom prst="rect">
            <a:avLst/>
          </a:prstGeom>
        </p:spPr>
      </p:pic>
      <p:sp>
        <p:nvSpPr>
          <p:cNvPr id="20" name="Rectangle 19">
            <a:hlinkClick r:id="rId3"/>
          </p:cNvPr>
          <p:cNvSpPr/>
          <p:nvPr userDrawn="1"/>
        </p:nvSpPr>
        <p:spPr>
          <a:xfrm>
            <a:off x="1957689" y="3894191"/>
            <a:ext cx="2172040" cy="36933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ctr" defTabSz="609585"/>
            <a:r>
              <a:rPr lang="en-US" sz="1600" dirty="0">
                <a:solidFill>
                  <a:srgbClr val="F3B329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@</a:t>
            </a:r>
            <a:r>
              <a:rPr lang="en-US" sz="1600" dirty="0" err="1">
                <a:solidFill>
                  <a:srgbClr val="F3B329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driver_project</a:t>
            </a:r>
            <a:endParaRPr lang="en-US" sz="1600" dirty="0">
              <a:solidFill>
                <a:srgbClr val="F3B329"/>
              </a:solidFill>
              <a:latin typeface="Brandon Text Medium" pitchFamily="34" charset="0"/>
              <a:ea typeface="Avenir Book" charset="0"/>
              <a:cs typeface="Avenir Book" charset="0"/>
            </a:endParaRPr>
          </a:p>
        </p:txBody>
      </p:sp>
      <p:sp>
        <p:nvSpPr>
          <p:cNvPr id="21" name="Rectangle 20">
            <a:hlinkClick r:id="rId7"/>
          </p:cNvPr>
          <p:cNvSpPr/>
          <p:nvPr userDrawn="1"/>
        </p:nvSpPr>
        <p:spPr>
          <a:xfrm>
            <a:off x="6102567" y="3904509"/>
            <a:ext cx="2172040" cy="36933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ctr" defTabSz="609585"/>
            <a:r>
              <a:rPr lang="en-US" sz="1600" dirty="0">
                <a:solidFill>
                  <a:srgbClr val="F3B329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Driver Project</a:t>
            </a:r>
          </a:p>
        </p:txBody>
      </p:sp>
      <p:sp>
        <p:nvSpPr>
          <p:cNvPr id="22" name="Rectangle 21">
            <a:hlinkClick r:id="rId5"/>
          </p:cNvPr>
          <p:cNvSpPr/>
          <p:nvPr userDrawn="1"/>
        </p:nvSpPr>
        <p:spPr>
          <a:xfrm>
            <a:off x="4129729" y="3815858"/>
            <a:ext cx="2172040" cy="615553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ctr" defTabSz="609585"/>
            <a:r>
              <a:rPr lang="en-US" sz="1600" dirty="0">
                <a:solidFill>
                  <a:srgbClr val="F3B329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Groups:</a:t>
            </a:r>
          </a:p>
          <a:p>
            <a:pPr algn="ctr" defTabSz="609585"/>
            <a:r>
              <a:rPr lang="en-US" sz="1600" dirty="0">
                <a:solidFill>
                  <a:srgbClr val="F3B329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Driver Project</a:t>
            </a:r>
          </a:p>
        </p:txBody>
      </p:sp>
      <p:pic>
        <p:nvPicPr>
          <p:cNvPr id="25" name="Image 2"/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78328" y="6191496"/>
            <a:ext cx="642861" cy="430323"/>
          </a:xfrm>
          <a:prstGeom prst="rect">
            <a:avLst/>
          </a:prstGeom>
        </p:spPr>
      </p:pic>
      <p:sp>
        <p:nvSpPr>
          <p:cNvPr id="26" name="ZoneTexte 3"/>
          <p:cNvSpPr txBox="1"/>
          <p:nvPr userDrawn="1"/>
        </p:nvSpPr>
        <p:spPr>
          <a:xfrm>
            <a:off x="1956207" y="6109525"/>
            <a:ext cx="6837767" cy="80021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>
            <a:defPPr>
              <a:defRPr lang="fr-FR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1100" dirty="0">
                <a:solidFill>
                  <a:prstClr val="white"/>
                </a:solidFill>
              </a:rPr>
              <a:t>This project has received funding from the European Union’s Seventh Framework Programme for research, technological development and demonstration under grant agreement n° 607798. The information and views  set out in this presentation are those of the author(s) and do not necessarily reflect  the official opinion of the European  Union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1522039" y="4796499"/>
            <a:ext cx="7243780" cy="86177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r" defTabSz="609585"/>
            <a:r>
              <a:rPr lang="en-GB" sz="1600" b="1" dirty="0">
                <a:solidFill>
                  <a:prstClr val="white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More information about the project -</a:t>
            </a:r>
            <a:r>
              <a:rPr lang="en-GB" sz="1600" dirty="0">
                <a:solidFill>
                  <a:prstClr val="white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 </a:t>
            </a:r>
            <a:r>
              <a:rPr lang="en-GB" sz="1600" dirty="0">
                <a:solidFill>
                  <a:srgbClr val="F3B329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cooordination@projectdriver.eu</a:t>
            </a:r>
          </a:p>
          <a:p>
            <a:pPr algn="r" defTabSz="609585"/>
            <a:r>
              <a:rPr lang="en-GB" sz="1600" b="1" dirty="0">
                <a:solidFill>
                  <a:prstClr val="white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Interested in collaborating with us? - </a:t>
            </a:r>
            <a:r>
              <a:rPr lang="en-GB" sz="1600" dirty="0">
                <a:solidFill>
                  <a:srgbClr val="F3B329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cooperation@projectdriver.eu</a:t>
            </a:r>
          </a:p>
          <a:p>
            <a:pPr algn="r" defTabSz="609585"/>
            <a:r>
              <a:rPr lang="en-GB" sz="1600" b="1" dirty="0">
                <a:solidFill>
                  <a:prstClr val="white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Communication and media contact </a:t>
            </a:r>
            <a:r>
              <a:rPr lang="en-GB" sz="1600" dirty="0">
                <a:solidFill>
                  <a:srgbClr val="F3B329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communication@projectdriver.eu</a:t>
            </a:r>
          </a:p>
        </p:txBody>
      </p:sp>
    </p:spTree>
    <p:extLst>
      <p:ext uri="{BB962C8B-B14F-4D97-AF65-F5344CB8AC3E}">
        <p14:creationId xmlns:p14="http://schemas.microsoft.com/office/powerpoint/2010/main" val="110406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650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en-GB" noProof="0" dirty="0"/>
              <a:t>Click and change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GB" noProof="0" dirty="0"/>
              <a:t>Click to change mask style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388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hdr="0" dt="0"/>
  <p:txStyles>
    <p:titleStyle>
      <a:lvl1pPr algn="ctr" defTabSz="609585" rtl="0" eaLnBrk="1" latinLnBrk="0" hangingPunct="1">
        <a:spcBef>
          <a:spcPct val="0"/>
        </a:spcBef>
        <a:buNone/>
        <a:defRPr sz="5900" kern="1200" baseline="0">
          <a:solidFill>
            <a:schemeClr val="tx1"/>
          </a:solidFill>
          <a:latin typeface="Brandon Text Medium" pitchFamily="34" charset="0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Clr>
          <a:srgbClr val="00497E"/>
        </a:buClr>
        <a:buFont typeface="Arial" panose="020B0604020202020204" pitchFamily="34" charset="0"/>
        <a:buChar char="•"/>
        <a:defRPr sz="1900" kern="1200" baseline="0">
          <a:solidFill>
            <a:schemeClr val="tx1"/>
          </a:solidFill>
          <a:latin typeface="Brandon Text Medium" pitchFamily="34" charset="0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Clr>
          <a:srgbClr val="00497E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Brandon Text Medium" pitchFamily="34" charset="0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Clr>
          <a:srgbClr val="00497E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Brandon Text Medium" pitchFamily="34" charset="0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Clr>
          <a:srgbClr val="00497E"/>
        </a:buClr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Brandon Text Medium" pitchFamily="34" charset="0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Clr>
          <a:srgbClr val="00497E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Brandon Text Medium" pitchFamily="34" charset="0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21 November 2018, Netherlands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Trial 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Physical layout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XVR Simulation</a:t>
            </a:r>
          </a:p>
        </p:txBody>
      </p:sp>
    </p:spTree>
    <p:extLst>
      <p:ext uri="{BB962C8B-B14F-4D97-AF65-F5344CB8AC3E}">
        <p14:creationId xmlns:p14="http://schemas.microsoft.com/office/powerpoint/2010/main" val="200430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609585"/>
            <a:r>
              <a:rPr lang="fr-FR">
                <a:solidFill>
                  <a:prstClr val="white"/>
                </a:solidFill>
              </a:rPr>
              <a:t>Driver+ Project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09585"/>
            <a:fld id="{F3F4C4A7-A8A2-774E-9968-91CCA6FE0429}" type="slidenum">
              <a:rPr lang="fr-FR" smtClean="0">
                <a:solidFill>
                  <a:prstClr val="white"/>
                </a:solidFill>
              </a:rPr>
              <a:pPr defTabSz="609585"/>
              <a:t>2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layout – Baseline (Flood &amp; Threat)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021473" y="1523991"/>
            <a:ext cx="10069298" cy="4601498"/>
            <a:chOff x="1021473" y="1523991"/>
            <a:chExt cx="10069298" cy="4601498"/>
          </a:xfrm>
        </p:grpSpPr>
        <p:grpSp>
          <p:nvGrpSpPr>
            <p:cNvPr id="14" name="Group 13"/>
            <p:cNvGrpSpPr/>
            <p:nvPr/>
          </p:nvGrpSpPr>
          <p:grpSpPr>
            <a:xfrm>
              <a:off x="1021473" y="1523991"/>
              <a:ext cx="10069298" cy="4601498"/>
              <a:chOff x="402057" y="1189703"/>
              <a:chExt cx="10069298" cy="4601498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402057" y="1189703"/>
                <a:ext cx="8614124" cy="0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02057" y="4552335"/>
                <a:ext cx="1377582" cy="0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02057" y="2979174"/>
                <a:ext cx="9784162" cy="0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1966452" y="4414684"/>
                <a:ext cx="8504903" cy="1376517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02057" y="1189703"/>
                <a:ext cx="0" cy="3362632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0063316" y="2202427"/>
                <a:ext cx="408039" cy="2212257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582994" y="2979174"/>
                <a:ext cx="383458" cy="2762864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9016181" y="1189703"/>
                <a:ext cx="0" cy="1189703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9016181" y="2202427"/>
                <a:ext cx="1047135" cy="176979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3696929" y="1189703"/>
                <a:ext cx="2084439" cy="178947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 flipV="1">
                <a:off x="1582994" y="1189703"/>
                <a:ext cx="0" cy="1789471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7890388" y="1243780"/>
                <a:ext cx="0" cy="1789471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3929" y="3313471"/>
                <a:ext cx="1143000" cy="885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60000">
              <a:off x="9748148" y="3661797"/>
              <a:ext cx="1085850" cy="117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22245">
              <a:off x="8696463" y="3980145"/>
              <a:ext cx="101917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22245">
              <a:off x="7667834" y="4152180"/>
              <a:ext cx="101917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22245">
              <a:off x="6593103" y="4325137"/>
              <a:ext cx="101917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22245">
              <a:off x="4427813" y="4680871"/>
              <a:ext cx="101917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4471" y="1839390"/>
              <a:ext cx="1381125" cy="1266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5304" y="1728163"/>
              <a:ext cx="904875" cy="138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8499" y="1578068"/>
              <a:ext cx="2038350" cy="170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extBox 15"/>
          <p:cNvSpPr txBox="1"/>
          <p:nvPr/>
        </p:nvSpPr>
        <p:spPr>
          <a:xfrm>
            <a:off x="7793811" y="2944130"/>
            <a:ext cx="71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/>
              <a:t>ROT</a:t>
            </a:r>
          </a:p>
        </p:txBody>
      </p:sp>
      <p:sp>
        <p:nvSpPr>
          <p:cNvPr id="18" name="Oval 17"/>
          <p:cNvSpPr/>
          <p:nvPr/>
        </p:nvSpPr>
        <p:spPr>
          <a:xfrm>
            <a:off x="6408560" y="2360148"/>
            <a:ext cx="802257" cy="353134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304932" y="4840617"/>
            <a:ext cx="7142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/>
              <a:t>AC Police</a:t>
            </a: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84"/>
          <a:stretch/>
        </p:blipFill>
        <p:spPr bwMode="auto">
          <a:xfrm rot="21022245">
            <a:off x="2546147" y="4994136"/>
            <a:ext cx="72887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5546165" y="3730710"/>
            <a:ext cx="968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b="1" dirty="0"/>
              <a:t>Water board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241469" y="5012445"/>
            <a:ext cx="565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/>
              <a:t>AC Fire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25708" y="5249389"/>
            <a:ext cx="1157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/>
              <a:t>AC Municipality</a:t>
            </a:r>
          </a:p>
        </p:txBody>
      </p:sp>
      <p:sp>
        <p:nvSpPr>
          <p:cNvPr id="55" name="Oval 54"/>
          <p:cNvSpPr/>
          <p:nvPr/>
        </p:nvSpPr>
        <p:spPr>
          <a:xfrm>
            <a:off x="8752711" y="4192232"/>
            <a:ext cx="802257" cy="353134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22245">
            <a:off x="5518371" y="4498095"/>
            <a:ext cx="10191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6803216" y="5410894"/>
            <a:ext cx="1022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/>
              <a:t>AC Evacuation?</a:t>
            </a:r>
          </a:p>
        </p:txBody>
      </p:sp>
      <p:sp>
        <p:nvSpPr>
          <p:cNvPr id="63" name="Oval 62"/>
          <p:cNvSpPr/>
          <p:nvPr/>
        </p:nvSpPr>
        <p:spPr>
          <a:xfrm>
            <a:off x="6581053" y="4587288"/>
            <a:ext cx="802257" cy="353134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  <p:sp>
        <p:nvSpPr>
          <p:cNvPr id="47" name="Oval 46"/>
          <p:cNvSpPr/>
          <p:nvPr/>
        </p:nvSpPr>
        <p:spPr>
          <a:xfrm>
            <a:off x="5485891" y="2814010"/>
            <a:ext cx="798308" cy="353134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3Di</a:t>
            </a:r>
          </a:p>
        </p:txBody>
      </p:sp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22245">
            <a:off x="3355093" y="4844522"/>
            <a:ext cx="10191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Oval 74"/>
          <p:cNvSpPr/>
          <p:nvPr/>
        </p:nvSpPr>
        <p:spPr>
          <a:xfrm>
            <a:off x="10003377" y="3471192"/>
            <a:ext cx="802257" cy="353134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31707" y="2145028"/>
            <a:ext cx="100780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1050" b="1" dirty="0" err="1">
                <a:solidFill>
                  <a:schemeClr val="accent6">
                    <a:lumMod val="75000"/>
                  </a:schemeClr>
                </a:solidFill>
              </a:rPr>
              <a:t>Technicians</a:t>
            </a:r>
            <a:endParaRPr lang="nl-NL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nl-NL" sz="1050" b="1" dirty="0">
                <a:solidFill>
                  <a:schemeClr val="accent6">
                    <a:lumMod val="75000"/>
                  </a:schemeClr>
                </a:solidFill>
              </a:rPr>
              <a:t>&amp; support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202410" y="6130901"/>
            <a:ext cx="103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b="1" dirty="0"/>
              <a:t>International </a:t>
            </a:r>
            <a:r>
              <a:rPr lang="nl-NL" sz="1000" b="1" dirty="0" err="1"/>
              <a:t>Organisations</a:t>
            </a:r>
            <a:endParaRPr lang="nl-NL" sz="10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4483972" y="5808394"/>
            <a:ext cx="103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b="1" dirty="0"/>
              <a:t>Power infra (</a:t>
            </a:r>
            <a:r>
              <a:rPr lang="nl-NL" sz="1000" b="1" dirty="0" err="1"/>
              <a:t>Stedin</a:t>
            </a:r>
            <a:r>
              <a:rPr lang="nl-NL" sz="1000" b="1" dirty="0"/>
              <a:t>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256381" y="1229673"/>
            <a:ext cx="94205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1050" b="1" dirty="0">
                <a:solidFill>
                  <a:schemeClr val="accent6">
                    <a:lumMod val="75000"/>
                  </a:schemeClr>
                </a:solidFill>
              </a:rPr>
              <a:t>Scenario </a:t>
            </a:r>
            <a:r>
              <a:rPr lang="nl-NL" sz="1050" b="1" dirty="0" err="1">
                <a:solidFill>
                  <a:schemeClr val="accent6">
                    <a:lumMod val="75000"/>
                  </a:schemeClr>
                </a:solidFill>
              </a:rPr>
              <a:t>coordinator</a:t>
            </a:r>
            <a:endParaRPr lang="nl-NL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390733" y="1558976"/>
            <a:ext cx="919720" cy="37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>
                <a:solidFill>
                  <a:schemeClr val="accent6">
                    <a:lumMod val="75000"/>
                  </a:schemeClr>
                </a:solidFill>
              </a:rPr>
              <a:t>Response </a:t>
            </a:r>
            <a:r>
              <a:rPr lang="nl-NL" sz="800" b="1" dirty="0" err="1">
                <a:solidFill>
                  <a:schemeClr val="accent6">
                    <a:lumMod val="75000"/>
                  </a:schemeClr>
                </a:solidFill>
              </a:rPr>
              <a:t>cell</a:t>
            </a:r>
            <a:r>
              <a:rPr lang="nl-NL" sz="800" b="1" dirty="0">
                <a:solidFill>
                  <a:schemeClr val="accent6">
                    <a:lumMod val="75000"/>
                  </a:schemeClr>
                </a:solidFill>
              </a:rPr>
              <a:t> – GBT &amp; </a:t>
            </a:r>
            <a:r>
              <a:rPr lang="nl-NL" sz="800" b="1" dirty="0" err="1">
                <a:solidFill>
                  <a:schemeClr val="accent6">
                    <a:lumMod val="75000"/>
                  </a:schemeClr>
                </a:solidFill>
              </a:rPr>
              <a:t>higher</a:t>
            </a:r>
            <a:endParaRPr lang="nl-NL" sz="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373489" y="2130160"/>
            <a:ext cx="919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>
                <a:solidFill>
                  <a:schemeClr val="accent6">
                    <a:lumMod val="75000"/>
                  </a:schemeClr>
                </a:solidFill>
              </a:rPr>
              <a:t>Response </a:t>
            </a:r>
            <a:r>
              <a:rPr lang="nl-NL" sz="800" b="1" dirty="0" err="1">
                <a:solidFill>
                  <a:schemeClr val="accent6">
                    <a:lumMod val="75000"/>
                  </a:schemeClr>
                </a:solidFill>
              </a:rPr>
              <a:t>cell</a:t>
            </a:r>
            <a:r>
              <a:rPr lang="nl-NL" sz="800" b="1" dirty="0">
                <a:solidFill>
                  <a:schemeClr val="accent6">
                    <a:lumMod val="75000"/>
                  </a:schemeClr>
                </a:solidFill>
              </a:rPr>
              <a:t> – </a:t>
            </a:r>
            <a:r>
              <a:rPr lang="nl-NL" sz="800" b="1" dirty="0" err="1">
                <a:solidFill>
                  <a:schemeClr val="accent6">
                    <a:lumMod val="75000"/>
                  </a:schemeClr>
                </a:solidFill>
              </a:rPr>
              <a:t>Police</a:t>
            </a:r>
            <a:r>
              <a:rPr lang="nl-NL" sz="800" b="1" dirty="0">
                <a:solidFill>
                  <a:schemeClr val="accent6">
                    <a:lumMod val="75000"/>
                  </a:schemeClr>
                </a:solidFill>
              </a:rPr>
              <a:t> &amp; </a:t>
            </a:r>
            <a:r>
              <a:rPr lang="nl-NL" sz="800" b="1" dirty="0" err="1">
                <a:solidFill>
                  <a:schemeClr val="accent6">
                    <a:lumMod val="75000"/>
                  </a:schemeClr>
                </a:solidFill>
              </a:rPr>
              <a:t>Defence</a:t>
            </a:r>
            <a:endParaRPr lang="nl-NL" sz="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365606" y="2905936"/>
            <a:ext cx="919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>
                <a:solidFill>
                  <a:schemeClr val="accent6">
                    <a:lumMod val="75000"/>
                  </a:schemeClr>
                </a:solidFill>
              </a:rPr>
              <a:t>Response </a:t>
            </a:r>
            <a:r>
              <a:rPr lang="nl-NL" sz="800" b="1" dirty="0" err="1">
                <a:solidFill>
                  <a:schemeClr val="accent6">
                    <a:lumMod val="75000"/>
                  </a:schemeClr>
                </a:solidFill>
              </a:rPr>
              <a:t>cell</a:t>
            </a:r>
            <a:r>
              <a:rPr lang="nl-NL" sz="800" b="1" dirty="0">
                <a:solidFill>
                  <a:schemeClr val="accent6">
                    <a:lumMod val="75000"/>
                  </a:schemeClr>
                </a:solidFill>
              </a:rPr>
              <a:t> – Fire &amp; </a:t>
            </a:r>
            <a:r>
              <a:rPr lang="nl-NL" sz="800" b="1" dirty="0" err="1">
                <a:solidFill>
                  <a:schemeClr val="accent6">
                    <a:lumMod val="75000"/>
                  </a:schemeClr>
                </a:solidFill>
              </a:rPr>
              <a:t>CoPI’s</a:t>
            </a:r>
            <a:endParaRPr lang="nl-NL" sz="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342115" y="2927875"/>
            <a:ext cx="919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>
                <a:solidFill>
                  <a:schemeClr val="accent6">
                    <a:lumMod val="75000"/>
                  </a:schemeClr>
                </a:solidFill>
              </a:rPr>
              <a:t>Response </a:t>
            </a:r>
            <a:r>
              <a:rPr lang="nl-NL" sz="800" b="1" dirty="0" err="1">
                <a:solidFill>
                  <a:schemeClr val="accent6">
                    <a:lumMod val="75000"/>
                  </a:schemeClr>
                </a:solidFill>
              </a:rPr>
              <a:t>cell</a:t>
            </a:r>
            <a:r>
              <a:rPr lang="nl-NL" sz="800" b="1" dirty="0">
                <a:solidFill>
                  <a:schemeClr val="accent6">
                    <a:lumMod val="75000"/>
                  </a:schemeClr>
                </a:solidFill>
              </a:rPr>
              <a:t> – </a:t>
            </a:r>
            <a:r>
              <a:rPr lang="nl-NL" sz="800" b="1" dirty="0" err="1">
                <a:solidFill>
                  <a:schemeClr val="accent6">
                    <a:lumMod val="75000"/>
                  </a:schemeClr>
                </a:solidFill>
              </a:rPr>
              <a:t>Medical</a:t>
            </a:r>
            <a:endParaRPr lang="nl-NL" sz="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265674" y="2155623"/>
            <a:ext cx="1086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>
                <a:solidFill>
                  <a:schemeClr val="accent6">
                    <a:lumMod val="75000"/>
                  </a:schemeClr>
                </a:solidFill>
              </a:rPr>
              <a:t>Response </a:t>
            </a:r>
            <a:r>
              <a:rPr lang="nl-NL" sz="800" b="1" dirty="0" err="1">
                <a:solidFill>
                  <a:schemeClr val="accent6">
                    <a:lumMod val="75000"/>
                  </a:schemeClr>
                </a:solidFill>
              </a:rPr>
              <a:t>cell</a:t>
            </a:r>
            <a:r>
              <a:rPr lang="nl-NL" sz="800" b="1" dirty="0">
                <a:solidFill>
                  <a:schemeClr val="accent6">
                    <a:lumMod val="75000"/>
                  </a:schemeClr>
                </a:solidFill>
              </a:rPr>
              <a:t> – Water &amp; </a:t>
            </a:r>
            <a:r>
              <a:rPr lang="nl-NL" sz="800" b="1" dirty="0" err="1">
                <a:solidFill>
                  <a:schemeClr val="accent6">
                    <a:lumMod val="75000"/>
                  </a:schemeClr>
                </a:solidFill>
              </a:rPr>
              <a:t>critical</a:t>
            </a:r>
            <a:r>
              <a:rPr lang="nl-NL" sz="800" b="1" dirty="0">
                <a:solidFill>
                  <a:schemeClr val="accent6">
                    <a:lumMod val="75000"/>
                  </a:schemeClr>
                </a:solidFill>
              </a:rPr>
              <a:t> infra</a:t>
            </a:r>
          </a:p>
        </p:txBody>
      </p:sp>
      <p:pic>
        <p:nvPicPr>
          <p:cNvPr id="8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7"/>
          <a:stretch/>
        </p:blipFill>
        <p:spPr bwMode="auto">
          <a:xfrm rot="10800000">
            <a:off x="5608970" y="3322898"/>
            <a:ext cx="1019175" cy="37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5885045" y="5615207"/>
            <a:ext cx="785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b="1" dirty="0"/>
              <a:t>AC </a:t>
            </a:r>
            <a:r>
              <a:rPr lang="nl-NL" sz="1000" b="1" dirty="0" err="1"/>
              <a:t>Medical</a:t>
            </a:r>
            <a:endParaRPr lang="nl-NL" sz="1000" b="1" dirty="0"/>
          </a:p>
        </p:txBody>
      </p:sp>
      <p:sp>
        <p:nvSpPr>
          <p:cNvPr id="56" name="Oval 55"/>
          <p:cNvSpPr/>
          <p:nvPr/>
        </p:nvSpPr>
        <p:spPr>
          <a:xfrm>
            <a:off x="5620916" y="4743560"/>
            <a:ext cx="802257" cy="353134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  <p:sp>
        <p:nvSpPr>
          <p:cNvPr id="57" name="Oval 56"/>
          <p:cNvSpPr/>
          <p:nvPr/>
        </p:nvSpPr>
        <p:spPr>
          <a:xfrm>
            <a:off x="7738670" y="4357016"/>
            <a:ext cx="802257" cy="353135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512785" y="5949248"/>
            <a:ext cx="863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HTM</a:t>
            </a:r>
          </a:p>
        </p:txBody>
      </p:sp>
      <p:sp>
        <p:nvSpPr>
          <p:cNvPr id="58" name="Oval 57"/>
          <p:cNvSpPr/>
          <p:nvPr/>
        </p:nvSpPr>
        <p:spPr>
          <a:xfrm>
            <a:off x="5694871" y="3083849"/>
            <a:ext cx="802257" cy="353135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</p:spTree>
    <p:extLst>
      <p:ext uri="{BB962C8B-B14F-4D97-AF65-F5344CB8AC3E}">
        <p14:creationId xmlns:p14="http://schemas.microsoft.com/office/powerpoint/2010/main" val="278245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609585"/>
            <a:r>
              <a:rPr lang="fr-FR">
                <a:solidFill>
                  <a:prstClr val="white"/>
                </a:solidFill>
              </a:rPr>
              <a:t>Driver+ Project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09585"/>
            <a:fld id="{F3F4C4A7-A8A2-774E-9968-91CCA6FE0429}" type="slidenum">
              <a:rPr lang="fr-FR" smtClean="0">
                <a:solidFill>
                  <a:prstClr val="white"/>
                </a:solidFill>
              </a:rPr>
              <a:pPr defTabSz="609585"/>
              <a:t>3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layout –Threat Phase (innovation)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021473" y="1523991"/>
            <a:ext cx="10069298" cy="4601498"/>
            <a:chOff x="1021473" y="1523991"/>
            <a:chExt cx="10069298" cy="4601498"/>
          </a:xfrm>
        </p:grpSpPr>
        <p:grpSp>
          <p:nvGrpSpPr>
            <p:cNvPr id="14" name="Group 13"/>
            <p:cNvGrpSpPr/>
            <p:nvPr/>
          </p:nvGrpSpPr>
          <p:grpSpPr>
            <a:xfrm>
              <a:off x="1021473" y="1523991"/>
              <a:ext cx="10069298" cy="4601498"/>
              <a:chOff x="402057" y="1189703"/>
              <a:chExt cx="10069298" cy="4601498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402057" y="1189703"/>
                <a:ext cx="8614124" cy="0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02057" y="4552335"/>
                <a:ext cx="1377582" cy="0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02057" y="2979174"/>
                <a:ext cx="9784162" cy="0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1966452" y="4414684"/>
                <a:ext cx="8504903" cy="1376517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02057" y="1189703"/>
                <a:ext cx="0" cy="3362632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0063316" y="2202427"/>
                <a:ext cx="408039" cy="2212257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582994" y="2979174"/>
                <a:ext cx="383458" cy="2762864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9016181" y="1189703"/>
                <a:ext cx="0" cy="1189703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9016181" y="2202427"/>
                <a:ext cx="1047135" cy="176979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3696929" y="1189703"/>
                <a:ext cx="2084439" cy="178947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 flipV="1">
                <a:off x="1582994" y="1189703"/>
                <a:ext cx="0" cy="1789471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7890388" y="1243780"/>
                <a:ext cx="0" cy="1789471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3929" y="3313471"/>
                <a:ext cx="1143000" cy="885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60000">
              <a:off x="9748148" y="3661797"/>
              <a:ext cx="1085850" cy="117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22245">
              <a:off x="8696463" y="3980145"/>
              <a:ext cx="101917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22245">
              <a:off x="7667834" y="4152180"/>
              <a:ext cx="101917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22245">
              <a:off x="6593103" y="4325137"/>
              <a:ext cx="101917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22245">
              <a:off x="4427813" y="4680871"/>
              <a:ext cx="101917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4471" y="1839390"/>
              <a:ext cx="1381125" cy="1266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5304" y="1728163"/>
              <a:ext cx="904875" cy="138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8499" y="1578068"/>
              <a:ext cx="2038350" cy="170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extBox 15"/>
          <p:cNvSpPr txBox="1"/>
          <p:nvPr/>
        </p:nvSpPr>
        <p:spPr>
          <a:xfrm>
            <a:off x="7793811" y="2944130"/>
            <a:ext cx="71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/>
              <a:t>ROT</a:t>
            </a:r>
          </a:p>
        </p:txBody>
      </p:sp>
      <p:sp>
        <p:nvSpPr>
          <p:cNvPr id="18" name="Oval 17"/>
          <p:cNvSpPr/>
          <p:nvPr/>
        </p:nvSpPr>
        <p:spPr>
          <a:xfrm>
            <a:off x="6408560" y="2360148"/>
            <a:ext cx="802257" cy="353134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304932" y="4840617"/>
            <a:ext cx="7142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/>
              <a:t>AC Police</a:t>
            </a: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84"/>
          <a:stretch/>
        </p:blipFill>
        <p:spPr bwMode="auto">
          <a:xfrm rot="21022245">
            <a:off x="2546147" y="4994136"/>
            <a:ext cx="72887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5546165" y="3730710"/>
            <a:ext cx="968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b="1" dirty="0"/>
              <a:t>Water board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241469" y="5012445"/>
            <a:ext cx="565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/>
              <a:t>AC Fire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25708" y="5249389"/>
            <a:ext cx="1157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/>
              <a:t>AC Municipality</a:t>
            </a:r>
          </a:p>
        </p:txBody>
      </p:sp>
      <p:sp>
        <p:nvSpPr>
          <p:cNvPr id="55" name="Oval 54"/>
          <p:cNvSpPr/>
          <p:nvPr/>
        </p:nvSpPr>
        <p:spPr>
          <a:xfrm>
            <a:off x="8752711" y="4192232"/>
            <a:ext cx="802257" cy="353134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22245">
            <a:off x="5518371" y="4498095"/>
            <a:ext cx="10191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6885587" y="5410894"/>
            <a:ext cx="939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/>
              <a:t>AC Evacuation</a:t>
            </a:r>
          </a:p>
        </p:txBody>
      </p:sp>
      <p:sp>
        <p:nvSpPr>
          <p:cNvPr id="63" name="Oval 62"/>
          <p:cNvSpPr/>
          <p:nvPr/>
        </p:nvSpPr>
        <p:spPr>
          <a:xfrm>
            <a:off x="6581053" y="4587288"/>
            <a:ext cx="802257" cy="353134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22245">
            <a:off x="3355093" y="4844522"/>
            <a:ext cx="10191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Oval 74"/>
          <p:cNvSpPr/>
          <p:nvPr/>
        </p:nvSpPr>
        <p:spPr>
          <a:xfrm>
            <a:off x="10003377" y="3471192"/>
            <a:ext cx="802257" cy="353134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31707" y="2145028"/>
            <a:ext cx="100780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1050" b="1" dirty="0" err="1">
                <a:solidFill>
                  <a:schemeClr val="accent6">
                    <a:lumMod val="75000"/>
                  </a:schemeClr>
                </a:solidFill>
              </a:rPr>
              <a:t>Technicians</a:t>
            </a:r>
            <a:endParaRPr lang="nl-NL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nl-NL" sz="1050" b="1" dirty="0">
                <a:solidFill>
                  <a:schemeClr val="accent6">
                    <a:lumMod val="75000"/>
                  </a:schemeClr>
                </a:solidFill>
              </a:rPr>
              <a:t>&amp; support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202410" y="6130901"/>
            <a:ext cx="103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b="1" dirty="0"/>
              <a:t>International </a:t>
            </a:r>
            <a:r>
              <a:rPr lang="nl-NL" sz="1000" b="1" dirty="0" err="1"/>
              <a:t>Organisations</a:t>
            </a:r>
            <a:endParaRPr lang="nl-NL" sz="10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4483972" y="5808394"/>
            <a:ext cx="103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b="1" dirty="0"/>
              <a:t>Power infra (</a:t>
            </a:r>
            <a:r>
              <a:rPr lang="nl-NL" sz="1000" b="1" dirty="0" err="1"/>
              <a:t>Stedin</a:t>
            </a:r>
            <a:r>
              <a:rPr lang="nl-NL" sz="1000" b="1" dirty="0"/>
              <a:t>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256381" y="1229673"/>
            <a:ext cx="94205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1050" b="1" dirty="0">
                <a:solidFill>
                  <a:schemeClr val="accent6">
                    <a:lumMod val="75000"/>
                  </a:schemeClr>
                </a:solidFill>
              </a:rPr>
              <a:t>Scenario </a:t>
            </a:r>
            <a:r>
              <a:rPr lang="nl-NL" sz="1050" b="1" dirty="0" err="1">
                <a:solidFill>
                  <a:schemeClr val="accent6">
                    <a:lumMod val="75000"/>
                  </a:schemeClr>
                </a:solidFill>
              </a:rPr>
              <a:t>coordinator</a:t>
            </a:r>
            <a:endParaRPr lang="nl-NL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390733" y="1558976"/>
            <a:ext cx="919720" cy="37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>
                <a:solidFill>
                  <a:schemeClr val="accent6">
                    <a:lumMod val="75000"/>
                  </a:schemeClr>
                </a:solidFill>
              </a:rPr>
              <a:t>Response </a:t>
            </a:r>
            <a:r>
              <a:rPr lang="nl-NL" sz="800" b="1" dirty="0" err="1">
                <a:solidFill>
                  <a:schemeClr val="accent6">
                    <a:lumMod val="75000"/>
                  </a:schemeClr>
                </a:solidFill>
              </a:rPr>
              <a:t>cell</a:t>
            </a:r>
            <a:r>
              <a:rPr lang="nl-NL" sz="800" b="1" dirty="0">
                <a:solidFill>
                  <a:schemeClr val="accent6">
                    <a:lumMod val="75000"/>
                  </a:schemeClr>
                </a:solidFill>
              </a:rPr>
              <a:t> – GBT &amp; </a:t>
            </a:r>
            <a:r>
              <a:rPr lang="nl-NL" sz="800" b="1" dirty="0" err="1">
                <a:solidFill>
                  <a:schemeClr val="accent6">
                    <a:lumMod val="75000"/>
                  </a:schemeClr>
                </a:solidFill>
              </a:rPr>
              <a:t>higher</a:t>
            </a:r>
            <a:endParaRPr lang="nl-NL" sz="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373489" y="2130160"/>
            <a:ext cx="919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>
                <a:solidFill>
                  <a:schemeClr val="accent6">
                    <a:lumMod val="75000"/>
                  </a:schemeClr>
                </a:solidFill>
              </a:rPr>
              <a:t>Response </a:t>
            </a:r>
            <a:r>
              <a:rPr lang="nl-NL" sz="800" b="1" dirty="0" err="1">
                <a:solidFill>
                  <a:schemeClr val="accent6">
                    <a:lumMod val="75000"/>
                  </a:schemeClr>
                </a:solidFill>
              </a:rPr>
              <a:t>cell</a:t>
            </a:r>
            <a:r>
              <a:rPr lang="nl-NL" sz="800" b="1" dirty="0">
                <a:solidFill>
                  <a:schemeClr val="accent6">
                    <a:lumMod val="75000"/>
                  </a:schemeClr>
                </a:solidFill>
              </a:rPr>
              <a:t> – </a:t>
            </a:r>
            <a:r>
              <a:rPr lang="nl-NL" sz="800" b="1" dirty="0" err="1">
                <a:solidFill>
                  <a:schemeClr val="accent6">
                    <a:lumMod val="75000"/>
                  </a:schemeClr>
                </a:solidFill>
              </a:rPr>
              <a:t>Police</a:t>
            </a:r>
            <a:r>
              <a:rPr lang="nl-NL" sz="800" b="1" dirty="0">
                <a:solidFill>
                  <a:schemeClr val="accent6">
                    <a:lumMod val="75000"/>
                  </a:schemeClr>
                </a:solidFill>
              </a:rPr>
              <a:t> &amp; </a:t>
            </a:r>
            <a:r>
              <a:rPr lang="nl-NL" sz="800" b="1" dirty="0" err="1">
                <a:solidFill>
                  <a:schemeClr val="accent6">
                    <a:lumMod val="75000"/>
                  </a:schemeClr>
                </a:solidFill>
              </a:rPr>
              <a:t>Defence</a:t>
            </a:r>
            <a:endParaRPr lang="nl-NL" sz="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365606" y="2905936"/>
            <a:ext cx="919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>
                <a:solidFill>
                  <a:schemeClr val="accent6">
                    <a:lumMod val="75000"/>
                  </a:schemeClr>
                </a:solidFill>
              </a:rPr>
              <a:t>Response </a:t>
            </a:r>
            <a:r>
              <a:rPr lang="nl-NL" sz="800" b="1" dirty="0" err="1">
                <a:solidFill>
                  <a:schemeClr val="accent6">
                    <a:lumMod val="75000"/>
                  </a:schemeClr>
                </a:solidFill>
              </a:rPr>
              <a:t>cell</a:t>
            </a:r>
            <a:r>
              <a:rPr lang="nl-NL" sz="800" b="1" dirty="0">
                <a:solidFill>
                  <a:schemeClr val="accent6">
                    <a:lumMod val="75000"/>
                  </a:schemeClr>
                </a:solidFill>
              </a:rPr>
              <a:t> – Fire &amp; </a:t>
            </a:r>
            <a:r>
              <a:rPr lang="nl-NL" sz="800" b="1" dirty="0" err="1">
                <a:solidFill>
                  <a:schemeClr val="accent6">
                    <a:lumMod val="75000"/>
                  </a:schemeClr>
                </a:solidFill>
              </a:rPr>
              <a:t>CoPI’s</a:t>
            </a:r>
            <a:endParaRPr lang="nl-NL" sz="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342115" y="2927875"/>
            <a:ext cx="919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>
                <a:solidFill>
                  <a:schemeClr val="accent6">
                    <a:lumMod val="75000"/>
                  </a:schemeClr>
                </a:solidFill>
              </a:rPr>
              <a:t>Response </a:t>
            </a:r>
            <a:r>
              <a:rPr lang="nl-NL" sz="800" b="1" dirty="0" err="1">
                <a:solidFill>
                  <a:schemeClr val="accent6">
                    <a:lumMod val="75000"/>
                  </a:schemeClr>
                </a:solidFill>
              </a:rPr>
              <a:t>cell</a:t>
            </a:r>
            <a:r>
              <a:rPr lang="nl-NL" sz="800" b="1" dirty="0">
                <a:solidFill>
                  <a:schemeClr val="accent6">
                    <a:lumMod val="75000"/>
                  </a:schemeClr>
                </a:solidFill>
              </a:rPr>
              <a:t> – </a:t>
            </a:r>
            <a:r>
              <a:rPr lang="nl-NL" sz="800" b="1" dirty="0" err="1">
                <a:solidFill>
                  <a:schemeClr val="accent6">
                    <a:lumMod val="75000"/>
                  </a:schemeClr>
                </a:solidFill>
              </a:rPr>
              <a:t>Medical</a:t>
            </a:r>
            <a:endParaRPr lang="nl-NL" sz="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265674" y="2155623"/>
            <a:ext cx="1086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>
                <a:solidFill>
                  <a:schemeClr val="accent6">
                    <a:lumMod val="75000"/>
                  </a:schemeClr>
                </a:solidFill>
              </a:rPr>
              <a:t>Response </a:t>
            </a:r>
            <a:r>
              <a:rPr lang="nl-NL" sz="800" b="1" dirty="0" err="1">
                <a:solidFill>
                  <a:schemeClr val="accent6">
                    <a:lumMod val="75000"/>
                  </a:schemeClr>
                </a:solidFill>
              </a:rPr>
              <a:t>cell</a:t>
            </a:r>
            <a:r>
              <a:rPr lang="nl-NL" sz="800" b="1" dirty="0">
                <a:solidFill>
                  <a:schemeClr val="accent6">
                    <a:lumMod val="75000"/>
                  </a:schemeClr>
                </a:solidFill>
              </a:rPr>
              <a:t> – Water &amp; </a:t>
            </a:r>
            <a:r>
              <a:rPr lang="nl-NL" sz="800" b="1" dirty="0" err="1">
                <a:solidFill>
                  <a:schemeClr val="accent6">
                    <a:lumMod val="75000"/>
                  </a:schemeClr>
                </a:solidFill>
              </a:rPr>
              <a:t>critical</a:t>
            </a:r>
            <a:r>
              <a:rPr lang="nl-NL" sz="800" b="1" dirty="0">
                <a:solidFill>
                  <a:schemeClr val="accent6">
                    <a:lumMod val="75000"/>
                  </a:schemeClr>
                </a:solidFill>
              </a:rPr>
              <a:t> infra</a:t>
            </a:r>
          </a:p>
        </p:txBody>
      </p:sp>
      <p:pic>
        <p:nvPicPr>
          <p:cNvPr id="8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7"/>
          <a:stretch/>
        </p:blipFill>
        <p:spPr bwMode="auto">
          <a:xfrm rot="10800000">
            <a:off x="5608970" y="3322898"/>
            <a:ext cx="1019175" cy="37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5885045" y="5615207"/>
            <a:ext cx="785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b="1" dirty="0"/>
              <a:t>AC </a:t>
            </a:r>
            <a:r>
              <a:rPr lang="nl-NL" sz="1000" b="1" dirty="0" err="1"/>
              <a:t>Medical</a:t>
            </a:r>
            <a:endParaRPr lang="nl-NL" sz="1000" b="1" dirty="0"/>
          </a:p>
        </p:txBody>
      </p:sp>
      <p:sp>
        <p:nvSpPr>
          <p:cNvPr id="56" name="Oval 55"/>
          <p:cNvSpPr/>
          <p:nvPr/>
        </p:nvSpPr>
        <p:spPr>
          <a:xfrm>
            <a:off x="5620916" y="4743560"/>
            <a:ext cx="802257" cy="353134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  <p:sp>
        <p:nvSpPr>
          <p:cNvPr id="57" name="Oval 56"/>
          <p:cNvSpPr/>
          <p:nvPr/>
        </p:nvSpPr>
        <p:spPr>
          <a:xfrm>
            <a:off x="7738670" y="4357016"/>
            <a:ext cx="802257" cy="353135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512785" y="5949248"/>
            <a:ext cx="863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HTM</a:t>
            </a:r>
          </a:p>
        </p:txBody>
      </p:sp>
      <p:sp>
        <p:nvSpPr>
          <p:cNvPr id="58" name="Oval 57"/>
          <p:cNvSpPr/>
          <p:nvPr/>
        </p:nvSpPr>
        <p:spPr>
          <a:xfrm>
            <a:off x="5694871" y="3083849"/>
            <a:ext cx="802257" cy="353135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7D1156C-CEFD-4C7B-9BBD-49A0C762F685}"/>
              </a:ext>
            </a:extLst>
          </p:cNvPr>
          <p:cNvSpPr/>
          <p:nvPr/>
        </p:nvSpPr>
        <p:spPr>
          <a:xfrm>
            <a:off x="5479520" y="2806112"/>
            <a:ext cx="798308" cy="353134"/>
          </a:xfrm>
          <a:prstGeom prst="ellipse">
            <a:avLst/>
          </a:prstGeom>
          <a:solidFill>
            <a:srgbClr val="0049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FF00"/>
                </a:solidFill>
              </a:rPr>
              <a:t>3Di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A481F65-AF6C-4B4B-88C7-7A88A38B3F97}"/>
              </a:ext>
            </a:extLst>
          </p:cNvPr>
          <p:cNvSpPr/>
          <p:nvPr/>
        </p:nvSpPr>
        <p:spPr>
          <a:xfrm>
            <a:off x="3397438" y="5133200"/>
            <a:ext cx="802257" cy="353134"/>
          </a:xfrm>
          <a:prstGeom prst="ellipse">
            <a:avLst/>
          </a:prstGeom>
          <a:solidFill>
            <a:srgbClr val="0049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rgbClr val="FFFF00"/>
                </a:solidFill>
              </a:rPr>
              <a:t>SimCI</a:t>
            </a:r>
            <a:endParaRPr lang="en-US" sz="1000" b="1" dirty="0">
              <a:solidFill>
                <a:srgbClr val="FFFF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32AEB62-12CB-457D-AAB3-8C3076DD362F}"/>
              </a:ext>
            </a:extLst>
          </p:cNvPr>
          <p:cNvSpPr/>
          <p:nvPr/>
        </p:nvSpPr>
        <p:spPr>
          <a:xfrm>
            <a:off x="4497644" y="4980875"/>
            <a:ext cx="802257" cy="353134"/>
          </a:xfrm>
          <a:prstGeom prst="ellipse">
            <a:avLst/>
          </a:prstGeom>
          <a:solidFill>
            <a:srgbClr val="0049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rgbClr val="FFFF00"/>
                </a:solidFill>
              </a:rPr>
              <a:t>SimCI</a:t>
            </a:r>
            <a:endParaRPr lang="en-US" sz="1000" b="1" dirty="0">
              <a:solidFill>
                <a:srgbClr val="FFFF00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A7941E-971F-4916-89F3-0D5BE72CD48C}"/>
              </a:ext>
            </a:extLst>
          </p:cNvPr>
          <p:cNvSpPr/>
          <p:nvPr/>
        </p:nvSpPr>
        <p:spPr>
          <a:xfrm>
            <a:off x="10027297" y="3737076"/>
            <a:ext cx="802257" cy="353134"/>
          </a:xfrm>
          <a:prstGeom prst="ellipse">
            <a:avLst/>
          </a:prstGeom>
          <a:solidFill>
            <a:srgbClr val="0049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NL" sz="1000" b="1" dirty="0">
                <a:solidFill>
                  <a:srgbClr val="FFFF00"/>
                </a:solidFill>
              </a:rPr>
              <a:t>Keep Op.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676FE31-6E60-4316-BA89-8882810D6542}"/>
              </a:ext>
            </a:extLst>
          </p:cNvPr>
          <p:cNvSpPr/>
          <p:nvPr/>
        </p:nvSpPr>
        <p:spPr>
          <a:xfrm>
            <a:off x="6673367" y="4868007"/>
            <a:ext cx="814807" cy="353134"/>
          </a:xfrm>
          <a:prstGeom prst="ellipse">
            <a:avLst/>
          </a:prstGeom>
          <a:solidFill>
            <a:srgbClr val="0049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NL" sz="1000" b="1" dirty="0" err="1">
                <a:solidFill>
                  <a:srgbClr val="FFFF00"/>
                </a:solidFill>
              </a:rPr>
              <a:t>Humlog</a:t>
            </a:r>
            <a:endParaRPr lang="nl-NL" sz="1000" b="1" dirty="0">
              <a:solidFill>
                <a:srgbClr val="FFFF00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8904089-E3D8-4B67-9180-29BB6A97ABF9}"/>
              </a:ext>
            </a:extLst>
          </p:cNvPr>
          <p:cNvSpPr/>
          <p:nvPr/>
        </p:nvSpPr>
        <p:spPr>
          <a:xfrm>
            <a:off x="2350731" y="5280270"/>
            <a:ext cx="802257" cy="353134"/>
          </a:xfrm>
          <a:prstGeom prst="ellipse">
            <a:avLst/>
          </a:prstGeom>
          <a:solidFill>
            <a:srgbClr val="0049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rgbClr val="FFFF00"/>
                </a:solidFill>
              </a:rPr>
              <a:t>Crisis</a:t>
            </a:r>
          </a:p>
          <a:p>
            <a:pPr algn="ctr"/>
            <a:r>
              <a:rPr lang="nl-NL" sz="1000" b="1" dirty="0">
                <a:solidFill>
                  <a:srgbClr val="FFFF00"/>
                </a:solidFill>
              </a:rPr>
              <a:t>Suite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913D349-C17D-4A7F-9D73-7765797EA35D}"/>
              </a:ext>
            </a:extLst>
          </p:cNvPr>
          <p:cNvSpPr/>
          <p:nvPr/>
        </p:nvSpPr>
        <p:spPr>
          <a:xfrm>
            <a:off x="3434970" y="5396904"/>
            <a:ext cx="802257" cy="353134"/>
          </a:xfrm>
          <a:prstGeom prst="ellipse">
            <a:avLst/>
          </a:prstGeom>
          <a:solidFill>
            <a:srgbClr val="0049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rgbClr val="FFFF00"/>
                </a:solidFill>
              </a:rPr>
              <a:t>Crisis</a:t>
            </a:r>
          </a:p>
          <a:p>
            <a:pPr algn="ctr"/>
            <a:r>
              <a:rPr lang="nl-NL" sz="1000" b="1" dirty="0">
                <a:solidFill>
                  <a:srgbClr val="FFFF00"/>
                </a:solidFill>
              </a:rPr>
              <a:t>Suite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2A2CDF3-D7F1-4B4A-958B-E95785D342E0}"/>
              </a:ext>
            </a:extLst>
          </p:cNvPr>
          <p:cNvSpPr/>
          <p:nvPr/>
        </p:nvSpPr>
        <p:spPr>
          <a:xfrm>
            <a:off x="4529769" y="5264111"/>
            <a:ext cx="802257" cy="353134"/>
          </a:xfrm>
          <a:prstGeom prst="ellipse">
            <a:avLst/>
          </a:prstGeom>
          <a:solidFill>
            <a:srgbClr val="0049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rgbClr val="FFFF00"/>
                </a:solidFill>
              </a:rPr>
              <a:t>Crisis</a:t>
            </a:r>
          </a:p>
          <a:p>
            <a:pPr algn="ctr"/>
            <a:r>
              <a:rPr lang="nl-NL" sz="1000" b="1" dirty="0">
                <a:solidFill>
                  <a:srgbClr val="FFFF00"/>
                </a:solidFill>
              </a:rPr>
              <a:t>Suite</a:t>
            </a:r>
          </a:p>
        </p:txBody>
      </p:sp>
    </p:spTree>
    <p:extLst>
      <p:ext uri="{BB962C8B-B14F-4D97-AF65-F5344CB8AC3E}">
        <p14:creationId xmlns:p14="http://schemas.microsoft.com/office/powerpoint/2010/main" val="319499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609585"/>
            <a:r>
              <a:rPr lang="fr-FR">
                <a:solidFill>
                  <a:prstClr val="white"/>
                </a:solidFill>
              </a:rPr>
              <a:t>Driver+ Project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09585"/>
            <a:fld id="{F3F4C4A7-A8A2-774E-9968-91CCA6FE0429}" type="slidenum">
              <a:rPr lang="fr-FR" smtClean="0">
                <a:solidFill>
                  <a:prstClr val="white"/>
                </a:solidFill>
              </a:rPr>
              <a:pPr defTabSz="609585"/>
              <a:t>4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layout –Flood Phase (innovation)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021473" y="1523991"/>
            <a:ext cx="10069298" cy="4601498"/>
            <a:chOff x="1021473" y="1523991"/>
            <a:chExt cx="10069298" cy="4601498"/>
          </a:xfrm>
        </p:grpSpPr>
        <p:grpSp>
          <p:nvGrpSpPr>
            <p:cNvPr id="14" name="Group 13"/>
            <p:cNvGrpSpPr/>
            <p:nvPr/>
          </p:nvGrpSpPr>
          <p:grpSpPr>
            <a:xfrm>
              <a:off x="1021473" y="1523991"/>
              <a:ext cx="10069298" cy="4601498"/>
              <a:chOff x="402057" y="1189703"/>
              <a:chExt cx="10069298" cy="4601498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402057" y="1189703"/>
                <a:ext cx="8614124" cy="0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02057" y="4552335"/>
                <a:ext cx="1377582" cy="0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02057" y="2979174"/>
                <a:ext cx="9784162" cy="0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1966452" y="4414684"/>
                <a:ext cx="8504903" cy="1376517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02057" y="1189703"/>
                <a:ext cx="0" cy="3362632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0063316" y="2202427"/>
                <a:ext cx="408039" cy="2212257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582994" y="2979174"/>
                <a:ext cx="383458" cy="2762864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9016181" y="1189703"/>
                <a:ext cx="0" cy="1189703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9016181" y="2202427"/>
                <a:ext cx="1047135" cy="176979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3696929" y="1189703"/>
                <a:ext cx="2084439" cy="178947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 flipV="1">
                <a:off x="1582994" y="1189703"/>
                <a:ext cx="0" cy="1789471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7890388" y="1243780"/>
                <a:ext cx="0" cy="1789471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3929" y="3313471"/>
                <a:ext cx="1143000" cy="885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60000">
              <a:off x="9748148" y="3661797"/>
              <a:ext cx="1085850" cy="117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22245">
              <a:off x="8696463" y="3980145"/>
              <a:ext cx="101917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22245">
              <a:off x="7667834" y="4152180"/>
              <a:ext cx="101917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22245">
              <a:off x="6593103" y="4325137"/>
              <a:ext cx="101917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22245">
              <a:off x="4427813" y="4680871"/>
              <a:ext cx="101917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4471" y="1839390"/>
              <a:ext cx="1381125" cy="1266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5304" y="1728163"/>
              <a:ext cx="904875" cy="138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8499" y="1578068"/>
              <a:ext cx="2038350" cy="170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extBox 15"/>
          <p:cNvSpPr txBox="1"/>
          <p:nvPr/>
        </p:nvSpPr>
        <p:spPr>
          <a:xfrm>
            <a:off x="7793811" y="2944130"/>
            <a:ext cx="71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/>
              <a:t>ROT</a:t>
            </a:r>
          </a:p>
        </p:txBody>
      </p:sp>
      <p:sp>
        <p:nvSpPr>
          <p:cNvPr id="18" name="Oval 17"/>
          <p:cNvSpPr/>
          <p:nvPr/>
        </p:nvSpPr>
        <p:spPr>
          <a:xfrm>
            <a:off x="6408560" y="2360148"/>
            <a:ext cx="802257" cy="353134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304932" y="4840617"/>
            <a:ext cx="7142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/>
              <a:t>AC Police</a:t>
            </a: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84"/>
          <a:stretch/>
        </p:blipFill>
        <p:spPr bwMode="auto">
          <a:xfrm rot="21022245">
            <a:off x="2546147" y="4994136"/>
            <a:ext cx="72887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5546165" y="3730710"/>
            <a:ext cx="968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b="1" dirty="0"/>
              <a:t>Water board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241469" y="5012445"/>
            <a:ext cx="565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/>
              <a:t>AC Fire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25708" y="5249389"/>
            <a:ext cx="1157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/>
              <a:t>AC Municipality</a:t>
            </a:r>
          </a:p>
        </p:txBody>
      </p:sp>
      <p:sp>
        <p:nvSpPr>
          <p:cNvPr id="55" name="Oval 54"/>
          <p:cNvSpPr/>
          <p:nvPr/>
        </p:nvSpPr>
        <p:spPr>
          <a:xfrm>
            <a:off x="8752711" y="4192232"/>
            <a:ext cx="802257" cy="353134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22245">
            <a:off x="5518371" y="4498095"/>
            <a:ext cx="10191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6885587" y="5410894"/>
            <a:ext cx="939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/>
              <a:t>AC Evacuation</a:t>
            </a:r>
          </a:p>
        </p:txBody>
      </p:sp>
      <p:sp>
        <p:nvSpPr>
          <p:cNvPr id="63" name="Oval 62"/>
          <p:cNvSpPr/>
          <p:nvPr/>
        </p:nvSpPr>
        <p:spPr>
          <a:xfrm>
            <a:off x="6581053" y="4587288"/>
            <a:ext cx="802257" cy="353134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22245">
            <a:off x="3355093" y="4844522"/>
            <a:ext cx="10191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Oval 74"/>
          <p:cNvSpPr/>
          <p:nvPr/>
        </p:nvSpPr>
        <p:spPr>
          <a:xfrm>
            <a:off x="10003377" y="3471192"/>
            <a:ext cx="802257" cy="353134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31707" y="2145028"/>
            <a:ext cx="100780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1050" b="1" dirty="0" err="1">
                <a:solidFill>
                  <a:schemeClr val="accent6">
                    <a:lumMod val="75000"/>
                  </a:schemeClr>
                </a:solidFill>
              </a:rPr>
              <a:t>Technicians</a:t>
            </a:r>
            <a:endParaRPr lang="nl-NL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nl-NL" sz="1050" b="1" dirty="0">
                <a:solidFill>
                  <a:schemeClr val="accent6">
                    <a:lumMod val="75000"/>
                  </a:schemeClr>
                </a:solidFill>
              </a:rPr>
              <a:t>&amp; support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202410" y="6130901"/>
            <a:ext cx="103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b="1" dirty="0"/>
              <a:t>International </a:t>
            </a:r>
            <a:r>
              <a:rPr lang="nl-NL" sz="1000" b="1" dirty="0" err="1"/>
              <a:t>Organisations</a:t>
            </a:r>
            <a:endParaRPr lang="nl-NL" sz="10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4483972" y="5808394"/>
            <a:ext cx="103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b="1" dirty="0"/>
              <a:t>Power infra (</a:t>
            </a:r>
            <a:r>
              <a:rPr lang="nl-NL" sz="1000" b="1" dirty="0" err="1"/>
              <a:t>Stedin</a:t>
            </a:r>
            <a:r>
              <a:rPr lang="nl-NL" sz="1000" b="1" dirty="0"/>
              <a:t>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256381" y="1229673"/>
            <a:ext cx="94205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1050" b="1" dirty="0">
                <a:solidFill>
                  <a:schemeClr val="accent6">
                    <a:lumMod val="75000"/>
                  </a:schemeClr>
                </a:solidFill>
              </a:rPr>
              <a:t>Scenario </a:t>
            </a:r>
            <a:r>
              <a:rPr lang="nl-NL" sz="1050" b="1" dirty="0" err="1">
                <a:solidFill>
                  <a:schemeClr val="accent6">
                    <a:lumMod val="75000"/>
                  </a:schemeClr>
                </a:solidFill>
              </a:rPr>
              <a:t>coordinator</a:t>
            </a:r>
            <a:endParaRPr lang="nl-NL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390733" y="1558976"/>
            <a:ext cx="919720" cy="37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>
                <a:solidFill>
                  <a:schemeClr val="accent6">
                    <a:lumMod val="75000"/>
                  </a:schemeClr>
                </a:solidFill>
              </a:rPr>
              <a:t>Response </a:t>
            </a:r>
            <a:r>
              <a:rPr lang="nl-NL" sz="800" b="1" dirty="0" err="1">
                <a:solidFill>
                  <a:schemeClr val="accent6">
                    <a:lumMod val="75000"/>
                  </a:schemeClr>
                </a:solidFill>
              </a:rPr>
              <a:t>cell</a:t>
            </a:r>
            <a:r>
              <a:rPr lang="nl-NL" sz="800" b="1" dirty="0">
                <a:solidFill>
                  <a:schemeClr val="accent6">
                    <a:lumMod val="75000"/>
                  </a:schemeClr>
                </a:solidFill>
              </a:rPr>
              <a:t> – GBT &amp; </a:t>
            </a:r>
            <a:r>
              <a:rPr lang="nl-NL" sz="800" b="1" dirty="0" err="1">
                <a:solidFill>
                  <a:schemeClr val="accent6">
                    <a:lumMod val="75000"/>
                  </a:schemeClr>
                </a:solidFill>
              </a:rPr>
              <a:t>higher</a:t>
            </a:r>
            <a:endParaRPr lang="nl-NL" sz="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373489" y="2130160"/>
            <a:ext cx="919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>
                <a:solidFill>
                  <a:schemeClr val="accent6">
                    <a:lumMod val="75000"/>
                  </a:schemeClr>
                </a:solidFill>
              </a:rPr>
              <a:t>Response </a:t>
            </a:r>
            <a:r>
              <a:rPr lang="nl-NL" sz="800" b="1" dirty="0" err="1">
                <a:solidFill>
                  <a:schemeClr val="accent6">
                    <a:lumMod val="75000"/>
                  </a:schemeClr>
                </a:solidFill>
              </a:rPr>
              <a:t>cell</a:t>
            </a:r>
            <a:r>
              <a:rPr lang="nl-NL" sz="800" b="1" dirty="0">
                <a:solidFill>
                  <a:schemeClr val="accent6">
                    <a:lumMod val="75000"/>
                  </a:schemeClr>
                </a:solidFill>
              </a:rPr>
              <a:t> – </a:t>
            </a:r>
            <a:r>
              <a:rPr lang="nl-NL" sz="800" b="1" dirty="0" err="1">
                <a:solidFill>
                  <a:schemeClr val="accent6">
                    <a:lumMod val="75000"/>
                  </a:schemeClr>
                </a:solidFill>
              </a:rPr>
              <a:t>Police</a:t>
            </a:r>
            <a:r>
              <a:rPr lang="nl-NL" sz="800" b="1" dirty="0">
                <a:solidFill>
                  <a:schemeClr val="accent6">
                    <a:lumMod val="75000"/>
                  </a:schemeClr>
                </a:solidFill>
              </a:rPr>
              <a:t> &amp; </a:t>
            </a:r>
            <a:r>
              <a:rPr lang="nl-NL" sz="800" b="1" dirty="0" err="1">
                <a:solidFill>
                  <a:schemeClr val="accent6">
                    <a:lumMod val="75000"/>
                  </a:schemeClr>
                </a:solidFill>
              </a:rPr>
              <a:t>Defence</a:t>
            </a:r>
            <a:endParaRPr lang="nl-NL" sz="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365606" y="2905936"/>
            <a:ext cx="919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>
                <a:solidFill>
                  <a:schemeClr val="accent6">
                    <a:lumMod val="75000"/>
                  </a:schemeClr>
                </a:solidFill>
              </a:rPr>
              <a:t>Response </a:t>
            </a:r>
            <a:r>
              <a:rPr lang="nl-NL" sz="800" b="1" dirty="0" err="1">
                <a:solidFill>
                  <a:schemeClr val="accent6">
                    <a:lumMod val="75000"/>
                  </a:schemeClr>
                </a:solidFill>
              </a:rPr>
              <a:t>cell</a:t>
            </a:r>
            <a:r>
              <a:rPr lang="nl-NL" sz="800" b="1" dirty="0">
                <a:solidFill>
                  <a:schemeClr val="accent6">
                    <a:lumMod val="75000"/>
                  </a:schemeClr>
                </a:solidFill>
              </a:rPr>
              <a:t> – Fire &amp; </a:t>
            </a:r>
            <a:r>
              <a:rPr lang="nl-NL" sz="800" b="1" dirty="0" err="1">
                <a:solidFill>
                  <a:schemeClr val="accent6">
                    <a:lumMod val="75000"/>
                  </a:schemeClr>
                </a:solidFill>
              </a:rPr>
              <a:t>CoPI’s</a:t>
            </a:r>
            <a:endParaRPr lang="nl-NL" sz="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342115" y="2927875"/>
            <a:ext cx="919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>
                <a:solidFill>
                  <a:schemeClr val="accent6">
                    <a:lumMod val="75000"/>
                  </a:schemeClr>
                </a:solidFill>
              </a:rPr>
              <a:t>Response </a:t>
            </a:r>
            <a:r>
              <a:rPr lang="nl-NL" sz="800" b="1" dirty="0" err="1">
                <a:solidFill>
                  <a:schemeClr val="accent6">
                    <a:lumMod val="75000"/>
                  </a:schemeClr>
                </a:solidFill>
              </a:rPr>
              <a:t>cell</a:t>
            </a:r>
            <a:r>
              <a:rPr lang="nl-NL" sz="800" b="1" dirty="0">
                <a:solidFill>
                  <a:schemeClr val="accent6">
                    <a:lumMod val="75000"/>
                  </a:schemeClr>
                </a:solidFill>
              </a:rPr>
              <a:t> – </a:t>
            </a:r>
            <a:r>
              <a:rPr lang="nl-NL" sz="800" b="1" dirty="0" err="1">
                <a:solidFill>
                  <a:schemeClr val="accent6">
                    <a:lumMod val="75000"/>
                  </a:schemeClr>
                </a:solidFill>
              </a:rPr>
              <a:t>Medical</a:t>
            </a:r>
            <a:endParaRPr lang="nl-NL" sz="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265674" y="2155623"/>
            <a:ext cx="1086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>
                <a:solidFill>
                  <a:schemeClr val="accent6">
                    <a:lumMod val="75000"/>
                  </a:schemeClr>
                </a:solidFill>
              </a:rPr>
              <a:t>Response </a:t>
            </a:r>
            <a:r>
              <a:rPr lang="nl-NL" sz="800" b="1" dirty="0" err="1">
                <a:solidFill>
                  <a:schemeClr val="accent6">
                    <a:lumMod val="75000"/>
                  </a:schemeClr>
                </a:solidFill>
              </a:rPr>
              <a:t>cell</a:t>
            </a:r>
            <a:r>
              <a:rPr lang="nl-NL" sz="800" b="1" dirty="0">
                <a:solidFill>
                  <a:schemeClr val="accent6">
                    <a:lumMod val="75000"/>
                  </a:schemeClr>
                </a:solidFill>
              </a:rPr>
              <a:t> – Water &amp; </a:t>
            </a:r>
            <a:r>
              <a:rPr lang="nl-NL" sz="800" b="1" dirty="0" err="1">
                <a:solidFill>
                  <a:schemeClr val="accent6">
                    <a:lumMod val="75000"/>
                  </a:schemeClr>
                </a:solidFill>
              </a:rPr>
              <a:t>critical</a:t>
            </a:r>
            <a:r>
              <a:rPr lang="nl-NL" sz="800" b="1" dirty="0">
                <a:solidFill>
                  <a:schemeClr val="accent6">
                    <a:lumMod val="75000"/>
                  </a:schemeClr>
                </a:solidFill>
              </a:rPr>
              <a:t> infra</a:t>
            </a:r>
          </a:p>
        </p:txBody>
      </p:sp>
      <p:pic>
        <p:nvPicPr>
          <p:cNvPr id="8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7"/>
          <a:stretch/>
        </p:blipFill>
        <p:spPr bwMode="auto">
          <a:xfrm rot="10800000">
            <a:off x="5608970" y="3322898"/>
            <a:ext cx="1019175" cy="37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5885045" y="5615207"/>
            <a:ext cx="785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b="1" dirty="0"/>
              <a:t>AC </a:t>
            </a:r>
            <a:r>
              <a:rPr lang="nl-NL" sz="1000" b="1" dirty="0" err="1"/>
              <a:t>Medical</a:t>
            </a:r>
            <a:endParaRPr lang="nl-NL" sz="1000" b="1" dirty="0"/>
          </a:p>
        </p:txBody>
      </p:sp>
      <p:sp>
        <p:nvSpPr>
          <p:cNvPr id="56" name="Oval 55"/>
          <p:cNvSpPr/>
          <p:nvPr/>
        </p:nvSpPr>
        <p:spPr>
          <a:xfrm>
            <a:off x="5620916" y="4743560"/>
            <a:ext cx="802257" cy="353134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  <p:sp>
        <p:nvSpPr>
          <p:cNvPr id="57" name="Oval 56"/>
          <p:cNvSpPr/>
          <p:nvPr/>
        </p:nvSpPr>
        <p:spPr>
          <a:xfrm>
            <a:off x="7738670" y="4357016"/>
            <a:ext cx="802257" cy="353135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512785" y="5949248"/>
            <a:ext cx="863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HTM</a:t>
            </a:r>
          </a:p>
        </p:txBody>
      </p:sp>
      <p:sp>
        <p:nvSpPr>
          <p:cNvPr id="58" name="Oval 57"/>
          <p:cNvSpPr/>
          <p:nvPr/>
        </p:nvSpPr>
        <p:spPr>
          <a:xfrm>
            <a:off x="5694871" y="3083849"/>
            <a:ext cx="802257" cy="353135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7D1156C-CEFD-4C7B-9BBD-49A0C762F685}"/>
              </a:ext>
            </a:extLst>
          </p:cNvPr>
          <p:cNvSpPr/>
          <p:nvPr/>
        </p:nvSpPr>
        <p:spPr>
          <a:xfrm>
            <a:off x="5479520" y="2806112"/>
            <a:ext cx="798308" cy="353134"/>
          </a:xfrm>
          <a:prstGeom prst="ellipse">
            <a:avLst/>
          </a:prstGeom>
          <a:solidFill>
            <a:srgbClr val="0049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FF00"/>
                </a:solidFill>
              </a:rPr>
              <a:t>ZKI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A7941E-971F-4916-89F3-0D5BE72CD48C}"/>
              </a:ext>
            </a:extLst>
          </p:cNvPr>
          <p:cNvSpPr/>
          <p:nvPr/>
        </p:nvSpPr>
        <p:spPr>
          <a:xfrm>
            <a:off x="10027297" y="3737076"/>
            <a:ext cx="802257" cy="353134"/>
          </a:xfrm>
          <a:prstGeom prst="ellipse">
            <a:avLst/>
          </a:prstGeom>
          <a:solidFill>
            <a:srgbClr val="0049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NL" sz="1000" b="1" dirty="0">
                <a:solidFill>
                  <a:srgbClr val="FFFF00"/>
                </a:solidFill>
              </a:rPr>
              <a:t>Keep Op.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676FE31-6E60-4316-BA89-8882810D6542}"/>
              </a:ext>
            </a:extLst>
          </p:cNvPr>
          <p:cNvSpPr/>
          <p:nvPr/>
        </p:nvSpPr>
        <p:spPr>
          <a:xfrm>
            <a:off x="6673367" y="4868007"/>
            <a:ext cx="814807" cy="353134"/>
          </a:xfrm>
          <a:prstGeom prst="ellipse">
            <a:avLst/>
          </a:prstGeom>
          <a:solidFill>
            <a:srgbClr val="0049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NL" sz="1000" b="1" dirty="0" err="1">
                <a:solidFill>
                  <a:srgbClr val="FFFF00"/>
                </a:solidFill>
              </a:rPr>
              <a:t>Humlog</a:t>
            </a:r>
            <a:endParaRPr lang="nl-NL" sz="1000" b="1" dirty="0">
              <a:solidFill>
                <a:srgbClr val="FFFF00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8904089-E3D8-4B67-9180-29BB6A97ABF9}"/>
              </a:ext>
            </a:extLst>
          </p:cNvPr>
          <p:cNvSpPr/>
          <p:nvPr/>
        </p:nvSpPr>
        <p:spPr>
          <a:xfrm>
            <a:off x="2350731" y="5280270"/>
            <a:ext cx="802257" cy="353134"/>
          </a:xfrm>
          <a:prstGeom prst="ellipse">
            <a:avLst/>
          </a:prstGeom>
          <a:solidFill>
            <a:srgbClr val="0049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rgbClr val="FFFF00"/>
                </a:solidFill>
              </a:rPr>
              <a:t>Crisis</a:t>
            </a:r>
          </a:p>
          <a:p>
            <a:pPr algn="ctr"/>
            <a:r>
              <a:rPr lang="nl-NL" sz="1000" b="1" dirty="0">
                <a:solidFill>
                  <a:srgbClr val="FFFF00"/>
                </a:solidFill>
              </a:rPr>
              <a:t>Suite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913D349-C17D-4A7F-9D73-7765797EA35D}"/>
              </a:ext>
            </a:extLst>
          </p:cNvPr>
          <p:cNvSpPr/>
          <p:nvPr/>
        </p:nvSpPr>
        <p:spPr>
          <a:xfrm>
            <a:off x="3424337" y="5249149"/>
            <a:ext cx="802257" cy="353134"/>
          </a:xfrm>
          <a:prstGeom prst="ellipse">
            <a:avLst/>
          </a:prstGeom>
          <a:solidFill>
            <a:srgbClr val="0049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rgbClr val="FFFF00"/>
                </a:solidFill>
              </a:rPr>
              <a:t>Crisis</a:t>
            </a:r>
          </a:p>
          <a:p>
            <a:pPr algn="ctr"/>
            <a:r>
              <a:rPr lang="nl-NL" sz="1000" b="1" dirty="0">
                <a:solidFill>
                  <a:srgbClr val="FFFF00"/>
                </a:solidFill>
              </a:rPr>
              <a:t>Suite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2A2CDF3-D7F1-4B4A-958B-E95785D342E0}"/>
              </a:ext>
            </a:extLst>
          </p:cNvPr>
          <p:cNvSpPr/>
          <p:nvPr/>
        </p:nvSpPr>
        <p:spPr>
          <a:xfrm>
            <a:off x="4529804" y="5062033"/>
            <a:ext cx="802257" cy="353134"/>
          </a:xfrm>
          <a:prstGeom prst="ellipse">
            <a:avLst/>
          </a:prstGeom>
          <a:solidFill>
            <a:srgbClr val="0049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rgbClr val="FFFF00"/>
                </a:solidFill>
              </a:rPr>
              <a:t>Crisis</a:t>
            </a:r>
          </a:p>
          <a:p>
            <a:pPr algn="ctr"/>
            <a:r>
              <a:rPr lang="nl-NL" sz="1000" b="1" dirty="0">
                <a:solidFill>
                  <a:srgbClr val="FFFF00"/>
                </a:solidFill>
              </a:rPr>
              <a:t>Suite</a:t>
            </a:r>
          </a:p>
        </p:txBody>
      </p:sp>
    </p:spTree>
    <p:extLst>
      <p:ext uri="{BB962C8B-B14F-4D97-AF65-F5344CB8AC3E}">
        <p14:creationId xmlns:p14="http://schemas.microsoft.com/office/powerpoint/2010/main" val="22078833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bb180c85-76f3-48e0-b328-7ffec8745cd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59E96BE1366749B5994691468FA9F5" ma:contentTypeVersion="9" ma:contentTypeDescription="Create a new document." ma:contentTypeScope="" ma:versionID="cc570ade7ffbfb52dce6ffb79c46aea6">
  <xsd:schema xmlns:xsd="http://www.w3.org/2001/XMLSchema" xmlns:xs="http://www.w3.org/2001/XMLSchema" xmlns:p="http://schemas.microsoft.com/office/2006/metadata/properties" xmlns:ns2="bb180c85-76f3-48e0-b328-7ffec8745cdb" xmlns:ns3="9107859c-f784-45d5-9a48-227635d9abf6" targetNamespace="http://schemas.microsoft.com/office/2006/metadata/properties" ma:root="true" ma:fieldsID="4407beb490bf5709a8d56c7084ce7a5a" ns2:_="" ns3:_="">
    <xsd:import namespace="bb180c85-76f3-48e0-b328-7ffec8745cdb"/>
    <xsd:import namespace="9107859c-f784-45d5-9a48-227635d9ab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180c85-76f3-48e0-b328-7ffec8745c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_x0024_Resources_x003a_core_x002c_Signoff_Status_x003b_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07859c-f784-45d5-9a48-227635d9abf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568D05-52F5-40CE-B4FE-E0CEB4951E3C}">
  <ds:schemaRefs>
    <ds:schemaRef ds:uri="http://schemas.microsoft.com/office/2006/metadata/properties"/>
    <ds:schemaRef ds:uri="http://purl.org/dc/terms/"/>
    <ds:schemaRef ds:uri="bb180c85-76f3-48e0-b328-7ffec8745cd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9107859c-f784-45d5-9a48-227635d9abf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9FAB289-87DA-499A-9AF3-68A7F9D852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56F5F6-71F2-4CE1-BCFB-8D1570A067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180c85-76f3-48e0-b328-7ffec8745cdb"/>
    <ds:schemaRef ds:uri="9107859c-f784-45d5-9a48-227635d9ab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260</Words>
  <Application>Microsoft Office PowerPoint</Application>
  <PresentationFormat>Widescreen</PresentationFormat>
  <Paragraphs>109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Brandon Text Medium</vt:lpstr>
      <vt:lpstr>Calibri</vt:lpstr>
      <vt:lpstr>Thème Office</vt:lpstr>
      <vt:lpstr>Trial 4</vt:lpstr>
      <vt:lpstr>Physical layout – Baseline (Flood &amp; Threat)</vt:lpstr>
      <vt:lpstr>Physical layout –Threat Phase (innovation)</vt:lpstr>
      <vt:lpstr>Physical layout –Flood Phase (innovation)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Shahid Iqbal Suddle</dc:creator>
  <cp:lastModifiedBy>Martijn Hendriks</cp:lastModifiedBy>
  <cp:revision>88</cp:revision>
  <dcterms:created xsi:type="dcterms:W3CDTF">2018-10-18T10:19:02Z</dcterms:created>
  <dcterms:modified xsi:type="dcterms:W3CDTF">2019-02-11T11:16:49Z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0x0101002559E96BE1366749B5994691468FA9F5</vt:lpwstr>
  </property>
</Properties>
</file>