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7"/>
  </p:notesMasterIdLst>
  <p:sldIdLst>
    <p:sldId id="323" r:id="rId3"/>
    <p:sldId id="316" r:id="rId4"/>
    <p:sldId id="327" r:id="rId5"/>
    <p:sldId id="32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Iqbal Suddle" initials="SIS" lastIdx="11" clrIdx="0">
    <p:extLst/>
  </p:cmAuthor>
  <p:cmAuthor id="2" name="Regis Flohr" initials="RF" lastIdx="10" clrIdx="1">
    <p:extLst/>
  </p:cmAuthor>
  <p:cmAuthor id="3" name="Vermeulen, Cor-Jan" initials="CJV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7E"/>
    <a:srgbClr val="F56924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D55A-7274-4ADB-8A2A-22C0FC95E12E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910F-7F1C-4708-B315-BBD436F490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3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hyperlink" Target="https://twitter.com/DRIVER_PROJECT" TargetMode="External"/><Relationship Id="rId7" Type="http://schemas.openxmlformats.org/officeDocument/2006/relationships/hyperlink" Target="https://www.youtube.com/channel/UCPcaVPfylkukpg938YOAZg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tiff"/><Relationship Id="rId5" Type="http://schemas.openxmlformats.org/officeDocument/2006/relationships/hyperlink" Target="https://www.linkedin.com/groups/8161096/" TargetMode="External"/><Relationship Id="rId4" Type="http://schemas.openxmlformats.org/officeDocument/2006/relationships/image" Target="../media/image3.tiff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F1AC71-83AC-459E-A21B-4497F9C38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4BB50A0A-64D5-4436-BACD-B60D868C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AD7F2BFE-5F11-4C7D-B37B-05ABE30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6B8136A-5E23-4C08-B88B-EB78DB65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83E0B28C-9CED-4F57-BCC7-FEF6158F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5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BCF8302-F072-41CA-9832-6CF40501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36553438-A9B7-41C3-827C-6632700FE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91AC90FD-C29F-4056-9833-7B740813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B2AD288-0C5E-47A2-B2CE-DFE9154A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0F3E3CE-32E0-4A7A-BE12-2520148F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23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="" xmlns:a16="http://schemas.microsoft.com/office/drawing/2014/main" id="{3D393B9E-E779-4397-984A-8D528AFA2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EBADD0AB-4870-4571-9C23-DDD8D2C9B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D6F93444-6548-47A9-8150-B0584417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7DF6B2A6-6B04-4FC8-9AE9-4575EFDE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B4853B88-E3C0-4AC2-A4B8-71B84C50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089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090" y="3437467"/>
            <a:ext cx="8822940" cy="342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Rectangle 5"/>
          <p:cNvSpPr/>
          <p:nvPr userDrawn="1"/>
        </p:nvSpPr>
        <p:spPr>
          <a:xfrm>
            <a:off x="158043" y="5851305"/>
            <a:ext cx="11475156" cy="1006696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029" y="93987"/>
            <a:ext cx="4917039" cy="2210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75736" y="3064934"/>
            <a:ext cx="754897" cy="3793068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330634" y="3536299"/>
            <a:ext cx="7808396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/>
              <a:t>PRESENTATION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30633" y="5188529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33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  <a:r>
              <a:rPr lang="fr-FR"/>
              <a:t> </a:t>
            </a:r>
            <a:r>
              <a:rPr lang="mr-IN"/>
              <a:t>–</a:t>
            </a:r>
            <a:r>
              <a:rPr lang="fr-FR"/>
              <a:t> SP9X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1590278" y="5851305"/>
            <a:ext cx="10042921" cy="533091"/>
          </a:xfrm>
        </p:spPr>
        <p:txBody>
          <a:bodyPr anchor="b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Author name, Organisation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1590278" y="6391145"/>
            <a:ext cx="10042921" cy="466856"/>
          </a:xfrm>
        </p:spPr>
        <p:txBody>
          <a:bodyPr anchor="t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Date - Location</a:t>
            </a:r>
          </a:p>
        </p:txBody>
      </p:sp>
    </p:spTree>
    <p:extLst>
      <p:ext uri="{BB962C8B-B14F-4D97-AF65-F5344CB8AC3E}">
        <p14:creationId xmlns:p14="http://schemas.microsoft.com/office/powerpoint/2010/main" val="241108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090" y="3437467"/>
            <a:ext cx="8822940" cy="342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8043" y="5851305"/>
            <a:ext cx="11475156" cy="1006696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029" y="93987"/>
            <a:ext cx="4917039" cy="2210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75736" y="3064934"/>
            <a:ext cx="754897" cy="3793068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330634" y="3536299"/>
            <a:ext cx="7808396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PRESENTATION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30633" y="5188529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  <a:r>
              <a:rPr lang="fr-FR" dirty="0"/>
              <a:t>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en-GB" noProof="0" dirty="0"/>
              <a:t>SP9X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1590278" y="5851305"/>
            <a:ext cx="10042921" cy="533091"/>
          </a:xfrm>
        </p:spPr>
        <p:txBody>
          <a:bodyPr anchor="b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Author name, Organisation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1590278" y="6391145"/>
            <a:ext cx="10042921" cy="466856"/>
          </a:xfrm>
        </p:spPr>
        <p:txBody>
          <a:bodyPr anchor="t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Date - Location</a:t>
            </a:r>
          </a:p>
        </p:txBody>
      </p:sp>
    </p:spTree>
    <p:extLst>
      <p:ext uri="{BB962C8B-B14F-4D97-AF65-F5344CB8AC3E}">
        <p14:creationId xmlns:p14="http://schemas.microsoft.com/office/powerpoint/2010/main" val="39486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0178" y="2449688"/>
            <a:ext cx="6112933" cy="30649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4564" y="1890888"/>
            <a:ext cx="10347080" cy="289906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03366" y="1128888"/>
            <a:ext cx="925845" cy="4639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329212" y="1890887"/>
            <a:ext cx="8852432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2329212" y="3543117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sm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8253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7467"/>
            <a:ext cx="829732" cy="88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536267"/>
            <a:ext cx="11006667" cy="32173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200" y="6536266"/>
            <a:ext cx="10168467" cy="3217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r>
              <a:rPr lang="fr-FR" dirty="0">
                <a:solidFill>
                  <a:prstClr val="white"/>
                </a:solidFill>
              </a:rPr>
              <a:t>Driver+ Project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8093" y="5977468"/>
            <a:ext cx="611641" cy="517088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‹#›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5825067"/>
            <a:ext cx="209625" cy="103293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836400" y="2"/>
            <a:ext cx="355600" cy="474132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650133" y="-16931"/>
            <a:ext cx="541867" cy="18626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56533" y="-16932"/>
            <a:ext cx="135467" cy="60959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90719" y="180623"/>
            <a:ext cx="10943700" cy="7828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0719" y="901517"/>
            <a:ext cx="10943700" cy="629019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590551" y="1784351"/>
            <a:ext cx="11059583" cy="4193116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401102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439333" y="1215856"/>
            <a:ext cx="4318000" cy="284814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90224" y="0"/>
            <a:ext cx="6637865" cy="23435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82133" y="1"/>
            <a:ext cx="711200" cy="377048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 userDrawn="1"/>
        </p:nvSpPr>
        <p:spPr>
          <a:xfrm>
            <a:off x="1484488" y="2927211"/>
            <a:ext cx="4233333" cy="1019465"/>
          </a:xfrm>
          <a:prstGeom prst="rect">
            <a:avLst/>
          </a:prstGeom>
        </p:spPr>
        <p:txBody>
          <a:bodyPr lIns="121917" tIns="60958" rIns="121917" bIns="60958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  <a:t>THANK YOU.</a:t>
            </a:r>
            <a:b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cap="all" dirty="0">
                <a:solidFill>
                  <a:srgbClr val="F3B329"/>
                </a:solidFill>
                <a:latin typeface="Brandon Text Medium" pitchFamily="34" charset="0"/>
              </a:rPr>
              <a:t>ANY QUESTION?</a:t>
            </a:r>
            <a:endParaRPr lang="fr-FR" b="0" cap="all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5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4752" y="1192117"/>
            <a:ext cx="8229600" cy="566588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272403" y="0"/>
            <a:ext cx="4967549" cy="2417691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66885" y="1791591"/>
            <a:ext cx="948267" cy="4849716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 userDrawn="1"/>
        </p:nvSpPr>
        <p:spPr>
          <a:xfrm>
            <a:off x="4532486" y="1065302"/>
            <a:ext cx="4233333" cy="1198949"/>
          </a:xfrm>
          <a:prstGeom prst="rect">
            <a:avLst/>
          </a:prstGeom>
        </p:spPr>
        <p:txBody>
          <a:bodyPr lIns="121917" tIns="60958" rIns="121917" bIns="60958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algn="l"/>
            <a:r>
              <a:rPr lang="fr-FR" dirty="0">
                <a:solidFill>
                  <a:prstClr val="white"/>
                </a:solidFill>
                <a:latin typeface="Brandon Text Medium" pitchFamily="34" charset="0"/>
              </a:rPr>
              <a:t>CONTACT</a:t>
            </a:r>
            <a:br>
              <a:rPr lang="fr-FR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dirty="0">
                <a:solidFill>
                  <a:srgbClr val="F3B329"/>
                </a:solidFill>
                <a:latin typeface="Brandon Text Medium" pitchFamily="34" charset="0"/>
              </a:rPr>
              <a:t>REACH US</a:t>
            </a:r>
            <a:endParaRPr lang="fr-FR" b="0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  <p:pic>
        <p:nvPicPr>
          <p:cNvPr id="17" name="Image 16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36237" y="3151654"/>
            <a:ext cx="730143" cy="730143"/>
          </a:xfrm>
          <a:prstGeom prst="rect">
            <a:avLst/>
          </a:prstGeom>
        </p:spPr>
      </p:pic>
      <p:pic>
        <p:nvPicPr>
          <p:cNvPr id="18" name="Image 17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20474" y="3180606"/>
            <a:ext cx="590551" cy="590551"/>
          </a:xfrm>
          <a:prstGeom prst="rect">
            <a:avLst/>
          </a:prstGeom>
        </p:spPr>
      </p:pic>
      <p:pic>
        <p:nvPicPr>
          <p:cNvPr id="19" name="Image 18">
            <a:hlinkClick r:id="rId7"/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877026" y="3180141"/>
            <a:ext cx="623121" cy="623121"/>
          </a:xfrm>
          <a:prstGeom prst="rect">
            <a:avLst/>
          </a:prstGeom>
        </p:spPr>
      </p:pic>
      <p:sp>
        <p:nvSpPr>
          <p:cNvPr id="20" name="Rectangle 19">
            <a:hlinkClick r:id="rId3"/>
          </p:cNvPr>
          <p:cNvSpPr/>
          <p:nvPr userDrawn="1"/>
        </p:nvSpPr>
        <p:spPr>
          <a:xfrm>
            <a:off x="1957689" y="3894191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@</a:t>
            </a:r>
            <a:r>
              <a:rPr lang="en-US" sz="1600" dirty="0" err="1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driver_project</a:t>
            </a:r>
            <a:endParaRPr lang="en-US" sz="1600" dirty="0">
              <a:solidFill>
                <a:srgbClr val="F3B329"/>
              </a:solidFill>
              <a:latin typeface="Brandon Text Medium" pitchFamily="34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>
            <a:hlinkClick r:id="rId7"/>
          </p:cNvPr>
          <p:cNvSpPr/>
          <p:nvPr userDrawn="1"/>
        </p:nvSpPr>
        <p:spPr>
          <a:xfrm>
            <a:off x="6102567" y="3904509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sp>
        <p:nvSpPr>
          <p:cNvPr id="22" name="Rectangle 21">
            <a:hlinkClick r:id="rId5"/>
          </p:cNvPr>
          <p:cNvSpPr/>
          <p:nvPr userDrawn="1"/>
        </p:nvSpPr>
        <p:spPr>
          <a:xfrm>
            <a:off x="4129729" y="3815858"/>
            <a:ext cx="217204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Groups:</a:t>
            </a:r>
          </a:p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pic>
        <p:nvPicPr>
          <p:cNvPr id="25" name="Image 2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8328" y="6191496"/>
            <a:ext cx="642861" cy="430323"/>
          </a:xfrm>
          <a:prstGeom prst="rect">
            <a:avLst/>
          </a:prstGeom>
        </p:spPr>
      </p:pic>
      <p:sp>
        <p:nvSpPr>
          <p:cNvPr id="26" name="ZoneTexte 3"/>
          <p:cNvSpPr txBox="1"/>
          <p:nvPr userDrawn="1"/>
        </p:nvSpPr>
        <p:spPr>
          <a:xfrm>
            <a:off x="1956207" y="6109525"/>
            <a:ext cx="6837767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100" dirty="0">
                <a:solidFill>
                  <a:prstClr val="white"/>
                </a:solidFill>
              </a:rPr>
              <a:t>This project has received funding from the European Union’s Seventh Framework Programme for research, technological development and demonstration under grant agreement n° 607798. The information and views  set out in this presentation are those of the author(s) and do not necessarily reflect  the official opinion of the European  Union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522039" y="4796499"/>
            <a:ext cx="7243780" cy="8617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More information about the project -</a:t>
            </a:r>
            <a:r>
              <a:rPr lang="en-GB" sz="1600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cooordination@projectdriver.eu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Interested in collaborating with us? -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cooperation@projectdriver.eu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 and media contact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communication@projectdriver.eu</a:t>
            </a:r>
          </a:p>
        </p:txBody>
      </p:sp>
    </p:spTree>
    <p:extLst>
      <p:ext uri="{BB962C8B-B14F-4D97-AF65-F5344CB8AC3E}">
        <p14:creationId xmlns:p14="http://schemas.microsoft.com/office/powerpoint/2010/main" val="1104067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504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fld id="{1A27146B-A0F9-4CA8-A0BB-91757BA538ED}" type="datetimeFigureOut">
              <a:rPr lang="en-GB" sz="2400" smtClean="0">
                <a:solidFill>
                  <a:prstClr val="black"/>
                </a:solidFill>
              </a:rPr>
              <a:pPr defTabSz="609585"/>
              <a:t>05/12/2018</a:t>
            </a:fld>
            <a:endParaRPr lang="en-GB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endParaRPr lang="en-GB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fld id="{035370DC-8C52-45CC-9CA6-40ECD814AF54}" type="slidenum">
              <a:rPr lang="en-GB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1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E14AB6-F0FB-431D-AE21-7AFF5D2A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1F05A29F-29DF-47A5-90AF-DED2BB6C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48FE60FA-FEBA-415F-ADA5-1C9A639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65F52C1-FE7F-4528-A774-5D6CC275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2ED74288-BE0D-4E9C-AD07-BBBE6077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49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5E3339F-9F3F-4A0A-9F97-37C2857D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7C7FA35B-EA3B-4196-A1D7-57F4FF0B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7D5A7852-E474-4A28-B428-1939F03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7C6C3719-AD5B-4C1A-B405-FE62F474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91741C6E-DC37-4C9C-A790-9C11F7EF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1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84FFC1-AE70-4009-88E2-F3DE0731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80F0C85F-2F61-4DFF-BD2F-93F433984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1BE48245-7658-44A2-8E84-77DAEB995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E23787B6-E0B9-4804-99C4-8145A2CF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1A494422-35F4-456E-9BCD-062D60D4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639ABEEA-7AA3-4A98-8578-00E23B98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26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098109-A64D-449F-B3CF-9A8663F6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9C0C76C4-F9AD-4061-BB1B-42C11CCB2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6EF3A0DE-B66C-407A-BE0A-CAEEEE5D5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="" xmlns:a16="http://schemas.microsoft.com/office/drawing/2014/main" id="{2BF53858-8E34-43DE-9C17-393B97D39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="" xmlns:a16="http://schemas.microsoft.com/office/drawing/2014/main" id="{0BCF3ED4-62C8-41C6-A295-637523D66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="" xmlns:a16="http://schemas.microsoft.com/office/drawing/2014/main" id="{2AA83252-64FF-454F-8BE4-4F39C839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="" xmlns:a16="http://schemas.microsoft.com/office/drawing/2014/main" id="{1725247F-4A45-4BE9-B8AB-B1BC739F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="" xmlns:a16="http://schemas.microsoft.com/office/drawing/2014/main" id="{85FF6BB6-7757-4AEF-8EA2-E2B5DB35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56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B9FBA5-C33D-4590-87DE-8CD492DF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="" xmlns:a16="http://schemas.microsoft.com/office/drawing/2014/main" id="{4FAB8190-AAE1-4D65-8F7E-9E4532E1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="" xmlns:a16="http://schemas.microsoft.com/office/drawing/2014/main" id="{E168809A-D607-48EF-B2EA-7735788B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="" xmlns:a16="http://schemas.microsoft.com/office/drawing/2014/main" id="{253684A0-F206-417E-B6DC-D07ACCA6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1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5D96B0EE-0E76-4396-93FF-FFE68C6C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948E872C-FA54-4480-9958-4DB737BF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00F557F3-ADD5-4295-ABFA-0F907FB9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5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E55BFF-F495-44DA-9356-CCBB1EF0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83176D76-A518-477B-BE2F-6962BA410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E60D71FC-4DD4-4630-B522-C48FB9E53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748317F8-4DE7-43B9-869C-C66897E4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9EE00085-B3C9-4538-B240-5474EC08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493DE1A9-7B4D-4F45-BE53-8990B7EA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1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A9B6A28-3EF0-4F62-90C7-D065A622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="" xmlns:a16="http://schemas.microsoft.com/office/drawing/2014/main" id="{A7804EA0-D85B-4693-9590-43406BC15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E61624BD-2026-4911-805B-03A0E81C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1096FCC6-661A-4CB7-A320-D359E492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E096DACD-5418-4086-B052-BFBCA45A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1AEDA5C7-DF0D-42BA-AB1F-3F7FEEC1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32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="" xmlns:a16="http://schemas.microsoft.com/office/drawing/2014/main" id="{D6F74E95-7DB6-47E0-9BFD-8F7A7287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7ED556A5-2BE2-4A36-9DC4-7A1053CE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2BDBDB07-90D1-49E1-8169-69798B074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0F5E6A50-BDC6-49D1-AAA8-F979777B3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0DDDAFA4-562C-41E4-96A7-CEB910FE6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7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GB" noProof="0" dirty="0"/>
              <a:t>Click and change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GB" noProof="0" dirty="0"/>
              <a:t>Click to change mask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8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dt="0"/>
  <p:txStyles>
    <p:titleStyle>
      <a:lvl1pPr algn="ctr" defTabSz="609585" rtl="0" eaLnBrk="1" latinLnBrk="0" hangingPunct="1">
        <a:spcBef>
          <a:spcPct val="0"/>
        </a:spcBef>
        <a:buNone/>
        <a:defRPr sz="5900" kern="1200" baseline="0">
          <a:solidFill>
            <a:schemeClr val="tx1"/>
          </a:solidFill>
          <a:latin typeface="Brandon Text Medium" pitchFamily="34" charset="0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5 December </a:t>
            </a:r>
            <a:r>
              <a:rPr lang="en-GB" dirty="0"/>
              <a:t>2018, Netherlands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Trial 4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Data Exchange Diagram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XVR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9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0BEF8A2E-5A79-4C5A-BD7F-E4EFF05BE038}"/>
              </a:ext>
            </a:extLst>
          </p:cNvPr>
          <p:cNvSpPr/>
          <p:nvPr/>
        </p:nvSpPr>
        <p:spPr>
          <a:xfrm>
            <a:off x="208731" y="1430304"/>
            <a:ext cx="906940" cy="330072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ZKI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AA161671-0D19-4C77-BF1A-4FAF9DA32B33}"/>
              </a:ext>
            </a:extLst>
          </p:cNvPr>
          <p:cNvSpPr/>
          <p:nvPr/>
        </p:nvSpPr>
        <p:spPr>
          <a:xfrm>
            <a:off x="4379049" y="1430304"/>
            <a:ext cx="1440000" cy="330072"/>
          </a:xfrm>
          <a:prstGeom prst="rect">
            <a:avLst/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3Di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58DC1EBC-2B79-4F34-AA1B-A93E909088E0}"/>
              </a:ext>
            </a:extLst>
          </p:cNvPr>
          <p:cNvSpPr/>
          <p:nvPr/>
        </p:nvSpPr>
        <p:spPr>
          <a:xfrm>
            <a:off x="5980296" y="1430304"/>
            <a:ext cx="1440000" cy="330072"/>
          </a:xfrm>
          <a:prstGeom prst="rect">
            <a:avLst/>
          </a:prstGeom>
          <a:solidFill>
            <a:srgbClr val="F56924"/>
          </a:solidFill>
          <a:ln w="76200">
            <a:solidFill>
              <a:srgbClr val="F56924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SIM-CI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8B43B83-7109-4681-A69C-E51D77270D7F}"/>
              </a:ext>
            </a:extLst>
          </p:cNvPr>
          <p:cNvSpPr/>
          <p:nvPr/>
        </p:nvSpPr>
        <p:spPr>
          <a:xfrm>
            <a:off x="2784827" y="1430304"/>
            <a:ext cx="1440000" cy="33007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HUMLOG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8321204" y="1760376"/>
            <a:ext cx="4594" cy="2075007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24">
            <a:extLst>
              <a:ext uri="{FF2B5EF4-FFF2-40B4-BE49-F238E27FC236}">
                <a16:creationId xmlns="" xmlns:a16="http://schemas.microsoft.com/office/drawing/2014/main" id="{229C7863-75B4-4A65-910A-A2E2A16072D4}"/>
              </a:ext>
            </a:extLst>
          </p:cNvPr>
          <p:cNvCxnSpPr>
            <a:cxnSpLocks/>
          </p:cNvCxnSpPr>
          <p:nvPr/>
        </p:nvCxnSpPr>
        <p:spPr>
          <a:xfrm flipV="1">
            <a:off x="351511" y="529758"/>
            <a:ext cx="0" cy="900548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1">
            <a:extLst>
              <a:ext uri="{FF2B5EF4-FFF2-40B4-BE49-F238E27FC236}">
                <a16:creationId xmlns="" xmlns:a16="http://schemas.microsoft.com/office/drawing/2014/main" id="{B7423FD3-1DE8-4768-84FC-610763ABF42D}"/>
              </a:ext>
            </a:extLst>
          </p:cNvPr>
          <p:cNvSpPr txBox="1"/>
          <p:nvPr/>
        </p:nvSpPr>
        <p:spPr>
          <a:xfrm>
            <a:off x="308759" y="957142"/>
            <a:ext cx="1399713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00B050"/>
                </a:solidFill>
              </a:rPr>
              <a:t>Actual flood map</a:t>
            </a:r>
          </a:p>
        </p:txBody>
      </p:sp>
      <p:cxnSp>
        <p:nvCxnSpPr>
          <p:cNvPr id="38" name="Rechte verbindingslijn 24">
            <a:extLst>
              <a:ext uri="{FF2B5EF4-FFF2-40B4-BE49-F238E27FC236}">
                <a16:creationId xmlns="" xmlns:a16="http://schemas.microsoft.com/office/drawing/2014/main" id="{46E92DB5-E334-42C1-8CFD-93F0D5519C5C}"/>
              </a:ext>
            </a:extLst>
          </p:cNvPr>
          <p:cNvCxnSpPr>
            <a:cxnSpLocks/>
          </p:cNvCxnSpPr>
          <p:nvPr/>
        </p:nvCxnSpPr>
        <p:spPr>
          <a:xfrm flipV="1">
            <a:off x="5132031" y="520982"/>
            <a:ext cx="0" cy="900548"/>
          </a:xfrm>
          <a:prstGeom prst="line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1">
            <a:extLst>
              <a:ext uri="{FF2B5EF4-FFF2-40B4-BE49-F238E27FC236}">
                <a16:creationId xmlns="" xmlns:a16="http://schemas.microsoft.com/office/drawing/2014/main" id="{0C7F55F2-3215-4F57-B1CE-00250FD8D2D4}"/>
              </a:ext>
            </a:extLst>
          </p:cNvPr>
          <p:cNvSpPr txBox="1"/>
          <p:nvPr/>
        </p:nvSpPr>
        <p:spPr>
          <a:xfrm>
            <a:off x="3621009" y="735724"/>
            <a:ext cx="1539304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00B0F0"/>
                </a:solidFill>
              </a:rPr>
              <a:t>Forecast flood maps</a:t>
            </a:r>
          </a:p>
        </p:txBody>
      </p:sp>
      <p:cxnSp>
        <p:nvCxnSpPr>
          <p:cNvPr id="40" name="Rechte verbindingslijn 24">
            <a:extLst>
              <a:ext uri="{FF2B5EF4-FFF2-40B4-BE49-F238E27FC236}">
                <a16:creationId xmlns="" xmlns:a16="http://schemas.microsoft.com/office/drawing/2014/main" id="{9E374FA1-D383-4440-B024-F0D288BD8E04}"/>
              </a:ext>
            </a:extLst>
          </p:cNvPr>
          <p:cNvCxnSpPr>
            <a:cxnSpLocks/>
          </p:cNvCxnSpPr>
          <p:nvPr/>
        </p:nvCxnSpPr>
        <p:spPr>
          <a:xfrm flipV="1">
            <a:off x="6717009" y="520983"/>
            <a:ext cx="0" cy="900548"/>
          </a:xfrm>
          <a:prstGeom prst="line">
            <a:avLst/>
          </a:prstGeom>
          <a:ln w="76200">
            <a:solidFill>
              <a:srgbClr val="F5692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1">
            <a:extLst>
              <a:ext uri="{FF2B5EF4-FFF2-40B4-BE49-F238E27FC236}">
                <a16:creationId xmlns="" xmlns:a16="http://schemas.microsoft.com/office/drawing/2014/main" id="{05649BF3-279F-4E86-9A05-28A778F44D3F}"/>
              </a:ext>
            </a:extLst>
          </p:cNvPr>
          <p:cNvSpPr txBox="1"/>
          <p:nvPr/>
        </p:nvSpPr>
        <p:spPr>
          <a:xfrm>
            <a:off x="5192460" y="742202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F56924"/>
                </a:solidFill>
              </a:rPr>
              <a:t>Cascade effect maps</a:t>
            </a:r>
          </a:p>
        </p:txBody>
      </p:sp>
      <p:cxnSp>
        <p:nvCxnSpPr>
          <p:cNvPr id="42" name="Rechte verbindingslijn 24">
            <a:extLst>
              <a:ext uri="{FF2B5EF4-FFF2-40B4-BE49-F238E27FC236}">
                <a16:creationId xmlns="" xmlns:a16="http://schemas.microsoft.com/office/drawing/2014/main" id="{DABC29AF-1D81-48CE-86E2-DFE25F4F578E}"/>
              </a:ext>
            </a:extLst>
          </p:cNvPr>
          <p:cNvCxnSpPr>
            <a:cxnSpLocks/>
          </p:cNvCxnSpPr>
          <p:nvPr/>
        </p:nvCxnSpPr>
        <p:spPr>
          <a:xfrm flipV="1">
            <a:off x="8343736" y="521280"/>
            <a:ext cx="0" cy="933197"/>
          </a:xfrm>
          <a:prstGeom prst="line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6976200" y="708535"/>
            <a:ext cx="1367536" cy="677102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Map layers</a:t>
            </a:r>
          </a:p>
          <a:p>
            <a:pPr algn="r"/>
            <a:r>
              <a:rPr lang="en-GB" sz="1200" b="1" i="1" dirty="0" smtClean="0">
                <a:solidFill>
                  <a:srgbClr val="7030A0"/>
                </a:solidFill>
              </a:rPr>
              <a:t>Logs/summaries</a:t>
            </a:r>
            <a:endParaRPr lang="en-GB" sz="1200" b="1" i="1" dirty="0">
              <a:solidFill>
                <a:srgbClr val="7030A0"/>
              </a:solidFill>
            </a:endParaRP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(non-LCMS users)</a:t>
            </a:r>
          </a:p>
        </p:txBody>
      </p:sp>
      <p:sp>
        <p:nvSpPr>
          <p:cNvPr id="52" name="TextBox 71">
            <a:extLst>
              <a:ext uri="{FF2B5EF4-FFF2-40B4-BE49-F238E27FC236}">
                <a16:creationId xmlns="" xmlns:a16="http://schemas.microsoft.com/office/drawing/2014/main" id="{A3D1E38D-D622-465C-B47A-C933C51B685A}"/>
              </a:ext>
            </a:extLst>
          </p:cNvPr>
          <p:cNvSpPr txBox="1"/>
          <p:nvPr/>
        </p:nvSpPr>
        <p:spPr>
          <a:xfrm>
            <a:off x="6106401" y="1997155"/>
            <a:ext cx="2252274" cy="861768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ROT summary</a:t>
            </a: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Actual flood </a:t>
            </a:r>
            <a:r>
              <a:rPr lang="en-GB" sz="1200" b="1" i="1" dirty="0" smtClean="0">
                <a:solidFill>
                  <a:srgbClr val="7030A0"/>
                </a:solidFill>
              </a:rPr>
              <a:t>map</a:t>
            </a:r>
            <a:endParaRPr lang="en-GB" sz="1200" b="1" i="1" dirty="0">
              <a:solidFill>
                <a:srgbClr val="7030A0"/>
              </a:solidFill>
            </a:endParaRP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Forecast flood </a:t>
            </a:r>
            <a:r>
              <a:rPr lang="en-GB" sz="1200" b="1" i="1" dirty="0" smtClean="0">
                <a:solidFill>
                  <a:srgbClr val="7030A0"/>
                </a:solidFill>
              </a:rPr>
              <a:t>maps</a:t>
            </a:r>
            <a:endParaRPr lang="en-GB" sz="1200" b="1" i="1" dirty="0">
              <a:solidFill>
                <a:srgbClr val="7030A0"/>
              </a:solidFill>
            </a:endParaRP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Cascade effect maps?</a:t>
            </a:r>
          </a:p>
        </p:txBody>
      </p:sp>
      <p:cxnSp>
        <p:nvCxnSpPr>
          <p:cNvPr id="55" name="Rechte verbindingslijn 24">
            <a:extLst>
              <a:ext uri="{FF2B5EF4-FFF2-40B4-BE49-F238E27FC236}">
                <a16:creationId xmlns="" xmlns:a16="http://schemas.microsoft.com/office/drawing/2014/main" id="{16CA6A0C-0705-4A90-82CB-1DD01A80CA42}"/>
              </a:ext>
            </a:extLst>
          </p:cNvPr>
          <p:cNvCxnSpPr>
            <a:cxnSpLocks/>
          </p:cNvCxnSpPr>
          <p:nvPr/>
        </p:nvCxnSpPr>
        <p:spPr>
          <a:xfrm>
            <a:off x="5138053" y="1783387"/>
            <a:ext cx="4594" cy="2051996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24">
            <a:extLst>
              <a:ext uri="{FF2B5EF4-FFF2-40B4-BE49-F238E27FC236}">
                <a16:creationId xmlns="" xmlns:a16="http://schemas.microsoft.com/office/drawing/2014/main" id="{6F6EE2C3-6334-48BD-B561-414CE3DA53AB}"/>
              </a:ext>
            </a:extLst>
          </p:cNvPr>
          <p:cNvCxnSpPr>
            <a:cxnSpLocks/>
          </p:cNvCxnSpPr>
          <p:nvPr/>
        </p:nvCxnSpPr>
        <p:spPr>
          <a:xfrm flipV="1">
            <a:off x="606033" y="1760379"/>
            <a:ext cx="5" cy="2075004"/>
          </a:xfrm>
          <a:prstGeom prst="line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8B43B83-7109-4681-A69C-E51D77270D7F}"/>
              </a:ext>
            </a:extLst>
          </p:cNvPr>
          <p:cNvSpPr/>
          <p:nvPr/>
        </p:nvSpPr>
        <p:spPr>
          <a:xfrm>
            <a:off x="7601204" y="1430304"/>
            <a:ext cx="1440000" cy="330072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 err="1" smtClean="0">
                <a:solidFill>
                  <a:prstClr val="white"/>
                </a:solidFill>
              </a:rPr>
              <a:t>CrisisSuite</a:t>
            </a:r>
            <a:endParaRPr lang="en-GB" sz="1200" b="1" dirty="0">
              <a:solidFill>
                <a:prstClr val="white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3504827" y="1760376"/>
            <a:ext cx="29262" cy="207500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4">
            <a:extLst>
              <a:ext uri="{FF2B5EF4-FFF2-40B4-BE49-F238E27FC236}">
                <a16:creationId xmlns="" xmlns:a16="http://schemas.microsoft.com/office/drawing/2014/main" id="{DABC29AF-1D81-48CE-86E2-DFE25F4F578E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503020" y="529756"/>
            <a:ext cx="1807" cy="90054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36829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</p:cNvCxnSpPr>
          <p:nvPr/>
        </p:nvCxnSpPr>
        <p:spPr>
          <a:xfrm flipV="1">
            <a:off x="6735866" y="1776675"/>
            <a:ext cx="0" cy="2058708"/>
          </a:xfrm>
          <a:prstGeom prst="straightConnector1">
            <a:avLst/>
          </a:prstGeom>
          <a:ln w="76200">
            <a:solidFill>
              <a:srgbClr val="F5692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="" xmlns:a16="http://schemas.microsoft.com/office/drawing/2014/main" id="{05649BF3-279F-4E86-9A05-28A778F44D3F}"/>
              </a:ext>
            </a:extLst>
          </p:cNvPr>
          <p:cNvSpPr txBox="1"/>
          <p:nvPr/>
        </p:nvSpPr>
        <p:spPr>
          <a:xfrm>
            <a:off x="5220743" y="1994385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F56924"/>
                </a:solidFill>
              </a:rPr>
              <a:t>Forecast flood maps</a:t>
            </a:r>
          </a:p>
        </p:txBody>
      </p:sp>
      <p:sp>
        <p:nvSpPr>
          <p:cNvPr id="32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2280327" y="744677"/>
            <a:ext cx="128906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chemeClr val="bg2">
                    <a:lumMod val="50000"/>
                  </a:schemeClr>
                </a:solidFill>
              </a:rPr>
              <a:t>Evacuation plan</a:t>
            </a:r>
          </a:p>
        </p:txBody>
      </p:sp>
      <p:sp>
        <p:nvSpPr>
          <p:cNvPr id="33" name="TextBox 71">
            <a:extLst>
              <a:ext uri="{FF2B5EF4-FFF2-40B4-BE49-F238E27FC236}">
                <a16:creationId xmlns="" xmlns:a16="http://schemas.microsoft.com/office/drawing/2014/main" id="{A3D1E38D-D622-465C-B47A-C933C51B685A}"/>
              </a:ext>
            </a:extLst>
          </p:cNvPr>
          <p:cNvSpPr txBox="1"/>
          <p:nvPr/>
        </p:nvSpPr>
        <p:spPr>
          <a:xfrm>
            <a:off x="2006027" y="2002040"/>
            <a:ext cx="1536080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chemeClr val="bg2">
                    <a:lumMod val="50000"/>
                  </a:schemeClr>
                </a:solidFill>
              </a:rPr>
              <a:t>Actual flood map</a:t>
            </a:r>
          </a:p>
          <a:p>
            <a:pPr algn="r"/>
            <a:r>
              <a:rPr lang="en-GB" sz="1200" b="1" i="1" dirty="0">
                <a:solidFill>
                  <a:schemeClr val="bg2">
                    <a:lumMod val="50000"/>
                  </a:schemeClr>
                </a:solidFill>
              </a:rPr>
              <a:t>Forecast flood maps</a:t>
            </a:r>
          </a:p>
        </p:txBody>
      </p:sp>
      <p:cxnSp>
        <p:nvCxnSpPr>
          <p:cNvPr id="34" name="Rechte verbindingslijn 24">
            <a:extLst>
              <a:ext uri="{FF2B5EF4-FFF2-40B4-BE49-F238E27FC236}">
                <a16:creationId xmlns="" xmlns:a16="http://schemas.microsoft.com/office/drawing/2014/main" id="{DABC29AF-1D81-48CE-86E2-DFE25F4F578E}"/>
              </a:ext>
            </a:extLst>
          </p:cNvPr>
          <p:cNvCxnSpPr>
            <a:cxnSpLocks/>
          </p:cNvCxnSpPr>
          <p:nvPr/>
        </p:nvCxnSpPr>
        <p:spPr>
          <a:xfrm flipV="1">
            <a:off x="10864761" y="516368"/>
            <a:ext cx="0" cy="93319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9542148" y="744128"/>
            <a:ext cx="1360396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chemeClr val="accent6">
                    <a:lumMod val="75000"/>
                  </a:schemeClr>
                </a:solidFill>
              </a:rPr>
              <a:t>Map layers</a:t>
            </a:r>
          </a:p>
          <a:p>
            <a:pPr algn="r"/>
            <a:r>
              <a:rPr lang="en-GB" sz="1200" b="1" i="1" dirty="0" smtClean="0">
                <a:solidFill>
                  <a:schemeClr val="accent6">
                    <a:lumMod val="75000"/>
                  </a:schemeClr>
                </a:solidFill>
              </a:rPr>
              <a:t>Logs/summaries</a:t>
            </a:r>
            <a:endParaRPr lang="en-GB" sz="1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10864761" y="1760376"/>
            <a:ext cx="37782" cy="20576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1">
            <a:extLst>
              <a:ext uri="{FF2B5EF4-FFF2-40B4-BE49-F238E27FC236}">
                <a16:creationId xmlns="" xmlns:a16="http://schemas.microsoft.com/office/drawing/2014/main" id="{A3D1E38D-D622-465C-B47A-C933C51B685A}"/>
              </a:ext>
            </a:extLst>
          </p:cNvPr>
          <p:cNvSpPr txBox="1"/>
          <p:nvPr/>
        </p:nvSpPr>
        <p:spPr>
          <a:xfrm>
            <a:off x="9277872" y="2017429"/>
            <a:ext cx="1642409" cy="861768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AC summary</a:t>
            </a:r>
          </a:p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Actual flood </a:t>
            </a:r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</a:rPr>
              <a:t>map</a:t>
            </a:r>
            <a:endParaRPr lang="en-US" sz="12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Forecast flood </a:t>
            </a:r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</a:rPr>
              <a:t>maps</a:t>
            </a:r>
            <a:endParaRPr lang="en-US" sz="12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Cascade effect maps?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34837" y="3835383"/>
            <a:ext cx="11076317" cy="1952745"/>
            <a:chOff x="1251607" y="3292358"/>
            <a:chExt cx="10111960" cy="1952745"/>
          </a:xfrm>
        </p:grpSpPr>
        <p:sp>
          <p:nvSpPr>
            <p:cNvPr id="48" name="Rectangle 47"/>
            <p:cNvSpPr/>
            <p:nvPr/>
          </p:nvSpPr>
          <p:spPr>
            <a:xfrm>
              <a:off x="1251607" y="3292358"/>
              <a:ext cx="10111960" cy="195274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3B32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A560AD62-7E59-4490-B6BF-5B0A1DE3C26A}"/>
                </a:ext>
              </a:extLst>
            </p:cNvPr>
            <p:cNvSpPr/>
            <p:nvPr/>
          </p:nvSpPr>
          <p:spPr>
            <a:xfrm>
              <a:off x="3701414" y="3447573"/>
              <a:ext cx="5436964" cy="1641411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500">
                <a:solidFill>
                  <a:prstClr val="white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007907" y="3714081"/>
              <a:ext cx="3922607" cy="1011224"/>
              <a:chOff x="3430470" y="3673482"/>
              <a:chExt cx="5940660" cy="1770125"/>
            </a:xfrm>
          </p:grpSpPr>
          <p:sp>
            <p:nvSpPr>
              <p:cNvPr id="67" name="Tekstvak 13">
                <a:extLst/>
              </p:cNvPr>
              <p:cNvSpPr txBox="1"/>
              <p:nvPr/>
            </p:nvSpPr>
            <p:spPr>
              <a:xfrm>
                <a:off x="3430470" y="4821704"/>
                <a:ext cx="5940660" cy="621903"/>
              </a:xfrm>
              <a:prstGeom prst="rect">
                <a:avLst/>
              </a:prstGeom>
              <a:solidFill>
                <a:srgbClr val="00497E"/>
              </a:solidFill>
              <a:ln w="76200">
                <a:noFill/>
              </a:ln>
            </p:spPr>
            <p:txBody>
              <a:bodyPr wrap="square" tIns="54000" bIns="54000" rtlCol="0">
                <a:spAutoFit/>
              </a:bodyPr>
              <a:lstStyle>
                <a:defPPr>
                  <a:defRPr lang="nl-NL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00" b="1" dirty="0">
                    <a:solidFill>
                      <a:prstClr val="white"/>
                    </a:solidFill>
                  </a:rPr>
                  <a:t>Common Simulation Space</a:t>
                </a:r>
              </a:p>
            </p:txBody>
          </p:sp>
          <p:sp>
            <p:nvSpPr>
              <p:cNvPr id="68" name="Tekstvak 13">
                <a:extLst/>
              </p:cNvPr>
              <p:cNvSpPr txBox="1"/>
              <p:nvPr/>
            </p:nvSpPr>
            <p:spPr>
              <a:xfrm>
                <a:off x="3430470" y="3673482"/>
                <a:ext cx="5940660" cy="621903"/>
              </a:xfrm>
              <a:prstGeom prst="rect">
                <a:avLst/>
              </a:prstGeom>
              <a:solidFill>
                <a:srgbClr val="FFCD1E"/>
              </a:solidFill>
              <a:ln w="76200">
                <a:noFill/>
              </a:ln>
            </p:spPr>
            <p:txBody>
              <a:bodyPr wrap="square" tIns="54000" bIns="54000" rtlCol="0">
                <a:spAutoFit/>
              </a:bodyPr>
              <a:lstStyle>
                <a:defPPr>
                  <a:defRPr lang="nl-NL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00" b="1" dirty="0">
                    <a:solidFill>
                      <a:prstClr val="white"/>
                    </a:solidFill>
                  </a:rPr>
                  <a:t>Common Information Space</a:t>
                </a:r>
              </a:p>
            </p:txBody>
          </p:sp>
          <p:cxnSp>
            <p:nvCxnSpPr>
              <p:cNvPr id="69" name="Rechte verbindingslijn 24">
                <a:extLst/>
              </p:cNvPr>
              <p:cNvCxnSpPr>
                <a:stCxn id="67" idx="0"/>
                <a:endCxn id="68" idx="2"/>
              </p:cNvCxnSpPr>
              <p:nvPr/>
            </p:nvCxnSpPr>
            <p:spPr>
              <a:xfrm flipV="1">
                <a:off x="6400801" y="4295385"/>
                <a:ext cx="0" cy="526320"/>
              </a:xfrm>
              <a:prstGeom prst="line">
                <a:avLst/>
              </a:prstGeom>
              <a:ln w="7620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9846772" y="3442256"/>
              <a:ext cx="1374009" cy="727787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Observer</a:t>
              </a:r>
            </a:p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Tool</a:t>
              </a: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="" xmlns:a16="http://schemas.microsoft.com/office/drawing/2014/main" id="{D0A4B11A-2EEB-4B6B-8AB7-D9A7E5C62CB0}"/>
                </a:ext>
              </a:extLst>
            </p:cNvPr>
            <p:cNvCxnSpPr>
              <a:cxnSpLocks/>
              <a:stCxn id="51" idx="1"/>
              <a:endCxn id="49" idx="3"/>
            </p:cNvCxnSpPr>
            <p:nvPr/>
          </p:nvCxnSpPr>
          <p:spPr>
            <a:xfrm rot="10800000" flipV="1">
              <a:off x="9138380" y="3806149"/>
              <a:ext cx="708393" cy="4621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5345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AEA79725-193F-4364-8992-61C32D8C6EE1}"/>
                </a:ext>
              </a:extLst>
            </p:cNvPr>
            <p:cNvSpPr/>
            <p:nvPr/>
          </p:nvSpPr>
          <p:spPr>
            <a:xfrm>
              <a:off x="3881194" y="3836275"/>
              <a:ext cx="905732" cy="832287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5299" tIns="27650" rIns="55299" bIns="27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Test-bed Admin Tool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4E972687-CEE3-44FE-A850-EE6D01847259}"/>
                </a:ext>
              </a:extLst>
            </p:cNvPr>
            <p:cNvSpPr/>
            <p:nvPr/>
          </p:nvSpPr>
          <p:spPr>
            <a:xfrm>
              <a:off x="1540481" y="3447573"/>
              <a:ext cx="1500959" cy="1641411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 defTabSz="1075281"/>
              <a:r>
                <a:rPr lang="en-GB" sz="1600" b="1" dirty="0">
                  <a:solidFill>
                    <a:prstClr val="white"/>
                  </a:solidFill>
                </a:rPr>
                <a:t>Time service</a:t>
              </a:r>
            </a:p>
            <a:p>
              <a:pPr algn="ctr" defTabSz="1075281"/>
              <a:r>
                <a:rPr lang="en-GB" sz="1600" b="1" dirty="0">
                  <a:solidFill>
                    <a:prstClr val="white"/>
                  </a:solidFill>
                </a:rPr>
                <a:t>&amp; </a:t>
              </a:r>
            </a:p>
            <a:p>
              <a:pPr algn="ctr" defTabSz="1075281"/>
              <a:r>
                <a:rPr lang="en-GB" sz="1600" b="1" dirty="0">
                  <a:solidFill>
                    <a:prstClr val="white"/>
                  </a:solidFill>
                </a:rPr>
                <a:t>Scenario Manager</a:t>
              </a:r>
            </a:p>
          </p:txBody>
        </p:sp>
        <p:cxnSp>
          <p:nvCxnSpPr>
            <p:cNvPr id="61" name="Rechte verbindingslijn 28">
              <a:extLst/>
            </p:cNvPr>
            <p:cNvCxnSpPr>
              <a:cxnSpLocks/>
            </p:cNvCxnSpPr>
            <p:nvPr/>
          </p:nvCxnSpPr>
          <p:spPr>
            <a:xfrm flipV="1">
              <a:off x="4786009" y="3958195"/>
              <a:ext cx="220983" cy="111"/>
            </a:xfrm>
            <a:prstGeom prst="line">
              <a:avLst/>
            </a:prstGeom>
            <a:ln w="38100">
              <a:solidFill>
                <a:srgbClr val="0077D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Rechte verbindingslijn 24">
              <a:extLst/>
            </p:cNvPr>
            <p:cNvCxnSpPr>
              <a:stCxn id="67" idx="0"/>
              <a:endCxn id="68" idx="2"/>
            </p:cNvCxnSpPr>
            <p:nvPr/>
          </p:nvCxnSpPr>
          <p:spPr>
            <a:xfrm flipV="1">
              <a:off x="6969211" y="4069357"/>
              <a:ext cx="0" cy="300672"/>
            </a:xfrm>
            <a:prstGeom prst="line">
              <a:avLst/>
            </a:prstGeom>
            <a:ln w="38100">
              <a:solidFill>
                <a:srgbClr val="0077D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9846773" y="4337257"/>
              <a:ext cx="1374009" cy="727787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After Action Review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="" xmlns:a16="http://schemas.microsoft.com/office/drawing/2014/main" id="{D0A4B11A-2EEB-4B6B-8AB7-D9A7E5C62CB0}"/>
                </a:ext>
              </a:extLst>
            </p:cNvPr>
            <p:cNvCxnSpPr>
              <a:cxnSpLocks/>
              <a:stCxn id="63" idx="1"/>
              <a:endCxn id="49" idx="3"/>
            </p:cNvCxnSpPr>
            <p:nvPr/>
          </p:nvCxnSpPr>
          <p:spPr>
            <a:xfrm rot="10800000">
              <a:off x="9138377" y="4268279"/>
              <a:ext cx="708395" cy="4328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5345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3"/>
              <a:endCxn id="49" idx="1"/>
            </p:cNvCxnSpPr>
            <p:nvPr/>
          </p:nvCxnSpPr>
          <p:spPr>
            <a:xfrm>
              <a:off x="3041439" y="4268279"/>
              <a:ext cx="659975" cy="0"/>
            </a:xfrm>
            <a:prstGeom prst="straightConnector1">
              <a:avLst/>
            </a:prstGeom>
            <a:ln w="38100">
              <a:solidFill>
                <a:srgbClr val="05345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Rechte verbindingslijn 28">
              <a:extLst/>
            </p:cNvPr>
            <p:cNvCxnSpPr>
              <a:cxnSpLocks/>
              <a:endCxn id="67" idx="1"/>
            </p:cNvCxnSpPr>
            <p:nvPr/>
          </p:nvCxnSpPr>
          <p:spPr>
            <a:xfrm flipV="1">
              <a:off x="4786925" y="4547667"/>
              <a:ext cx="220982" cy="1060"/>
            </a:xfrm>
            <a:prstGeom prst="line">
              <a:avLst/>
            </a:prstGeom>
            <a:ln w="38100">
              <a:solidFill>
                <a:srgbClr val="0077D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10865395" y="3290894"/>
            <a:ext cx="1260724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chemeClr val="accent6">
                    <a:lumMod val="75000"/>
                  </a:schemeClr>
                </a:solidFill>
              </a:rPr>
              <a:t>ROT summary</a:t>
            </a:r>
          </a:p>
        </p:txBody>
      </p:sp>
      <p:sp>
        <p:nvSpPr>
          <p:cNvPr id="71" name="TextBox 71">
            <a:extLst>
              <a:ext uri="{FF2B5EF4-FFF2-40B4-BE49-F238E27FC236}">
                <a16:creationId xmlns="" xmlns:a16="http://schemas.microsoft.com/office/drawing/2014/main" id="{05649BF3-279F-4E86-9A05-28A778F44D3F}"/>
              </a:ext>
            </a:extLst>
          </p:cNvPr>
          <p:cNvSpPr txBox="1"/>
          <p:nvPr/>
        </p:nvSpPr>
        <p:spPr>
          <a:xfrm>
            <a:off x="6713811" y="3090937"/>
            <a:ext cx="1325841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F56924"/>
                </a:solidFill>
              </a:rPr>
              <a:t>Cascade effects maps?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C7F55F2-3215-4F57-B1CE-00250FD8D2D4}"/>
              </a:ext>
            </a:extLst>
          </p:cNvPr>
          <p:cNvSpPr txBox="1"/>
          <p:nvPr/>
        </p:nvSpPr>
        <p:spPr>
          <a:xfrm>
            <a:off x="5109772" y="3302513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00B0F0"/>
                </a:solidFill>
              </a:rPr>
              <a:t>Forecast flood maps</a:t>
            </a:r>
          </a:p>
        </p:txBody>
      </p:sp>
      <p:sp>
        <p:nvSpPr>
          <p:cNvPr id="73" name="TextBox 71">
            <a:extLst>
              <a:ext uri="{FF2B5EF4-FFF2-40B4-BE49-F238E27FC236}">
                <a16:creationId xmlns="" xmlns:a16="http://schemas.microsoft.com/office/drawing/2014/main" id="{B7423FD3-1DE8-4768-84FC-610763ABF42D}"/>
              </a:ext>
            </a:extLst>
          </p:cNvPr>
          <p:cNvSpPr txBox="1"/>
          <p:nvPr/>
        </p:nvSpPr>
        <p:spPr>
          <a:xfrm>
            <a:off x="579575" y="3298117"/>
            <a:ext cx="1399713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00B050"/>
                </a:solidFill>
              </a:rPr>
              <a:t>Actual flood map</a:t>
            </a:r>
          </a:p>
        </p:txBody>
      </p:sp>
      <p:cxnSp>
        <p:nvCxnSpPr>
          <p:cNvPr id="59" name="Rechte verbindingslijn 24">
            <a:extLst>
              <a:ext uri="{FF2B5EF4-FFF2-40B4-BE49-F238E27FC236}">
                <a16:creationId xmlns="" xmlns:a16="http://schemas.microsoft.com/office/drawing/2014/main" id="{E5DDB7C1-0101-4702-BE14-ECBAFE175D18}"/>
              </a:ext>
            </a:extLst>
          </p:cNvPr>
          <p:cNvCxnSpPr>
            <a:cxnSpLocks/>
            <a:stCxn id="93" idx="3"/>
            <a:endCxn id="28" idx="1"/>
          </p:cNvCxnSpPr>
          <p:nvPr/>
        </p:nvCxnSpPr>
        <p:spPr>
          <a:xfrm>
            <a:off x="2177655" y="1591887"/>
            <a:ext cx="607172" cy="3453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1">
            <a:extLst>
              <a:ext uri="{FF2B5EF4-FFF2-40B4-BE49-F238E27FC236}">
                <a16:creationId xmlns="" xmlns:a16="http://schemas.microsoft.com/office/drawing/2014/main" id="{A381B9F6-0F7A-45FA-876D-B52A655BB50F}"/>
              </a:ext>
            </a:extLst>
          </p:cNvPr>
          <p:cNvSpPr txBox="1"/>
          <p:nvPr/>
        </p:nvSpPr>
        <p:spPr>
          <a:xfrm>
            <a:off x="1802684" y="1621345"/>
            <a:ext cx="1358082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>
                <a:solidFill>
                  <a:srgbClr val="00B050"/>
                </a:solidFill>
              </a:rPr>
              <a:t>Routing </a:t>
            </a:r>
            <a:endParaRPr lang="en-GB" sz="12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GB" sz="1200" b="1" i="1" dirty="0" smtClean="0">
                <a:solidFill>
                  <a:srgbClr val="00B050"/>
                </a:solidFill>
              </a:rPr>
              <a:t>requests</a:t>
            </a:r>
            <a:endParaRPr lang="en-GB" sz="1200" b="1" i="1" dirty="0">
              <a:solidFill>
                <a:srgbClr val="00B05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2C8AF636-F4B3-43F9-AB6E-E821E43E69C9}"/>
              </a:ext>
            </a:extLst>
          </p:cNvPr>
          <p:cNvSpPr/>
          <p:nvPr/>
        </p:nvSpPr>
        <p:spPr>
          <a:xfrm>
            <a:off x="10144761" y="1430304"/>
            <a:ext cx="1440000" cy="330072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LCMS</a:t>
            </a:r>
          </a:p>
        </p:txBody>
      </p:sp>
      <p:sp>
        <p:nvSpPr>
          <p:cNvPr id="76" name="TextBox 71">
            <a:extLst>
              <a:ext uri="{FF2B5EF4-FFF2-40B4-BE49-F238E27FC236}">
                <a16:creationId xmlns="" xmlns:a16="http://schemas.microsoft.com/office/drawing/2014/main" id="{064697E5-CE19-49D2-8DE9-174412047BFD}"/>
              </a:ext>
            </a:extLst>
          </p:cNvPr>
          <p:cNvSpPr txBox="1"/>
          <p:nvPr/>
        </p:nvSpPr>
        <p:spPr>
          <a:xfrm>
            <a:off x="8299518" y="2983511"/>
            <a:ext cx="1182702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7030A0"/>
                </a:solidFill>
              </a:rPr>
              <a:t>AC </a:t>
            </a:r>
            <a:r>
              <a:rPr lang="en-GB" sz="1200" b="1" i="1" dirty="0" smtClean="0">
                <a:solidFill>
                  <a:srgbClr val="7030A0"/>
                </a:solidFill>
              </a:rPr>
              <a:t>summary</a:t>
            </a:r>
          </a:p>
          <a:p>
            <a:r>
              <a:rPr lang="en-GB" sz="1200" b="1" i="1" dirty="0" smtClean="0">
                <a:solidFill>
                  <a:srgbClr val="7030A0"/>
                </a:solidFill>
              </a:rPr>
              <a:t>replies</a:t>
            </a:r>
            <a:endParaRPr lang="en-GB" sz="1200" b="1" i="1" dirty="0">
              <a:solidFill>
                <a:srgbClr val="7030A0"/>
              </a:solidFill>
            </a:endParaRPr>
          </a:p>
        </p:txBody>
      </p:sp>
      <p:sp>
        <p:nvSpPr>
          <p:cNvPr id="77" name="Tekstvak 13">
            <a:extLst>
              <a:ext uri="{FF2B5EF4-FFF2-40B4-BE49-F238E27FC236}">
                <a16:creationId xmlns="" xmlns:a16="http://schemas.microsoft.com/office/drawing/2014/main" id="{5E4CE200-1DE7-4C43-82FB-BC1AF90CD5EA}"/>
              </a:ext>
            </a:extLst>
          </p:cNvPr>
          <p:cNvSpPr txBox="1"/>
          <p:nvPr/>
        </p:nvSpPr>
        <p:spPr>
          <a:xfrm>
            <a:off x="6601616" y="6220400"/>
            <a:ext cx="1568271" cy="355276"/>
          </a:xfrm>
          <a:prstGeom prst="rect">
            <a:avLst/>
          </a:prstGeom>
          <a:solidFill>
            <a:srgbClr val="00497E"/>
          </a:solidFill>
          <a:ln w="76200">
            <a:noFill/>
          </a:ln>
        </p:spPr>
        <p:txBody>
          <a:bodyPr wrap="square" tIns="54000" bIns="54000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prstClr val="white"/>
                </a:solidFill>
              </a:rPr>
              <a:t>XVR CM</a:t>
            </a:r>
          </a:p>
        </p:txBody>
      </p:sp>
      <p:sp>
        <p:nvSpPr>
          <p:cNvPr id="78" name="Tekstvak 13">
            <a:extLst>
              <a:ext uri="{FF2B5EF4-FFF2-40B4-BE49-F238E27FC236}">
                <a16:creationId xmlns="" xmlns:a16="http://schemas.microsoft.com/office/drawing/2014/main" id="{21BF6AC5-A2D6-4B8D-90B7-DC54EDBE605C}"/>
              </a:ext>
            </a:extLst>
          </p:cNvPr>
          <p:cNvSpPr txBox="1"/>
          <p:nvPr/>
        </p:nvSpPr>
        <p:spPr>
          <a:xfrm>
            <a:off x="1081425" y="6145449"/>
            <a:ext cx="1568271" cy="355276"/>
          </a:xfrm>
          <a:prstGeom prst="rect">
            <a:avLst/>
          </a:prstGeom>
          <a:solidFill>
            <a:srgbClr val="00497E"/>
          </a:solidFill>
          <a:ln w="76200">
            <a:noFill/>
          </a:ln>
        </p:spPr>
        <p:txBody>
          <a:bodyPr wrap="square" tIns="54000" bIns="54000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prstClr val="white"/>
                </a:solidFill>
              </a:rPr>
              <a:t>Flood simulator</a:t>
            </a:r>
          </a:p>
        </p:txBody>
      </p:sp>
      <p:sp>
        <p:nvSpPr>
          <p:cNvPr id="79" name="Tekstvak 13">
            <a:extLst>
              <a:ext uri="{FF2B5EF4-FFF2-40B4-BE49-F238E27FC236}">
                <a16:creationId xmlns="" xmlns:a16="http://schemas.microsoft.com/office/drawing/2014/main" id="{0B53E173-1415-4F68-89BB-151B21C0AAFD}"/>
              </a:ext>
            </a:extLst>
          </p:cNvPr>
          <p:cNvSpPr txBox="1"/>
          <p:nvPr/>
        </p:nvSpPr>
        <p:spPr>
          <a:xfrm>
            <a:off x="3752957" y="5911162"/>
            <a:ext cx="1663421" cy="355276"/>
          </a:xfrm>
          <a:prstGeom prst="rect">
            <a:avLst/>
          </a:prstGeom>
          <a:solidFill>
            <a:srgbClr val="00497E"/>
          </a:solidFill>
          <a:ln w="76200">
            <a:noFill/>
          </a:ln>
        </p:spPr>
        <p:txBody>
          <a:bodyPr wrap="square" tIns="54000" bIns="54000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prstClr val="white"/>
                </a:solidFill>
              </a:rPr>
              <a:t>Traffic simulator?</a:t>
            </a:r>
          </a:p>
        </p:txBody>
      </p:sp>
      <p:sp>
        <p:nvSpPr>
          <p:cNvPr id="80" name="TextBox 71">
            <a:extLst>
              <a:ext uri="{FF2B5EF4-FFF2-40B4-BE49-F238E27FC236}">
                <a16:creationId xmlns="" xmlns:a16="http://schemas.microsoft.com/office/drawing/2014/main" id="{8D233D5A-198F-4C62-9910-A9ACAB511994}"/>
              </a:ext>
            </a:extLst>
          </p:cNvPr>
          <p:cNvSpPr txBox="1"/>
          <p:nvPr/>
        </p:nvSpPr>
        <p:spPr>
          <a:xfrm>
            <a:off x="6609335" y="6515156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 smtClean="0">
                <a:solidFill>
                  <a:srgbClr val="00497E"/>
                </a:solidFill>
              </a:rPr>
              <a:t>Media injects</a:t>
            </a:r>
            <a:endParaRPr lang="en-GB" sz="1200" b="1" i="1" dirty="0">
              <a:solidFill>
                <a:srgbClr val="00497E"/>
              </a:solidFill>
            </a:endParaRPr>
          </a:p>
        </p:txBody>
      </p:sp>
      <p:sp>
        <p:nvSpPr>
          <p:cNvPr id="81" name="TextBox 71">
            <a:extLst>
              <a:ext uri="{FF2B5EF4-FFF2-40B4-BE49-F238E27FC236}">
                <a16:creationId xmlns="" xmlns:a16="http://schemas.microsoft.com/office/drawing/2014/main" id="{29855835-92A1-4999-A036-3087EBB92BBB}"/>
              </a:ext>
            </a:extLst>
          </p:cNvPr>
          <p:cNvSpPr txBox="1"/>
          <p:nvPr/>
        </p:nvSpPr>
        <p:spPr>
          <a:xfrm>
            <a:off x="883738" y="6421351"/>
            <a:ext cx="2053336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>
                <a:solidFill>
                  <a:srgbClr val="00497E"/>
                </a:solidFill>
              </a:rPr>
              <a:t>Actual flood maps over time (pre-calculated)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17B65B43-C102-4226-992B-C68E400B8868}"/>
              </a:ext>
            </a:extLst>
          </p:cNvPr>
          <p:cNvCxnSpPr>
            <a:cxnSpLocks/>
          </p:cNvCxnSpPr>
          <p:nvPr/>
        </p:nvCxnSpPr>
        <p:spPr>
          <a:xfrm flipH="1" flipV="1">
            <a:off x="338928" y="1783388"/>
            <a:ext cx="21101" cy="4581402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BD56963D-0A59-4378-BDAD-1C771EBDD896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38927" y="6323087"/>
            <a:ext cx="742498" cy="0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71">
            <a:extLst>
              <a:ext uri="{FF2B5EF4-FFF2-40B4-BE49-F238E27FC236}">
                <a16:creationId xmlns="" xmlns:a16="http://schemas.microsoft.com/office/drawing/2014/main" id="{416C0FED-88CD-4B29-BE4C-9821482DF6EC}"/>
              </a:ext>
            </a:extLst>
          </p:cNvPr>
          <p:cNvSpPr txBox="1"/>
          <p:nvPr/>
        </p:nvSpPr>
        <p:spPr>
          <a:xfrm>
            <a:off x="3651152" y="6239667"/>
            <a:ext cx="1856520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>
                <a:solidFill>
                  <a:srgbClr val="00497E"/>
                </a:solidFill>
              </a:rPr>
              <a:t>Congestion </a:t>
            </a:r>
            <a:r>
              <a:rPr lang="en-GB" sz="1200" b="1" i="1" dirty="0" smtClean="0">
                <a:solidFill>
                  <a:srgbClr val="00497E"/>
                </a:solidFill>
              </a:rPr>
              <a:t>points injects </a:t>
            </a:r>
            <a:r>
              <a:rPr lang="en-GB" sz="1200" b="1" i="1" dirty="0">
                <a:solidFill>
                  <a:srgbClr val="00497E"/>
                </a:solidFill>
              </a:rPr>
              <a:t>(pre-calculated)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46545653-6AF4-4223-8CEB-756B0344A544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>
            <a:off x="11398222" y="356243"/>
            <a:ext cx="641609" cy="0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BEB2EACF-33B6-444D-AC1A-A9948EBE469A}"/>
              </a:ext>
            </a:extLst>
          </p:cNvPr>
          <p:cNvCxnSpPr>
            <a:cxnSpLocks/>
          </p:cNvCxnSpPr>
          <p:nvPr/>
        </p:nvCxnSpPr>
        <p:spPr>
          <a:xfrm flipV="1">
            <a:off x="12039831" y="327962"/>
            <a:ext cx="0" cy="6093389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EF142D5D-8A33-451B-AAF3-D89B3BDC950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416378" y="6088800"/>
            <a:ext cx="6623453" cy="17573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2B99FD6-6464-4F64-8672-47E4D278242F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8169887" y="6398038"/>
            <a:ext cx="3869944" cy="14098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4EBF541E-76CE-439D-8F5C-211C10CFA137}"/>
              </a:ext>
            </a:extLst>
          </p:cNvPr>
          <p:cNvSpPr/>
          <p:nvPr/>
        </p:nvSpPr>
        <p:spPr>
          <a:xfrm>
            <a:off x="1276918" y="1430304"/>
            <a:ext cx="900737" cy="323165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1075281"/>
            <a:r>
              <a:rPr lang="en-GB" sz="1050" b="1" dirty="0" smtClean="0">
                <a:solidFill>
                  <a:prstClr val="white"/>
                </a:solidFill>
              </a:rPr>
              <a:t>Keep Operational</a:t>
            </a:r>
            <a:endParaRPr lang="en-GB" sz="1050" b="1" dirty="0">
              <a:solidFill>
                <a:prstClr val="white"/>
              </a:solidFill>
            </a:endParaRPr>
          </a:p>
        </p:txBody>
      </p:sp>
      <p:cxnSp>
        <p:nvCxnSpPr>
          <p:cNvPr id="94" name="Rechte verbindingslijn 24">
            <a:extLst>
              <a:ext uri="{FF2B5EF4-FFF2-40B4-BE49-F238E27FC236}">
                <a16:creationId xmlns="" xmlns:a16="http://schemas.microsoft.com/office/drawing/2014/main" id="{89D99C26-A7D6-4ED9-84CF-3E7AEAA558E7}"/>
              </a:ext>
            </a:extLst>
          </p:cNvPr>
          <p:cNvCxnSpPr>
            <a:cxnSpLocks/>
          </p:cNvCxnSpPr>
          <p:nvPr/>
        </p:nvCxnSpPr>
        <p:spPr>
          <a:xfrm flipV="1">
            <a:off x="2059594" y="529756"/>
            <a:ext cx="0" cy="900548"/>
          </a:xfrm>
          <a:prstGeom prst="line">
            <a:avLst/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24">
            <a:extLst>
              <a:ext uri="{FF2B5EF4-FFF2-40B4-BE49-F238E27FC236}">
                <a16:creationId xmlns="" xmlns:a16="http://schemas.microsoft.com/office/drawing/2014/main" id="{DD319B98-DA5E-4C10-B9B3-B96BEC337124}"/>
              </a:ext>
            </a:extLst>
          </p:cNvPr>
          <p:cNvCxnSpPr>
            <a:cxnSpLocks/>
          </p:cNvCxnSpPr>
          <p:nvPr/>
        </p:nvCxnSpPr>
        <p:spPr>
          <a:xfrm flipH="1">
            <a:off x="1993035" y="1776675"/>
            <a:ext cx="5" cy="2041392"/>
          </a:xfrm>
          <a:prstGeom prst="line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71">
            <a:extLst>
              <a:ext uri="{FF2B5EF4-FFF2-40B4-BE49-F238E27FC236}">
                <a16:creationId xmlns="" xmlns:a16="http://schemas.microsoft.com/office/drawing/2014/main" id="{14FF3E10-01D5-4AC2-BCED-79169BE949A7}"/>
              </a:ext>
            </a:extLst>
          </p:cNvPr>
          <p:cNvSpPr txBox="1"/>
          <p:nvPr/>
        </p:nvSpPr>
        <p:spPr>
          <a:xfrm>
            <a:off x="695179" y="753281"/>
            <a:ext cx="1399713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00B050"/>
                </a:solidFill>
              </a:rPr>
              <a:t>Routing plan</a:t>
            </a:r>
          </a:p>
        </p:txBody>
      </p:sp>
      <p:sp>
        <p:nvSpPr>
          <p:cNvPr id="97" name="TextBox 71">
            <a:extLst>
              <a:ext uri="{FF2B5EF4-FFF2-40B4-BE49-F238E27FC236}">
                <a16:creationId xmlns="" xmlns:a16="http://schemas.microsoft.com/office/drawing/2014/main" id="{77BD6A86-A9E0-4512-A41A-C8C200C0AE65}"/>
              </a:ext>
            </a:extLst>
          </p:cNvPr>
          <p:cNvSpPr txBox="1"/>
          <p:nvPr/>
        </p:nvSpPr>
        <p:spPr>
          <a:xfrm>
            <a:off x="688678" y="1998294"/>
            <a:ext cx="133480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00B050"/>
                </a:solidFill>
              </a:rPr>
              <a:t>Actual flood map</a:t>
            </a:r>
          </a:p>
        </p:txBody>
      </p:sp>
      <p:sp>
        <p:nvSpPr>
          <p:cNvPr id="203" name="Tekstvak 13">
            <a:extLst>
              <a:ext uri="{FF2B5EF4-FFF2-40B4-BE49-F238E27FC236}">
                <a16:creationId xmlns="" xmlns:a16="http://schemas.microsoft.com/office/drawing/2014/main" id="{87CBA8D0-AB22-4EE2-A6D8-9DAB91ABC6FE}"/>
              </a:ext>
            </a:extLst>
          </p:cNvPr>
          <p:cNvSpPr txBox="1"/>
          <p:nvPr/>
        </p:nvSpPr>
        <p:spPr>
          <a:xfrm>
            <a:off x="208731" y="191207"/>
            <a:ext cx="11189491" cy="330072"/>
          </a:xfrm>
          <a:prstGeom prst="rect">
            <a:avLst/>
          </a:prstGeom>
          <a:solidFill>
            <a:srgbClr val="F3B329"/>
          </a:solidFill>
          <a:ln w="76200">
            <a:noFill/>
          </a:ln>
        </p:spPr>
        <p:txBody>
          <a:bodyPr wrap="square" lIns="121914" tIns="71997" rIns="121914" bIns="7199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>
                <a:solidFill>
                  <a:prstClr val="white"/>
                </a:solidFill>
              </a:rPr>
              <a:t>Participants / End Users</a:t>
            </a:r>
          </a:p>
        </p:txBody>
      </p:sp>
    </p:spTree>
    <p:extLst>
      <p:ext uri="{BB962C8B-B14F-4D97-AF65-F5344CB8AC3E}">
        <p14:creationId xmlns:p14="http://schemas.microsoft.com/office/powerpoint/2010/main" val="209803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0592522" y="1337732"/>
            <a:ext cx="414145" cy="313270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61" name="Rectangle 60"/>
          <p:cNvSpPr/>
          <p:nvPr/>
        </p:nvSpPr>
        <p:spPr>
          <a:xfrm>
            <a:off x="2827757" y="2981098"/>
            <a:ext cx="355710" cy="355710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263901" y="2889476"/>
            <a:ext cx="303643" cy="444080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 smtClean="0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3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Simplified data flows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87133" y="1337732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LCMS plot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9406467" y="1337733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/>
              <a:t>CrisisSuite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295900" y="5792651"/>
            <a:ext cx="1600200" cy="6265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3Di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406467" y="5758784"/>
            <a:ext cx="1600200" cy="6265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/>
              <a:t>SimCI</a:t>
            </a:r>
            <a:endParaRPr lang="en-GB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72533" y="2758412"/>
            <a:ext cx="1600200" cy="626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HumlogSIM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372533" y="3899066"/>
            <a:ext cx="1600200" cy="626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Keep</a:t>
            </a:r>
          </a:p>
          <a:p>
            <a:pPr algn="ctr"/>
            <a:r>
              <a:rPr lang="en-GB" b="1" dirty="0" smtClean="0"/>
              <a:t>Operational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2887133" y="5792651"/>
            <a:ext cx="1600200" cy="6265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ZKI</a:t>
            </a:r>
            <a:endParaRPr lang="en-GB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687233" y="2717800"/>
            <a:ext cx="753534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7757" y="2717799"/>
            <a:ext cx="753534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WMS server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62469" y="1337731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LCMS log</a:t>
            </a:r>
            <a:endParaRPr lang="en-GB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262469" y="2718521"/>
            <a:ext cx="1600200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Web scraper 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4061774" y="1964264"/>
            <a:ext cx="2226" cy="75353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0"/>
          </p:cNvCxnSpPr>
          <p:nvPr/>
        </p:nvCxnSpPr>
        <p:spPr>
          <a:xfrm>
            <a:off x="3204524" y="1964264"/>
            <a:ext cx="0" cy="753535"/>
          </a:xfrm>
          <a:prstGeom prst="straightConnector1">
            <a:avLst/>
          </a:prstGeom>
          <a:ln w="57150">
            <a:solidFill>
              <a:srgbClr val="F3B329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10519" y="1953484"/>
            <a:ext cx="2226" cy="75353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59411" y="1953484"/>
            <a:ext cx="0" cy="753535"/>
          </a:xfrm>
          <a:prstGeom prst="straightConnector1">
            <a:avLst/>
          </a:prstGeom>
          <a:ln w="57150">
            <a:solidFill>
              <a:srgbClr val="F3B329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2"/>
          </p:cNvCxnSpPr>
          <p:nvPr/>
        </p:nvCxnSpPr>
        <p:spPr>
          <a:xfrm rot="5400000" flipH="1" flipV="1">
            <a:off x="6352985" y="-313947"/>
            <a:ext cx="1369295" cy="5947266"/>
          </a:xfrm>
          <a:prstGeom prst="bentConnector4">
            <a:avLst>
              <a:gd name="adj1" fmla="val -42856"/>
              <a:gd name="adj2" fmla="val 99927"/>
            </a:avLst>
          </a:prstGeom>
          <a:ln w="57150">
            <a:solidFill>
              <a:srgbClr val="F3B32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7" idx="2"/>
          </p:cNvCxnSpPr>
          <p:nvPr/>
        </p:nvCxnSpPr>
        <p:spPr>
          <a:xfrm rot="10800000" flipV="1">
            <a:off x="6062570" y="1975040"/>
            <a:ext cx="3620743" cy="1370014"/>
          </a:xfrm>
          <a:prstGeom prst="bentConnector4">
            <a:avLst>
              <a:gd name="adj1" fmla="val -102"/>
              <a:gd name="adj2" fmla="val 124943"/>
            </a:avLst>
          </a:prstGeom>
          <a:ln w="57150">
            <a:gradFill flip="none" rotWithShape="1">
              <a:gsLst>
                <a:gs pos="0">
                  <a:srgbClr val="00497E"/>
                </a:gs>
                <a:gs pos="100000">
                  <a:srgbClr val="F3B329"/>
                </a:gs>
              </a:gsLst>
              <a:lin ang="0" scaled="1"/>
              <a:tileRect/>
            </a:gra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123" idx="2"/>
          </p:cNvCxnSpPr>
          <p:nvPr/>
        </p:nvCxnSpPr>
        <p:spPr>
          <a:xfrm rot="5400000">
            <a:off x="6126500" y="-746511"/>
            <a:ext cx="1369290" cy="6790844"/>
          </a:xfrm>
          <a:prstGeom prst="bentConnector3">
            <a:avLst>
              <a:gd name="adj1" fmla="val 170268"/>
            </a:avLst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0"/>
            <a:endCxn id="61" idx="2"/>
          </p:cNvCxnSpPr>
          <p:nvPr/>
        </p:nvCxnSpPr>
        <p:spPr>
          <a:xfrm rot="16200000" flipV="1">
            <a:off x="2118502" y="4223919"/>
            <a:ext cx="2455843" cy="681621"/>
          </a:xfrm>
          <a:prstGeom prst="bentConnector3">
            <a:avLst>
              <a:gd name="adj1" fmla="val 41976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3" idx="0"/>
            <a:endCxn id="61" idx="2"/>
          </p:cNvCxnSpPr>
          <p:nvPr/>
        </p:nvCxnSpPr>
        <p:spPr>
          <a:xfrm rot="16200000" flipV="1">
            <a:off x="3696904" y="2645517"/>
            <a:ext cx="1574457" cy="2957039"/>
          </a:xfrm>
          <a:prstGeom prst="bentConnector3">
            <a:avLst>
              <a:gd name="adj1" fmla="val 8445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75" idx="3"/>
            <a:endCxn id="13" idx="0"/>
          </p:cNvCxnSpPr>
          <p:nvPr/>
        </p:nvCxnSpPr>
        <p:spPr>
          <a:xfrm flipH="1">
            <a:off x="3687233" y="1494367"/>
            <a:ext cx="7319434" cy="4298284"/>
          </a:xfrm>
          <a:prstGeom prst="bentConnector4">
            <a:avLst>
              <a:gd name="adj1" fmla="val -5708"/>
              <a:gd name="adj2" fmla="val 76030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0" idx="0"/>
            <a:endCxn id="8" idx="3"/>
          </p:cNvCxnSpPr>
          <p:nvPr/>
        </p:nvCxnSpPr>
        <p:spPr>
          <a:xfrm rot="5400000" flipH="1" flipV="1">
            <a:off x="8552725" y="3304842"/>
            <a:ext cx="4107784" cy="800100"/>
          </a:xfrm>
          <a:prstGeom prst="bentConnector4">
            <a:avLst>
              <a:gd name="adj1" fmla="val 28916"/>
              <a:gd name="adj2" fmla="val 128571"/>
            </a:avLst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0"/>
            <a:endCxn id="15" idx="2"/>
          </p:cNvCxnSpPr>
          <p:nvPr/>
        </p:nvCxnSpPr>
        <p:spPr>
          <a:xfrm rot="16200000" flipV="1">
            <a:off x="5498320" y="1050536"/>
            <a:ext cx="2414452" cy="7002043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56775" y="2244721"/>
            <a:ext cx="75091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WMS (</a:t>
            </a:r>
            <a:r>
              <a:rPr lang="en-GB" sz="1100" b="1" dirty="0" err="1" smtClean="0">
                <a:solidFill>
                  <a:srgbClr val="F3B329"/>
                </a:solidFill>
              </a:rPr>
              <a:t>png</a:t>
            </a:r>
            <a:r>
              <a:rPr lang="en-GB" sz="1100" b="1" dirty="0" smtClean="0">
                <a:solidFill>
                  <a:srgbClr val="F3B329"/>
                </a:solidFill>
              </a:rPr>
              <a:t>) overlays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55734" y="1992209"/>
            <a:ext cx="103947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LCMS drawing layer(s)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87219" y="2003425"/>
            <a:ext cx="76608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summary reports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59043" y="2153016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report replies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25324" y="3422926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CAP?</a:t>
            </a:r>
            <a:r>
              <a:rPr lang="en-GB" sz="1100" b="1" dirty="0" smtClean="0">
                <a:solidFill>
                  <a:srgbClr val="00B050"/>
                </a:solidFill>
              </a:rPr>
              <a:t> </a:t>
            </a:r>
            <a:r>
              <a:rPr lang="en-GB" sz="1100" b="1" dirty="0" smtClean="0">
                <a:solidFill>
                  <a:srgbClr val="00497E"/>
                </a:solidFill>
              </a:rPr>
              <a:t>reports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59140" y="3598789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F3B329"/>
                </a:solidFill>
              </a:rPr>
              <a:t>GeoJSON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11801" y="3594090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00B050"/>
                </a:solidFill>
              </a:rPr>
              <a:t>GeoJSON</a:t>
            </a:r>
            <a:endParaRPr lang="en-GB" sz="1100" b="1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5413" y="5514707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Actual flood</a:t>
            </a:r>
            <a:endParaRPr lang="en-GB" sz="1100" b="1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22823" y="5451834"/>
            <a:ext cx="10999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100" b="1" dirty="0" smtClean="0">
                <a:solidFill>
                  <a:srgbClr val="92D050"/>
                </a:solidFill>
              </a:rPr>
              <a:t>Flood prediction maps</a:t>
            </a:r>
            <a:endParaRPr lang="en-GB" sz="1100" b="1" dirty="0">
              <a:solidFill>
                <a:srgbClr val="92D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359316" y="2031025"/>
            <a:ext cx="103947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CS drawing layer(s)</a:t>
            </a:r>
            <a:endParaRPr lang="en-GB" sz="1100" b="1" dirty="0">
              <a:solidFill>
                <a:srgbClr val="00497E"/>
              </a:solidFill>
            </a:endParaRPr>
          </a:p>
        </p:txBody>
      </p:sp>
      <p:cxnSp>
        <p:nvCxnSpPr>
          <p:cNvPr id="114" name="Elbow Connector 113"/>
          <p:cNvCxnSpPr>
            <a:stCxn id="17" idx="2"/>
          </p:cNvCxnSpPr>
          <p:nvPr/>
        </p:nvCxnSpPr>
        <p:spPr>
          <a:xfrm rot="16200000" flipH="1">
            <a:off x="6077380" y="3330243"/>
            <a:ext cx="347146" cy="376768"/>
          </a:xfrm>
          <a:prstGeom prst="bentConnector2">
            <a:avLst/>
          </a:prstGeom>
          <a:ln w="57150">
            <a:solidFill>
              <a:srgbClr val="F3B32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683313" y="1941171"/>
            <a:ext cx="7680" cy="59802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" idx="2"/>
          </p:cNvCxnSpPr>
          <p:nvPr/>
        </p:nvCxnSpPr>
        <p:spPr>
          <a:xfrm>
            <a:off x="10206567" y="1964266"/>
            <a:ext cx="6633" cy="396406"/>
          </a:xfrm>
          <a:prstGeom prst="straightConnector1">
            <a:avLst/>
          </a:prstGeom>
          <a:ln w="57150">
            <a:solidFill>
              <a:srgbClr val="00497E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4" idx="2"/>
          </p:cNvCxnSpPr>
          <p:nvPr/>
        </p:nvCxnSpPr>
        <p:spPr>
          <a:xfrm flipH="1">
            <a:off x="4061773" y="3344333"/>
            <a:ext cx="2227" cy="346345"/>
          </a:xfrm>
          <a:prstGeom prst="straightConnector1">
            <a:avLst/>
          </a:prstGeom>
          <a:ln w="57150">
            <a:solidFill>
              <a:srgbClr val="F3B329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447854" y="4017824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00497E"/>
                </a:solidFill>
              </a:rPr>
              <a:t>GeoJSON</a:t>
            </a:r>
            <a:endParaRPr lang="en-GB" sz="1100" b="1" dirty="0">
              <a:solidFill>
                <a:srgbClr val="00497E"/>
              </a:solidFill>
            </a:endParaRPr>
          </a:p>
        </p:txBody>
      </p:sp>
      <p:cxnSp>
        <p:nvCxnSpPr>
          <p:cNvPr id="130" name="Straight Arrow Connector 129"/>
          <p:cNvCxnSpPr>
            <a:stCxn id="10" idx="0"/>
          </p:cNvCxnSpPr>
          <p:nvPr/>
        </p:nvCxnSpPr>
        <p:spPr>
          <a:xfrm flipH="1" flipV="1">
            <a:off x="10200109" y="5296586"/>
            <a:ext cx="6458" cy="462198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63" idx="2"/>
          </p:cNvCxnSpPr>
          <p:nvPr/>
        </p:nvCxnSpPr>
        <p:spPr>
          <a:xfrm flipH="1" flipV="1">
            <a:off x="5962651" y="5317884"/>
            <a:ext cx="1" cy="472504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3686233" y="5332716"/>
            <a:ext cx="6458" cy="46219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50" idx="0"/>
          </p:cNvCxnSpPr>
          <p:nvPr/>
        </p:nvCxnSpPr>
        <p:spPr>
          <a:xfrm rot="16200000" flipH="1">
            <a:off x="7912761" y="4642639"/>
            <a:ext cx="343693" cy="2643715"/>
          </a:xfrm>
          <a:prstGeom prst="bentConnector4">
            <a:avLst>
              <a:gd name="adj1" fmla="val -178897"/>
              <a:gd name="adj2" fmla="val 52522"/>
            </a:avLst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3" idx="0"/>
            <a:endCxn id="12" idx="2"/>
          </p:cNvCxnSpPr>
          <p:nvPr/>
        </p:nvCxnSpPr>
        <p:spPr>
          <a:xfrm rot="16200000" flipV="1">
            <a:off x="1796407" y="3901825"/>
            <a:ext cx="1267052" cy="2514600"/>
          </a:xfrm>
          <a:prstGeom prst="bentConnector3">
            <a:avLst>
              <a:gd name="adj1" fmla="val 80485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11" idx="3"/>
          </p:cNvCxnSpPr>
          <p:nvPr/>
        </p:nvCxnSpPr>
        <p:spPr>
          <a:xfrm rot="16200000" flipV="1">
            <a:off x="1285341" y="3759071"/>
            <a:ext cx="1697390" cy="322606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" idx="0"/>
            <a:endCxn id="11" idx="2"/>
          </p:cNvCxnSpPr>
          <p:nvPr/>
        </p:nvCxnSpPr>
        <p:spPr>
          <a:xfrm flipV="1">
            <a:off x="1172633" y="3384945"/>
            <a:ext cx="0" cy="5141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042649" y="6170210"/>
            <a:ext cx="20465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92D050"/>
                </a:solidFill>
              </a:rPr>
              <a:t>Flood prediction maps</a:t>
            </a:r>
            <a:endParaRPr lang="en-GB" sz="1100" b="1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27391" y="5358408"/>
            <a:ext cx="11327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7030A0"/>
                </a:solidFill>
              </a:rPr>
              <a:t>Cascade effect simulation maps ?</a:t>
            </a:r>
            <a:endParaRPr lang="en-GB" sz="1100" b="1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95901" y="4911265"/>
            <a:ext cx="1333500" cy="4066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err="1" smtClean="0">
                <a:solidFill>
                  <a:schemeClr val="tx1"/>
                </a:solidFill>
              </a:rPr>
              <a:t>GeoTIFF</a:t>
            </a:r>
            <a:r>
              <a:rPr lang="en-GB" sz="1200" b="1" dirty="0" smtClean="0">
                <a:solidFill>
                  <a:schemeClr val="tx1"/>
                </a:solidFill>
              </a:rPr>
              <a:t>-</a:t>
            </a:r>
            <a:r>
              <a:rPr lang="en-GB" sz="1200" b="1" dirty="0" smtClean="0">
                <a:solidFill>
                  <a:schemeClr val="tx1"/>
                </a:solidFill>
              </a:rPr>
              <a:t>&gt; </a:t>
            </a:r>
            <a:r>
              <a:rPr lang="en-GB" sz="1200" b="1" dirty="0" err="1" smtClean="0">
                <a:solidFill>
                  <a:schemeClr val="tx1"/>
                </a:solidFill>
              </a:rPr>
              <a:t>GeoJSON</a:t>
            </a:r>
            <a:endParaRPr lang="en-GB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29401" y="5792650"/>
            <a:ext cx="266699" cy="34369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169057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0592522" y="1337732"/>
            <a:ext cx="414145" cy="313270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61" name="Rectangle 60"/>
          <p:cNvSpPr/>
          <p:nvPr/>
        </p:nvSpPr>
        <p:spPr>
          <a:xfrm>
            <a:off x="2827757" y="2981098"/>
            <a:ext cx="355710" cy="355710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263901" y="2889476"/>
            <a:ext cx="303643" cy="444080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 smtClean="0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4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Simplified data flows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87133" y="1337732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LCMS plot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9406467" y="1337733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/>
              <a:t>CrisisSuite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295900" y="5792651"/>
            <a:ext cx="1600200" cy="6265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3Di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406467" y="5758784"/>
            <a:ext cx="1600200" cy="6265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/>
              <a:t>SimCI</a:t>
            </a:r>
            <a:endParaRPr lang="en-GB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72533" y="2758412"/>
            <a:ext cx="1600200" cy="626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HumlogSIM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372533" y="3899066"/>
            <a:ext cx="1600200" cy="626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Keep</a:t>
            </a:r>
          </a:p>
          <a:p>
            <a:pPr algn="ctr"/>
            <a:r>
              <a:rPr lang="en-GB" b="1" dirty="0" smtClean="0"/>
              <a:t>Operational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2887133" y="5792651"/>
            <a:ext cx="1600200" cy="6265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ZKI</a:t>
            </a:r>
            <a:endParaRPr lang="en-GB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687233" y="2717800"/>
            <a:ext cx="753534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7757" y="2717799"/>
            <a:ext cx="753534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WMS server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62469" y="1337731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LCMS log</a:t>
            </a:r>
            <a:endParaRPr lang="en-GB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262469" y="2718521"/>
            <a:ext cx="1600200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Web scraper 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4061774" y="1964264"/>
            <a:ext cx="2226" cy="75353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0"/>
          </p:cNvCxnSpPr>
          <p:nvPr/>
        </p:nvCxnSpPr>
        <p:spPr>
          <a:xfrm>
            <a:off x="3204524" y="1964264"/>
            <a:ext cx="0" cy="753535"/>
          </a:xfrm>
          <a:prstGeom prst="straightConnector1">
            <a:avLst/>
          </a:prstGeom>
          <a:ln w="57150">
            <a:solidFill>
              <a:srgbClr val="F3B329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10519" y="1953484"/>
            <a:ext cx="2226" cy="75353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59411" y="1953484"/>
            <a:ext cx="0" cy="753535"/>
          </a:xfrm>
          <a:prstGeom prst="straightConnector1">
            <a:avLst/>
          </a:prstGeom>
          <a:ln w="57150">
            <a:solidFill>
              <a:srgbClr val="F3B329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2"/>
          </p:cNvCxnSpPr>
          <p:nvPr/>
        </p:nvCxnSpPr>
        <p:spPr>
          <a:xfrm rot="5400000" flipH="1" flipV="1">
            <a:off x="6352985" y="-313947"/>
            <a:ext cx="1369295" cy="5947266"/>
          </a:xfrm>
          <a:prstGeom prst="bentConnector4">
            <a:avLst>
              <a:gd name="adj1" fmla="val -42856"/>
              <a:gd name="adj2" fmla="val 99927"/>
            </a:avLst>
          </a:prstGeom>
          <a:ln w="57150">
            <a:solidFill>
              <a:srgbClr val="F3B32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7" idx="2"/>
          </p:cNvCxnSpPr>
          <p:nvPr/>
        </p:nvCxnSpPr>
        <p:spPr>
          <a:xfrm rot="10800000" flipV="1">
            <a:off x="6062570" y="1975040"/>
            <a:ext cx="3620743" cy="1370014"/>
          </a:xfrm>
          <a:prstGeom prst="bentConnector4">
            <a:avLst>
              <a:gd name="adj1" fmla="val -102"/>
              <a:gd name="adj2" fmla="val 124943"/>
            </a:avLst>
          </a:prstGeom>
          <a:ln w="57150">
            <a:gradFill flip="none" rotWithShape="1">
              <a:gsLst>
                <a:gs pos="0">
                  <a:srgbClr val="00497E"/>
                </a:gs>
                <a:gs pos="100000">
                  <a:srgbClr val="F3B329"/>
                </a:gs>
              </a:gsLst>
              <a:lin ang="0" scaled="1"/>
              <a:tileRect/>
            </a:gra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123" idx="2"/>
          </p:cNvCxnSpPr>
          <p:nvPr/>
        </p:nvCxnSpPr>
        <p:spPr>
          <a:xfrm rot="5400000">
            <a:off x="6126500" y="-746511"/>
            <a:ext cx="1369290" cy="6790844"/>
          </a:xfrm>
          <a:prstGeom prst="bentConnector3">
            <a:avLst>
              <a:gd name="adj1" fmla="val 170268"/>
            </a:avLst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0"/>
            <a:endCxn id="61" idx="2"/>
          </p:cNvCxnSpPr>
          <p:nvPr/>
        </p:nvCxnSpPr>
        <p:spPr>
          <a:xfrm rot="16200000" flipV="1">
            <a:off x="2118502" y="4223919"/>
            <a:ext cx="2455843" cy="681621"/>
          </a:xfrm>
          <a:prstGeom prst="bentConnector3">
            <a:avLst>
              <a:gd name="adj1" fmla="val 41976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3" idx="0"/>
            <a:endCxn id="61" idx="2"/>
          </p:cNvCxnSpPr>
          <p:nvPr/>
        </p:nvCxnSpPr>
        <p:spPr>
          <a:xfrm rot="16200000" flipV="1">
            <a:off x="3696904" y="2645517"/>
            <a:ext cx="1574457" cy="2957039"/>
          </a:xfrm>
          <a:prstGeom prst="bentConnector3">
            <a:avLst>
              <a:gd name="adj1" fmla="val 8445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75" idx="3"/>
            <a:endCxn id="13" idx="0"/>
          </p:cNvCxnSpPr>
          <p:nvPr/>
        </p:nvCxnSpPr>
        <p:spPr>
          <a:xfrm flipH="1">
            <a:off x="3687233" y="1494367"/>
            <a:ext cx="7319434" cy="4298284"/>
          </a:xfrm>
          <a:prstGeom prst="bentConnector4">
            <a:avLst>
              <a:gd name="adj1" fmla="val -5708"/>
              <a:gd name="adj2" fmla="val 76030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0" idx="0"/>
            <a:endCxn id="8" idx="3"/>
          </p:cNvCxnSpPr>
          <p:nvPr/>
        </p:nvCxnSpPr>
        <p:spPr>
          <a:xfrm rot="5400000" flipH="1" flipV="1">
            <a:off x="8552725" y="3304842"/>
            <a:ext cx="4107784" cy="800100"/>
          </a:xfrm>
          <a:prstGeom prst="bentConnector4">
            <a:avLst>
              <a:gd name="adj1" fmla="val 28916"/>
              <a:gd name="adj2" fmla="val 128571"/>
            </a:avLst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0"/>
            <a:endCxn id="15" idx="2"/>
          </p:cNvCxnSpPr>
          <p:nvPr/>
        </p:nvCxnSpPr>
        <p:spPr>
          <a:xfrm rot="16200000" flipV="1">
            <a:off x="5498320" y="1050536"/>
            <a:ext cx="2414452" cy="7002043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56775" y="2244721"/>
            <a:ext cx="75091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WMS (</a:t>
            </a:r>
            <a:r>
              <a:rPr lang="en-GB" sz="1100" b="1" dirty="0" err="1" smtClean="0">
                <a:solidFill>
                  <a:srgbClr val="F3B329"/>
                </a:solidFill>
              </a:rPr>
              <a:t>png</a:t>
            </a:r>
            <a:r>
              <a:rPr lang="en-GB" sz="1100" b="1" dirty="0" smtClean="0">
                <a:solidFill>
                  <a:srgbClr val="F3B329"/>
                </a:solidFill>
              </a:rPr>
              <a:t>) overlays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55734" y="1992209"/>
            <a:ext cx="103947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LCMS drawing layer(s)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87219" y="2003425"/>
            <a:ext cx="76608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summary reports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59043" y="2153016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report replies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25324" y="3422926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CAP?</a:t>
            </a:r>
            <a:r>
              <a:rPr lang="en-GB" sz="1100" b="1" dirty="0" smtClean="0">
                <a:solidFill>
                  <a:srgbClr val="00B050"/>
                </a:solidFill>
              </a:rPr>
              <a:t> </a:t>
            </a:r>
            <a:r>
              <a:rPr lang="en-GB" sz="1100" b="1" dirty="0" smtClean="0">
                <a:solidFill>
                  <a:srgbClr val="00497E"/>
                </a:solidFill>
              </a:rPr>
              <a:t>reports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59140" y="3598789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F3B329"/>
                </a:solidFill>
              </a:rPr>
              <a:t>GeoJSON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11801" y="3594090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00B050"/>
                </a:solidFill>
              </a:rPr>
              <a:t>GeoJSON</a:t>
            </a:r>
            <a:endParaRPr lang="en-GB" sz="1100" b="1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5413" y="5514707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Actual flood</a:t>
            </a:r>
            <a:endParaRPr lang="en-GB" sz="1100" b="1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22823" y="5451834"/>
            <a:ext cx="10999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100" b="1" dirty="0" smtClean="0">
                <a:solidFill>
                  <a:srgbClr val="92D050"/>
                </a:solidFill>
              </a:rPr>
              <a:t>Flood prediction maps</a:t>
            </a:r>
            <a:endParaRPr lang="en-GB" sz="1100" b="1" dirty="0">
              <a:solidFill>
                <a:srgbClr val="92D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359316" y="2031025"/>
            <a:ext cx="103947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CS drawing layer(s)</a:t>
            </a:r>
            <a:endParaRPr lang="en-GB" sz="1100" b="1" dirty="0">
              <a:solidFill>
                <a:srgbClr val="00497E"/>
              </a:solidFill>
            </a:endParaRPr>
          </a:p>
        </p:txBody>
      </p:sp>
      <p:cxnSp>
        <p:nvCxnSpPr>
          <p:cNvPr id="114" name="Elbow Connector 113"/>
          <p:cNvCxnSpPr>
            <a:stCxn id="17" idx="2"/>
          </p:cNvCxnSpPr>
          <p:nvPr/>
        </p:nvCxnSpPr>
        <p:spPr>
          <a:xfrm rot="16200000" flipH="1">
            <a:off x="6077380" y="3330243"/>
            <a:ext cx="347146" cy="376768"/>
          </a:xfrm>
          <a:prstGeom prst="bentConnector2">
            <a:avLst/>
          </a:prstGeom>
          <a:ln w="57150">
            <a:solidFill>
              <a:srgbClr val="F3B32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683313" y="1941171"/>
            <a:ext cx="7680" cy="59802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" idx="2"/>
          </p:cNvCxnSpPr>
          <p:nvPr/>
        </p:nvCxnSpPr>
        <p:spPr>
          <a:xfrm>
            <a:off x="10206567" y="1964266"/>
            <a:ext cx="6633" cy="396406"/>
          </a:xfrm>
          <a:prstGeom prst="straightConnector1">
            <a:avLst/>
          </a:prstGeom>
          <a:ln w="57150">
            <a:solidFill>
              <a:srgbClr val="00497E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4" idx="2"/>
          </p:cNvCxnSpPr>
          <p:nvPr/>
        </p:nvCxnSpPr>
        <p:spPr>
          <a:xfrm flipH="1">
            <a:off x="4061773" y="3344333"/>
            <a:ext cx="2227" cy="346345"/>
          </a:xfrm>
          <a:prstGeom prst="straightConnector1">
            <a:avLst/>
          </a:prstGeom>
          <a:ln w="57150">
            <a:solidFill>
              <a:srgbClr val="F3B329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447854" y="4017824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00497E"/>
                </a:solidFill>
              </a:rPr>
              <a:t>GeoJSON</a:t>
            </a:r>
            <a:endParaRPr lang="en-GB" sz="1100" b="1" dirty="0">
              <a:solidFill>
                <a:srgbClr val="00497E"/>
              </a:solidFill>
            </a:endParaRPr>
          </a:p>
        </p:txBody>
      </p:sp>
      <p:cxnSp>
        <p:nvCxnSpPr>
          <p:cNvPr id="130" name="Straight Arrow Connector 129"/>
          <p:cNvCxnSpPr>
            <a:stCxn id="10" idx="0"/>
          </p:cNvCxnSpPr>
          <p:nvPr/>
        </p:nvCxnSpPr>
        <p:spPr>
          <a:xfrm flipH="1" flipV="1">
            <a:off x="10200109" y="5296586"/>
            <a:ext cx="6458" cy="462198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63" idx="2"/>
          </p:cNvCxnSpPr>
          <p:nvPr/>
        </p:nvCxnSpPr>
        <p:spPr>
          <a:xfrm flipH="1" flipV="1">
            <a:off x="5962651" y="5317884"/>
            <a:ext cx="1" cy="472504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3686233" y="5332716"/>
            <a:ext cx="6458" cy="46219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50" idx="0"/>
          </p:cNvCxnSpPr>
          <p:nvPr/>
        </p:nvCxnSpPr>
        <p:spPr>
          <a:xfrm rot="16200000" flipH="1">
            <a:off x="7912761" y="4642639"/>
            <a:ext cx="343693" cy="2643715"/>
          </a:xfrm>
          <a:prstGeom prst="bentConnector4">
            <a:avLst>
              <a:gd name="adj1" fmla="val -178897"/>
              <a:gd name="adj2" fmla="val 52522"/>
            </a:avLst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3" idx="0"/>
            <a:endCxn id="12" idx="2"/>
          </p:cNvCxnSpPr>
          <p:nvPr/>
        </p:nvCxnSpPr>
        <p:spPr>
          <a:xfrm rot="16200000" flipV="1">
            <a:off x="1796407" y="3901825"/>
            <a:ext cx="1267052" cy="2514600"/>
          </a:xfrm>
          <a:prstGeom prst="bentConnector3">
            <a:avLst>
              <a:gd name="adj1" fmla="val 80485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11" idx="3"/>
          </p:cNvCxnSpPr>
          <p:nvPr/>
        </p:nvCxnSpPr>
        <p:spPr>
          <a:xfrm rot="16200000" flipV="1">
            <a:off x="1285341" y="3759071"/>
            <a:ext cx="1697390" cy="322606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" idx="0"/>
            <a:endCxn id="11" idx="2"/>
          </p:cNvCxnSpPr>
          <p:nvPr/>
        </p:nvCxnSpPr>
        <p:spPr>
          <a:xfrm flipV="1">
            <a:off x="1172633" y="3384945"/>
            <a:ext cx="0" cy="5141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042649" y="6170210"/>
            <a:ext cx="20465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92D050"/>
                </a:solidFill>
              </a:rPr>
              <a:t>Flood prediction maps</a:t>
            </a:r>
            <a:endParaRPr lang="en-GB" sz="1100" b="1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27391" y="5358408"/>
            <a:ext cx="11327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7030A0"/>
                </a:solidFill>
              </a:rPr>
              <a:t>Cascade effect simulation maps ?</a:t>
            </a:r>
            <a:endParaRPr lang="en-GB" sz="1100" b="1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95901" y="4911265"/>
            <a:ext cx="1333500" cy="4066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err="1" smtClean="0">
                <a:solidFill>
                  <a:schemeClr val="tx1"/>
                </a:solidFill>
              </a:rPr>
              <a:t>GeoTIFF</a:t>
            </a:r>
            <a:r>
              <a:rPr lang="en-GB" sz="1200" b="1" dirty="0" smtClean="0">
                <a:solidFill>
                  <a:schemeClr val="tx1"/>
                </a:solidFill>
              </a:rPr>
              <a:t>-</a:t>
            </a:r>
            <a:r>
              <a:rPr lang="en-GB" sz="1200" b="1" dirty="0" smtClean="0">
                <a:solidFill>
                  <a:schemeClr val="tx1"/>
                </a:solidFill>
              </a:rPr>
              <a:t>&gt; </a:t>
            </a:r>
            <a:r>
              <a:rPr lang="en-GB" sz="1200" b="1" dirty="0" err="1" smtClean="0">
                <a:solidFill>
                  <a:schemeClr val="tx1"/>
                </a:solidFill>
              </a:rPr>
              <a:t>GeoJSON</a:t>
            </a:r>
            <a:endParaRPr lang="en-GB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29401" y="5792650"/>
            <a:ext cx="266699" cy="34369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57" name="Rectangle 56"/>
          <p:cNvSpPr/>
          <p:nvPr/>
        </p:nvSpPr>
        <p:spPr>
          <a:xfrm>
            <a:off x="2215056" y="2707019"/>
            <a:ext cx="9427778" cy="2625696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/>
              <a:t>TEST-BED INFRASTRUCTURE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3099525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9" ma:contentTypeDescription="Crée un document." ma:contentTypeScope="" ma:versionID="8e8ad5d5f5b847d36124a6739bcb066d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27ad90bc540ca690cb9461c6ecfab43c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_Flow_SignoffStatus" ma:index="16" nillable="true" ma:displayName="État de validation" ma:internalName="_x0024_Resources_x003a_core_x002c_Signoff_Status_x003b_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bb180c85-76f3-48e0-b328-7ffec8745cdb" xsi:nil="true"/>
  </documentManagement>
</p:properties>
</file>

<file path=customXml/itemProps1.xml><?xml version="1.0" encoding="utf-8"?>
<ds:datastoreItem xmlns:ds="http://schemas.openxmlformats.org/officeDocument/2006/customXml" ds:itemID="{86863A00-EBC7-4C6D-98B7-A19F4A1D012A}"/>
</file>

<file path=customXml/itemProps2.xml><?xml version="1.0" encoding="utf-8"?>
<ds:datastoreItem xmlns:ds="http://schemas.openxmlformats.org/officeDocument/2006/customXml" ds:itemID="{906E55BD-25C7-4496-AF5F-F0D6B89B3D17}"/>
</file>

<file path=customXml/itemProps3.xml><?xml version="1.0" encoding="utf-8"?>
<ds:datastoreItem xmlns:ds="http://schemas.openxmlformats.org/officeDocument/2006/customXml" ds:itemID="{08D87C63-687D-49F9-A60B-EDD72A0ADE24}"/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272</Words>
  <Application>Microsoft Office PowerPoint</Application>
  <PresentationFormat>Widescreen</PresentationFormat>
  <Paragraphs>118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Book</vt:lpstr>
      <vt:lpstr>Brandon Text Medium</vt:lpstr>
      <vt:lpstr>Calibri</vt:lpstr>
      <vt:lpstr>Calibri Light</vt:lpstr>
      <vt:lpstr>Kantoorthema</vt:lpstr>
      <vt:lpstr>Thème Office</vt:lpstr>
      <vt:lpstr>Trial 4</vt:lpstr>
      <vt:lpstr>PowerPoint Presentation</vt:lpstr>
      <vt:lpstr>Simplified data flows</vt:lpstr>
      <vt:lpstr>Simplified data flows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Shahid Iqbal Suddle</dc:creator>
  <cp:lastModifiedBy>Steven van Campen</cp:lastModifiedBy>
  <cp:revision>94</cp:revision>
  <dcterms:created xsi:type="dcterms:W3CDTF">2018-10-18T10:19:02Z</dcterms:created>
  <dcterms:modified xsi:type="dcterms:W3CDTF">2018-12-05T11:26:17Z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</Properties>
</file>