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sldIdLst>
    <p:sldId id="324" r:id="rId2"/>
    <p:sldId id="329" r:id="rId3"/>
    <p:sldId id="328" r:id="rId4"/>
    <p:sldId id="322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Iqbal Suddle" initials="SIS" lastIdx="11" clrIdx="0">
    <p:extLst/>
  </p:cmAuthor>
  <p:cmAuthor id="2" name="Regis Flohr" initials="RF" lastIdx="10" clrIdx="1">
    <p:extLst/>
  </p:cmAuthor>
  <p:cmAuthor id="3" name="Vermeulen, Cor-Jan" initials="CJV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E"/>
    <a:srgbClr val="F56924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D55A-7274-4ADB-8A2A-22C0FC95E12E}" type="datetimeFigureOut">
              <a:rPr lang="nl-NL" smtClean="0"/>
              <a:t>26-11-2018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910F-7F1C-4708-B315-BBD436F490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3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hyperlink" Target="https://twitter.com/DRIVER_PROJECT" TargetMode="External"/><Relationship Id="rId7" Type="http://schemas.openxmlformats.org/officeDocument/2006/relationships/hyperlink" Target="https://www.youtube.com/channel/UCPcaVPfylkukpg938YOAZg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iff"/><Relationship Id="rId5" Type="http://schemas.openxmlformats.org/officeDocument/2006/relationships/hyperlink" Target="https://www.linkedin.com/groups/8161096/" TargetMode="External"/><Relationship Id="rId4" Type="http://schemas.openxmlformats.org/officeDocument/2006/relationships/image" Target="../media/image3.tiff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  <a:r>
              <a:rPr lang="fr-FR" dirty="0"/>
              <a:t>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en-GB" noProof="0" dirty="0"/>
              <a:t>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39486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0178" y="2449688"/>
            <a:ext cx="6112933" cy="30649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4564" y="1890888"/>
            <a:ext cx="10347080" cy="289906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03366" y="1128888"/>
            <a:ext cx="925845" cy="4639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329212" y="1890887"/>
            <a:ext cx="8852432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2329212" y="3543117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sm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253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7467"/>
            <a:ext cx="829732" cy="88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536267"/>
            <a:ext cx="11006667" cy="32173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200" y="6536266"/>
            <a:ext cx="10168467" cy="3217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r>
              <a:rPr lang="fr-FR" dirty="0">
                <a:solidFill>
                  <a:prstClr val="white"/>
                </a:solidFill>
              </a:rPr>
              <a:t>Driver+ Project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8093" y="5977468"/>
            <a:ext cx="611641" cy="517088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‹#›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5825067"/>
            <a:ext cx="209625" cy="103293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36400" y="2"/>
            <a:ext cx="355600" cy="474132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650133" y="-16931"/>
            <a:ext cx="541867" cy="18626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56533" y="-16932"/>
            <a:ext cx="135467" cy="60959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90719" y="180623"/>
            <a:ext cx="10943700" cy="7828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719" y="901517"/>
            <a:ext cx="10943700" cy="629019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0551" y="1784351"/>
            <a:ext cx="11059583" cy="4193116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401102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439333" y="1215856"/>
            <a:ext cx="4318000" cy="284814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90224" y="0"/>
            <a:ext cx="6637865" cy="23435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82133" y="1"/>
            <a:ext cx="711200" cy="377048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 userDrawn="1"/>
        </p:nvSpPr>
        <p:spPr>
          <a:xfrm>
            <a:off x="1484488" y="2927211"/>
            <a:ext cx="4233333" cy="1019465"/>
          </a:xfrm>
          <a:prstGeom prst="rect">
            <a:avLst/>
          </a:prstGeom>
        </p:spPr>
        <p:txBody>
          <a:bodyPr lIns="121917" tIns="60958" rIns="121917" bIns="60958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  <a:t>THANK YOU.</a:t>
            </a:r>
            <a:b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cap="all" dirty="0">
                <a:solidFill>
                  <a:srgbClr val="F3B329"/>
                </a:solidFill>
                <a:latin typeface="Brandon Text Medium" pitchFamily="34" charset="0"/>
              </a:rPr>
              <a:t>ANY QUESTION?</a:t>
            </a:r>
            <a:endParaRPr lang="fr-FR" b="0" cap="all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4752" y="1192117"/>
            <a:ext cx="8229600" cy="566588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272403" y="0"/>
            <a:ext cx="4967549" cy="2417691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66885" y="1791591"/>
            <a:ext cx="948267" cy="4849716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4532486" y="1065302"/>
            <a:ext cx="4233333" cy="1198949"/>
          </a:xfrm>
          <a:prstGeom prst="rect">
            <a:avLst/>
          </a:prstGeom>
        </p:spPr>
        <p:txBody>
          <a:bodyPr lIns="121917" tIns="60958" rIns="121917" bIns="60958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algn="l"/>
            <a:r>
              <a:rPr lang="fr-FR" dirty="0">
                <a:solidFill>
                  <a:prstClr val="white"/>
                </a:solidFill>
                <a:latin typeface="Brandon Text Medium" pitchFamily="34" charset="0"/>
              </a:rPr>
              <a:t>CONTACT</a:t>
            </a:r>
            <a:br>
              <a:rPr lang="fr-FR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dirty="0">
                <a:solidFill>
                  <a:srgbClr val="F3B329"/>
                </a:solidFill>
                <a:latin typeface="Brandon Text Medium" pitchFamily="34" charset="0"/>
              </a:rPr>
              <a:t>REACH US</a:t>
            </a:r>
            <a:endParaRPr lang="fr-FR" b="0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  <p:pic>
        <p:nvPicPr>
          <p:cNvPr id="17" name="Image 16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36237" y="3151654"/>
            <a:ext cx="730143" cy="730143"/>
          </a:xfrm>
          <a:prstGeom prst="rect">
            <a:avLst/>
          </a:prstGeom>
        </p:spPr>
      </p:pic>
      <p:pic>
        <p:nvPicPr>
          <p:cNvPr id="18" name="Image 17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20474" y="3180606"/>
            <a:ext cx="590551" cy="590551"/>
          </a:xfrm>
          <a:prstGeom prst="rect">
            <a:avLst/>
          </a:prstGeom>
        </p:spPr>
      </p:pic>
      <p:pic>
        <p:nvPicPr>
          <p:cNvPr id="19" name="Image 18">
            <a:hlinkClick r:id="rId7"/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877026" y="3180141"/>
            <a:ext cx="623121" cy="623121"/>
          </a:xfrm>
          <a:prstGeom prst="rect">
            <a:avLst/>
          </a:prstGeom>
        </p:spPr>
      </p:pic>
      <p:sp>
        <p:nvSpPr>
          <p:cNvPr id="20" name="Rectangle 19">
            <a:hlinkClick r:id="rId3"/>
          </p:cNvPr>
          <p:cNvSpPr/>
          <p:nvPr userDrawn="1"/>
        </p:nvSpPr>
        <p:spPr>
          <a:xfrm>
            <a:off x="1957689" y="3894191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@</a:t>
            </a:r>
            <a:r>
              <a:rPr lang="en-US" sz="1600" dirty="0" err="1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driver_project</a:t>
            </a:r>
            <a:endParaRPr lang="en-US" sz="1600" dirty="0">
              <a:solidFill>
                <a:srgbClr val="F3B329"/>
              </a:solidFill>
              <a:latin typeface="Brandon Text Medium" pitchFamily="34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>
            <a:hlinkClick r:id="rId7"/>
          </p:cNvPr>
          <p:cNvSpPr/>
          <p:nvPr userDrawn="1"/>
        </p:nvSpPr>
        <p:spPr>
          <a:xfrm>
            <a:off x="6102567" y="3904509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sp>
        <p:nvSpPr>
          <p:cNvPr id="22" name="Rectangle 21">
            <a:hlinkClick r:id="rId5"/>
          </p:cNvPr>
          <p:cNvSpPr/>
          <p:nvPr userDrawn="1"/>
        </p:nvSpPr>
        <p:spPr>
          <a:xfrm>
            <a:off x="4129729" y="3815858"/>
            <a:ext cx="217204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Groups:</a:t>
            </a:r>
          </a:p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pic>
        <p:nvPicPr>
          <p:cNvPr id="25" name="Image 2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328" y="6191496"/>
            <a:ext cx="642861" cy="430323"/>
          </a:xfrm>
          <a:prstGeom prst="rect">
            <a:avLst/>
          </a:prstGeom>
        </p:spPr>
      </p:pic>
      <p:sp>
        <p:nvSpPr>
          <p:cNvPr id="26" name="ZoneTexte 3"/>
          <p:cNvSpPr txBox="1"/>
          <p:nvPr userDrawn="1"/>
        </p:nvSpPr>
        <p:spPr>
          <a:xfrm>
            <a:off x="1956207" y="6109525"/>
            <a:ext cx="6837767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100" dirty="0">
                <a:solidFill>
                  <a:prstClr val="white"/>
                </a:solidFill>
              </a:rPr>
              <a:t>This project has received funding from the European Union’s Seventh Framework Programme for research, technological development and demonstration under grant agreement n° 607798. The information and views  set out in this presentation are those of the author(s) and do not necessarily reflect  the official opinion of the European  Union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522039" y="4796499"/>
            <a:ext cx="7243780" cy="8617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More information about the project -</a:t>
            </a:r>
            <a:r>
              <a:rPr lang="en-GB" sz="1600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cooordination@projectdriver.eu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Interested in collaborating with us? -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cooperation@projectdriver.eu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 and media contact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communication@projectdriver.eu</a:t>
            </a:r>
          </a:p>
        </p:txBody>
      </p:sp>
    </p:spTree>
    <p:extLst>
      <p:ext uri="{BB962C8B-B14F-4D97-AF65-F5344CB8AC3E}">
        <p14:creationId xmlns:p14="http://schemas.microsoft.com/office/powerpoint/2010/main" val="110406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0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GB" noProof="0" dirty="0"/>
              <a:t>Click and change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GB" noProof="0" dirty="0"/>
              <a:t>Click to change mask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8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900" kern="1200" baseline="0">
          <a:solidFill>
            <a:schemeClr val="tx1"/>
          </a:solidFill>
          <a:latin typeface="Brandon Text Medium" pitchFamily="34" charset="0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21 </a:t>
            </a:r>
            <a:r>
              <a:rPr lang="en-GB" dirty="0"/>
              <a:t>November 2018, Netherlands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Trial 4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Physical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XVR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30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2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</a:t>
            </a:r>
            <a:r>
              <a:rPr lang="en-US" dirty="0" smtClean="0"/>
              <a:t>– Baseline (Flood &amp; Threat)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Police</a:t>
            </a:r>
            <a:endParaRPr lang="en-US" sz="1000" b="1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93986" y="4832441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Fire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Municipality</a:t>
            </a:r>
            <a:endParaRPr lang="en-US" sz="1000" b="1" dirty="0"/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961379" y="5410894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Military AC</a:t>
            </a:r>
            <a:endParaRPr lang="en-US" sz="1000" b="1" dirty="0"/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5"/>
          <a:stretch/>
        </p:blipFill>
        <p:spPr bwMode="auto">
          <a:xfrm rot="16200000">
            <a:off x="2284932" y="3994029"/>
            <a:ext cx="1019175" cy="7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/>
          <p:cNvSpPr/>
          <p:nvPr/>
        </p:nvSpPr>
        <p:spPr>
          <a:xfrm>
            <a:off x="2044956" y="4086380"/>
            <a:ext cx="798308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3Di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01783" y="598578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err="1" smtClean="0"/>
              <a:t>Drinking</a:t>
            </a:r>
            <a:r>
              <a:rPr lang="nl-NL" sz="1000" b="1" dirty="0" smtClean="0"/>
              <a:t> water</a:t>
            </a:r>
          </a:p>
          <a:p>
            <a:pPr algn="r"/>
            <a:r>
              <a:rPr lang="nl-NL" sz="1000" b="1" dirty="0" smtClean="0"/>
              <a:t>(</a:t>
            </a:r>
            <a:r>
              <a:rPr lang="nl-NL" sz="1000" b="1" dirty="0" err="1" smtClean="0"/>
              <a:t>Dunea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International </a:t>
            </a:r>
            <a:r>
              <a:rPr lang="nl-NL" sz="1000" b="1" dirty="0" err="1"/>
              <a:t>O</a:t>
            </a:r>
            <a:r>
              <a:rPr lang="nl-NL" sz="1000" b="1" dirty="0" err="1" smtClean="0"/>
              <a:t>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17558" y="5798646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Power infra (</a:t>
            </a:r>
            <a:r>
              <a:rPr lang="nl-NL" sz="1000" b="1" dirty="0" err="1" smtClean="0"/>
              <a:t>Stedin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infra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732898" y="389637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AC </a:t>
            </a:r>
            <a:r>
              <a:rPr lang="nl-NL" sz="1000" b="1" dirty="0" err="1"/>
              <a:t>M</a:t>
            </a:r>
            <a:r>
              <a:rPr lang="nl-NL" sz="1000" b="1" dirty="0" err="1" smtClean="0"/>
              <a:t>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726605" y="3584076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7" name="Oval 56"/>
          <p:cNvSpPr/>
          <p:nvPr/>
        </p:nvSpPr>
        <p:spPr>
          <a:xfrm>
            <a:off x="7634822" y="4288991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12866" y="5578773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HTM</a:t>
            </a:r>
            <a:endParaRPr lang="en-US" sz="1000" b="1" dirty="0"/>
          </a:p>
        </p:txBody>
      </p:sp>
      <p:sp>
        <p:nvSpPr>
          <p:cNvPr id="58" name="Oval 57"/>
          <p:cNvSpPr/>
          <p:nvPr/>
        </p:nvSpPr>
        <p:spPr>
          <a:xfrm>
            <a:off x="2044955" y="3808180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</p:spTree>
    <p:extLst>
      <p:ext uri="{BB962C8B-B14F-4D97-AF65-F5344CB8AC3E}">
        <p14:creationId xmlns:p14="http://schemas.microsoft.com/office/powerpoint/2010/main" val="278245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</a:t>
            </a:r>
            <a:r>
              <a:rPr lang="en-US" dirty="0" smtClean="0"/>
              <a:t>–Threat </a:t>
            </a:r>
            <a:r>
              <a:rPr lang="en-US" dirty="0"/>
              <a:t>Phase (innovation)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Police</a:t>
            </a:r>
            <a:endParaRPr lang="en-US" sz="1000" b="1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93986" y="4832441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Fire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Municipality</a:t>
            </a:r>
            <a:endParaRPr lang="en-US" sz="1000" b="1" dirty="0"/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1" name="Oval 50"/>
          <p:cNvSpPr/>
          <p:nvPr/>
        </p:nvSpPr>
        <p:spPr>
          <a:xfrm>
            <a:off x="7611642" y="4567875"/>
            <a:ext cx="82543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961379" y="5410894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Military AC</a:t>
            </a:r>
            <a:endParaRPr lang="en-US" sz="1000" b="1" dirty="0"/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5"/>
          <a:stretch/>
        </p:blipFill>
        <p:spPr bwMode="auto">
          <a:xfrm rot="16200000">
            <a:off x="2284932" y="3994029"/>
            <a:ext cx="1019175" cy="7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/>
          <p:cNvSpPr/>
          <p:nvPr/>
        </p:nvSpPr>
        <p:spPr>
          <a:xfrm>
            <a:off x="2044956" y="4086380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</a:rPr>
              <a:t>3Di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/>
          <p:cNvSpPr/>
          <p:nvPr/>
        </p:nvSpPr>
        <p:spPr>
          <a:xfrm>
            <a:off x="2193166" y="557877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24626" y="5072830"/>
            <a:ext cx="793084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33513" y="5245672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24071" y="4813709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986061" y="402834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Keep Op.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990827" y="3764673"/>
            <a:ext cx="81480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err="1">
                <a:solidFill>
                  <a:srgbClr val="FFFF00"/>
                </a:solidFill>
              </a:rPr>
              <a:t>Humlog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01783" y="598578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err="1" smtClean="0"/>
              <a:t>Drinking</a:t>
            </a:r>
            <a:r>
              <a:rPr lang="nl-NL" sz="1000" b="1" dirty="0" smtClean="0"/>
              <a:t> water</a:t>
            </a:r>
          </a:p>
          <a:p>
            <a:pPr algn="r"/>
            <a:r>
              <a:rPr lang="nl-NL" sz="1000" b="1" dirty="0" smtClean="0"/>
              <a:t>(</a:t>
            </a:r>
            <a:r>
              <a:rPr lang="nl-NL" sz="1000" b="1" dirty="0" err="1" smtClean="0"/>
              <a:t>Dunea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International </a:t>
            </a:r>
            <a:r>
              <a:rPr lang="nl-NL" sz="1000" b="1" dirty="0" err="1"/>
              <a:t>O</a:t>
            </a:r>
            <a:r>
              <a:rPr lang="nl-NL" sz="1000" b="1" dirty="0" err="1" smtClean="0"/>
              <a:t>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17558" y="5798646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Power infra (</a:t>
            </a:r>
            <a:r>
              <a:rPr lang="nl-NL" sz="1000" b="1" dirty="0" err="1" smtClean="0"/>
              <a:t>Stedin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infra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732898" y="389637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AC </a:t>
            </a:r>
            <a:r>
              <a:rPr lang="nl-NL" sz="1000" b="1" dirty="0" err="1"/>
              <a:t>M</a:t>
            </a:r>
            <a:r>
              <a:rPr lang="nl-NL" sz="1000" b="1" dirty="0" err="1" smtClean="0"/>
              <a:t>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726605" y="3584076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7" name="Oval 56"/>
          <p:cNvSpPr/>
          <p:nvPr/>
        </p:nvSpPr>
        <p:spPr>
          <a:xfrm>
            <a:off x="7634822" y="4288991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12866" y="5578773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HTM</a:t>
            </a:r>
            <a:endParaRPr lang="en-US" sz="1000" b="1" dirty="0"/>
          </a:p>
        </p:txBody>
      </p:sp>
      <p:sp>
        <p:nvSpPr>
          <p:cNvPr id="65" name="Oval 64"/>
          <p:cNvSpPr/>
          <p:nvPr/>
        </p:nvSpPr>
        <p:spPr>
          <a:xfrm>
            <a:off x="3439194" y="4948055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608479" y="4700134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044955" y="3808180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</p:spTree>
    <p:extLst>
      <p:ext uri="{BB962C8B-B14F-4D97-AF65-F5344CB8AC3E}">
        <p14:creationId xmlns:p14="http://schemas.microsoft.com/office/powerpoint/2010/main" val="9848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</a:t>
            </a:r>
            <a:r>
              <a:rPr lang="en-US" dirty="0" smtClean="0"/>
              <a:t>–</a:t>
            </a:r>
            <a:r>
              <a:rPr lang="en-US" dirty="0"/>
              <a:t>Flood Phase (innovation)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Police</a:t>
            </a:r>
            <a:endParaRPr lang="en-US" sz="1000" b="1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93986" y="4832441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Fire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Municipality</a:t>
            </a:r>
            <a:endParaRPr lang="en-US" sz="1000" b="1" dirty="0"/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1" name="Oval 50"/>
          <p:cNvSpPr/>
          <p:nvPr/>
        </p:nvSpPr>
        <p:spPr>
          <a:xfrm>
            <a:off x="7611642" y="4567875"/>
            <a:ext cx="82543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961379" y="5410894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Military AC</a:t>
            </a:r>
            <a:endParaRPr lang="en-US" sz="1000" b="1" dirty="0"/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5"/>
          <a:stretch/>
        </p:blipFill>
        <p:spPr bwMode="auto">
          <a:xfrm rot="16200000">
            <a:off x="2284932" y="3994029"/>
            <a:ext cx="1019175" cy="7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/>
          <p:cNvSpPr/>
          <p:nvPr/>
        </p:nvSpPr>
        <p:spPr>
          <a:xfrm>
            <a:off x="2044956" y="4086380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</a:rPr>
              <a:t>3Di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/>
          <p:cNvSpPr/>
          <p:nvPr/>
        </p:nvSpPr>
        <p:spPr>
          <a:xfrm>
            <a:off x="2193166" y="557877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24626" y="5072830"/>
            <a:ext cx="793084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33513" y="5245672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24071" y="4813709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986061" y="402834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Keep Op.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990827" y="3764673"/>
            <a:ext cx="81480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err="1">
                <a:solidFill>
                  <a:srgbClr val="FFFF00"/>
                </a:solidFill>
              </a:rPr>
              <a:t>Humlog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01783" y="598578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err="1" smtClean="0"/>
              <a:t>Drinking</a:t>
            </a:r>
            <a:r>
              <a:rPr lang="nl-NL" sz="1000" b="1" dirty="0" smtClean="0"/>
              <a:t> water</a:t>
            </a:r>
          </a:p>
          <a:p>
            <a:pPr algn="r"/>
            <a:r>
              <a:rPr lang="nl-NL" sz="1000" b="1" dirty="0" smtClean="0"/>
              <a:t>(</a:t>
            </a:r>
            <a:r>
              <a:rPr lang="nl-NL" sz="1000" b="1" dirty="0" err="1" smtClean="0"/>
              <a:t>Dunea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International </a:t>
            </a:r>
            <a:r>
              <a:rPr lang="nl-NL" sz="1000" b="1" dirty="0" err="1"/>
              <a:t>O</a:t>
            </a:r>
            <a:r>
              <a:rPr lang="nl-NL" sz="1000" b="1" dirty="0" err="1" smtClean="0"/>
              <a:t>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17558" y="5798646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Power infra (</a:t>
            </a:r>
            <a:r>
              <a:rPr lang="nl-NL" sz="1000" b="1" dirty="0" err="1" smtClean="0"/>
              <a:t>Stedin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infra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732898" y="389637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AC </a:t>
            </a:r>
            <a:r>
              <a:rPr lang="nl-NL" sz="1000" b="1" dirty="0" err="1"/>
              <a:t>M</a:t>
            </a:r>
            <a:r>
              <a:rPr lang="nl-NL" sz="1000" b="1" dirty="0" err="1" smtClean="0"/>
              <a:t>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726605" y="3584076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7" name="Oval 86"/>
          <p:cNvSpPr/>
          <p:nvPr/>
        </p:nvSpPr>
        <p:spPr>
          <a:xfrm>
            <a:off x="7622011" y="4297312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</a:rPr>
              <a:t>ZKI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634822" y="4013090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12866" y="5578773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HTM</a:t>
            </a:r>
            <a:endParaRPr lang="en-US" sz="1000" b="1" dirty="0"/>
          </a:p>
        </p:txBody>
      </p:sp>
      <p:sp>
        <p:nvSpPr>
          <p:cNvPr id="65" name="Oval 64"/>
          <p:cNvSpPr/>
          <p:nvPr/>
        </p:nvSpPr>
        <p:spPr>
          <a:xfrm>
            <a:off x="3439194" y="4948055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608479" y="4700134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044956" y="3794440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</a:rPr>
              <a:t>ZKI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044955" y="3484981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</p:spTree>
    <p:extLst>
      <p:ext uri="{BB962C8B-B14F-4D97-AF65-F5344CB8AC3E}">
        <p14:creationId xmlns:p14="http://schemas.microsoft.com/office/powerpoint/2010/main" val="21176994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9" ma:contentTypeDescription="Create a new document." ma:contentTypeScope="" ma:versionID="cc570ade7ffbfb52dce6ffb79c46aea6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4407beb490bf5709a8d56c7084ce7a5a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_x0024_Resources_x003a_core_x002c_Signoff_Status_x003b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</documentManagement>
</p:properties>
</file>

<file path=customXml/itemProps1.xml><?xml version="1.0" encoding="utf-8"?>
<ds:datastoreItem xmlns:ds="http://schemas.openxmlformats.org/officeDocument/2006/customXml" ds:itemID="{AF56F5F6-71F2-4CE1-BCFB-8D1570A0679A}"/>
</file>

<file path=customXml/itemProps2.xml><?xml version="1.0" encoding="utf-8"?>
<ds:datastoreItem xmlns:ds="http://schemas.openxmlformats.org/officeDocument/2006/customXml" ds:itemID="{79FAB289-87DA-499A-9AF3-68A7F9D85269}"/>
</file>

<file path=customXml/itemProps3.xml><?xml version="1.0" encoding="utf-8"?>
<ds:datastoreItem xmlns:ds="http://schemas.openxmlformats.org/officeDocument/2006/customXml" ds:itemID="{AB568D05-52F5-40CE-B4FE-E0CEB4951E3C}"/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276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Brandon Text Medium</vt:lpstr>
      <vt:lpstr>Calibri</vt:lpstr>
      <vt:lpstr>Thème Office</vt:lpstr>
      <vt:lpstr>Trial 4</vt:lpstr>
      <vt:lpstr>Physical layout – Baseline (Flood &amp; Threat)</vt:lpstr>
      <vt:lpstr>Physical layout –Threat Phase (innovation)</vt:lpstr>
      <vt:lpstr>Physical layout –Flood Phase (innovation)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Shahid Iqbal Suddle</dc:creator>
  <cp:lastModifiedBy>Steven van Campen</cp:lastModifiedBy>
  <cp:revision>86</cp:revision>
  <dcterms:created xsi:type="dcterms:W3CDTF">2018-10-18T10:19:02Z</dcterms:created>
  <dcterms:modified xsi:type="dcterms:W3CDTF">2018-11-26T12:09:33Z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