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4"/>
  </p:notesMasterIdLst>
  <p:sldIdLst>
    <p:sldId id="410" r:id="rId4"/>
    <p:sldId id="461" r:id="rId5"/>
    <p:sldId id="462" r:id="rId6"/>
    <p:sldId id="486" r:id="rId7"/>
    <p:sldId id="487" r:id="rId8"/>
    <p:sldId id="463" r:id="rId9"/>
    <p:sldId id="623" r:id="rId10"/>
    <p:sldId id="258" r:id="rId11"/>
    <p:sldId id="259" r:id="rId12"/>
    <p:sldId id="624" r:id="rId13"/>
    <p:sldId id="434" r:id="rId14"/>
    <p:sldId id="433" r:id="rId15"/>
    <p:sldId id="257" r:id="rId16"/>
    <p:sldId id="484" r:id="rId17"/>
    <p:sldId id="601" r:id="rId18"/>
    <p:sldId id="613" r:id="rId19"/>
    <p:sldId id="615" r:id="rId20"/>
    <p:sldId id="614" r:id="rId21"/>
    <p:sldId id="616" r:id="rId22"/>
    <p:sldId id="466"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8DCC"/>
    <a:srgbClr val="F5DBBF"/>
    <a:srgbClr val="CEA8B6"/>
    <a:srgbClr val="AEE9F0"/>
    <a:srgbClr val="8BE0EA"/>
    <a:srgbClr val="F59096"/>
    <a:srgbClr val="E9F7FC"/>
    <a:srgbClr val="8FD7ED"/>
    <a:srgbClr val="D3EEF9"/>
    <a:srgbClr val="90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2" d="100"/>
          <a:sy n="72" d="100"/>
        </p:scale>
        <p:origin x="87" y="57"/>
      </p:cViewPr>
      <p:guideLst>
        <p:guide orient="horz" pos="2160"/>
        <p:guide pos="386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97.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60FBDFE-C587-4B4C-A407-44438C67B59E}" type="datetimeFigureOut">
              <a:rPr kumimoji="0" lang="zh-CN" altLang="en-US" sz="1000" b="0" i="0" u="none" strike="noStrike" kern="1200" cap="none" spc="0" normalizeH="0" baseline="0" noProof="0" smtClean="0">
                <a:ln>
                  <a:noFill/>
                </a:ln>
                <a:solidFill>
                  <a:prstClr val="black">
                    <a:tint val="75000"/>
                  </a:prstClr>
                </a:solidFill>
                <a:effectLst/>
                <a:uLnTx/>
                <a:uFillTx/>
                <a:latin typeface="Arial" panose="020B0604020202020204"/>
                <a:ea typeface="微软雅黑" panose="020B0503020204020204" pitchFamily="34" charset="-122"/>
                <a:cs typeface="+mn-cs"/>
              </a:rPr>
            </a:fld>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pitchFamily="34"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pitchFamily="34" charset="-122"/>
              <a:cs typeface="+mn-cs"/>
            </a:endParaRPr>
          </a:p>
        </p:txBody>
      </p:sp>
      <p:sp>
        <p:nvSpPr>
          <p:cNvPr id="6" name="灯片编号占位符 5"/>
          <p:cNvSpPr>
            <a:spLocks noGrp="1"/>
          </p:cNvSpPr>
          <p:nvPr>
            <p:ph type="sldNum" sz="quarter" idx="12"/>
            <p:custDataLst>
              <p:tags r:id="rId6"/>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prstClr val="black">
                    <a:tint val="75000"/>
                  </a:prstClr>
                </a:solidFill>
                <a:effectLst/>
                <a:uLnTx/>
                <a:uFillTx/>
                <a:latin typeface="Arial" panose="020B0604020202020204"/>
                <a:ea typeface="微软雅黑" panose="020B0503020204020204" pitchFamily="34" charset="-122"/>
                <a:cs typeface="+mn-cs"/>
              </a:rPr>
            </a:fld>
            <a:endParaRPr kumimoji="0" lang="zh-CN" altLang="en-US" sz="1000" b="0" i="0" u="none" strike="noStrike" kern="1200" cap="none" spc="0" normalizeH="0" baseline="0" noProof="0">
              <a:ln>
                <a:noFill/>
              </a:ln>
              <a:solidFill>
                <a:prstClr val="black">
                  <a:tint val="75000"/>
                </a:prstClr>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7"/>
    </p:custData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副标题 91"/>
          <p:cNvSpPr>
            <a:spLocks noGrp="1"/>
          </p:cNvSpPr>
          <p:nvPr>
            <p:ph type="subTitle" idx="1"/>
            <p:custDataLst>
              <p:tags r:id="rId1"/>
            </p:custDataLst>
          </p:nvPr>
        </p:nvSpPr>
        <p:spPr>
          <a:xfrm>
            <a:off x="377370" y="2294907"/>
            <a:ext cx="12191365" cy="998855"/>
          </a:xfrm>
        </p:spPr>
        <p:txBody>
          <a:bodyPr>
            <a:noAutofit/>
          </a:bodyPr>
          <a:lstStyle/>
          <a:p>
            <a:pPr algn="ctr">
              <a:lnSpc>
                <a:spcPct val="100000"/>
              </a:lnSpc>
            </a:pPr>
            <a:r>
              <a:rPr lang="en-US" altLang="zh-CN" sz="6800" dirty="0">
                <a:solidFill>
                  <a:schemeClr val="tx1">
                    <a:lumMod val="65000"/>
                    <a:lumOff val="35000"/>
                  </a:schemeClr>
                </a:solidFill>
                <a:latin typeface="汉仪雅酷黑-65J" panose="00020600040101010101" charset="-122"/>
                <a:ea typeface="汉仪雅酷黑-65J" panose="00020600040101010101" charset="-122"/>
                <a:cs typeface="汉仪雅酷黑 95W" panose="020B0A04020202020204" charset="-122"/>
              </a:rPr>
              <a:t>Lost </a:t>
            </a:r>
            <a:r>
              <a:rPr lang="en-US" altLang="zh-CN" sz="6800" dirty="0">
                <a:latin typeface="汉仪雅酷黑-65J" panose="00020600040101010101" charset="-122"/>
                <a:ea typeface="汉仪雅酷黑-65J" panose="00020600040101010101" charset="-122"/>
                <a:cs typeface="汉仪雅酷黑 95W" panose="020B0A04020202020204" charset="-122"/>
              </a:rPr>
              <a:t>&amp;</a:t>
            </a:r>
            <a:r>
              <a:rPr lang="zh-CN" altLang="en-US" sz="6800" dirty="0">
                <a:latin typeface="汉仪雅酷黑-65J" panose="00020600040101010101" charset="-122"/>
                <a:ea typeface="汉仪雅酷黑-65J" panose="00020600040101010101" charset="-122"/>
                <a:cs typeface="汉仪雅酷黑 95W" panose="020B0A04020202020204" charset="-122"/>
              </a:rPr>
              <a:t> </a:t>
            </a:r>
            <a:r>
              <a:rPr lang="en-US" altLang="zh-CN" sz="6800" dirty="0">
                <a:latin typeface="汉仪雅酷黑-65J" panose="00020600040101010101" charset="-122"/>
                <a:ea typeface="汉仪雅酷黑-65J" panose="00020600040101010101" charset="-122"/>
                <a:cs typeface="汉仪雅酷黑 95W" panose="020B0A04020202020204" charset="-122"/>
              </a:rPr>
              <a:t>Found system</a:t>
            </a:r>
            <a:endParaRPr lang="zh-CN" altLang="en-US" sz="6800" dirty="0">
              <a:solidFill>
                <a:schemeClr val="tx1">
                  <a:lumMod val="65000"/>
                  <a:lumOff val="35000"/>
                </a:schemeClr>
              </a:solidFill>
              <a:latin typeface="汉仪雅酷黑-65J" panose="00020600040101010101" charset="-122"/>
              <a:ea typeface="汉仪雅酷黑-65J" panose="00020600040101010101" charset="-122"/>
              <a:cs typeface="汉仪雅酷黑 95W" panose="020B0A04020202020204" charset="-122"/>
            </a:endParaRPr>
          </a:p>
        </p:txBody>
      </p:sp>
      <p:sp>
        <p:nvSpPr>
          <p:cNvPr id="93" name="文本框 92"/>
          <p:cNvSpPr txBox="1"/>
          <p:nvPr/>
        </p:nvSpPr>
        <p:spPr>
          <a:xfrm>
            <a:off x="4502526" y="3429000"/>
            <a:ext cx="2338012" cy="338554"/>
          </a:xfrm>
          <a:prstGeom prst="rect">
            <a:avLst/>
          </a:prstGeom>
          <a:noFill/>
        </p:spPr>
        <p:txBody>
          <a:bodyPr wrap="none" rtlCol="0">
            <a:spAutoFit/>
          </a:bodyPr>
          <a:lstStyle/>
          <a:p>
            <a:pPr algn="l"/>
            <a:r>
              <a:rPr lang="en-US" altLang="zh-CN" sz="1600" spc="200" dirty="0">
                <a:solidFill>
                  <a:schemeClr val="tx1">
                    <a:lumMod val="50000"/>
                    <a:lumOff val="50000"/>
                  </a:schemeClr>
                </a:solidFill>
                <a:uFillTx/>
                <a:latin typeface="+中文标题" charset="0"/>
                <a:ea typeface="+mj-ea"/>
              </a:rPr>
              <a:t>Python final project</a:t>
            </a:r>
            <a:endParaRPr lang="zh-CN" altLang="en-US" sz="1600" spc="200" dirty="0">
              <a:solidFill>
                <a:schemeClr val="tx1">
                  <a:lumMod val="50000"/>
                  <a:lumOff val="50000"/>
                </a:schemeClr>
              </a:solidFill>
              <a:uFillTx/>
              <a:latin typeface="+中文标题" charset="0"/>
              <a:ea typeface="+mj-ea"/>
            </a:endParaRPr>
          </a:p>
        </p:txBody>
      </p:sp>
      <p:sp>
        <p:nvSpPr>
          <p:cNvPr id="46" name="圆角矩形 45"/>
          <p:cNvSpPr/>
          <p:nvPr/>
        </p:nvSpPr>
        <p:spPr>
          <a:xfrm>
            <a:off x="4038381" y="3943729"/>
            <a:ext cx="3425297" cy="37187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文本框 99"/>
          <p:cNvSpPr txBox="1"/>
          <p:nvPr/>
        </p:nvSpPr>
        <p:spPr>
          <a:xfrm>
            <a:off x="4339854" y="3993453"/>
            <a:ext cx="2634888" cy="307777"/>
          </a:xfrm>
          <a:prstGeom prst="rect">
            <a:avLst/>
          </a:prstGeom>
          <a:noFill/>
        </p:spPr>
        <p:txBody>
          <a:bodyPr wrap="none" rtlCol="0">
            <a:spAutoFit/>
          </a:bodyPr>
          <a:lstStyle/>
          <a:p>
            <a:pPr algn="ctr"/>
            <a:r>
              <a:rPr lang="en-US" altLang="zh-CN" sz="1400" dirty="0">
                <a:solidFill>
                  <a:schemeClr val="bg1"/>
                </a:solidFill>
                <a:latin typeface="+mj-ea"/>
                <a:ea typeface="+mj-ea"/>
              </a:rPr>
              <a:t>Wang</a:t>
            </a:r>
            <a:r>
              <a:rPr lang="zh-CN" altLang="en-US" sz="1400" dirty="0">
                <a:solidFill>
                  <a:schemeClr val="bg1"/>
                </a:solidFill>
                <a:latin typeface="+mj-ea"/>
                <a:ea typeface="+mj-ea"/>
              </a:rPr>
              <a:t> </a:t>
            </a:r>
            <a:r>
              <a:rPr lang="en-US" altLang="zh-CN" sz="1400" dirty="0">
                <a:solidFill>
                  <a:schemeClr val="bg1"/>
                </a:solidFill>
                <a:latin typeface="+mj-ea"/>
                <a:ea typeface="+mj-ea"/>
              </a:rPr>
              <a:t>Tian</a:t>
            </a:r>
            <a:r>
              <a:rPr lang="zh-CN" altLang="en-US" sz="1400" dirty="0">
                <a:solidFill>
                  <a:schemeClr val="bg1"/>
                </a:solidFill>
                <a:latin typeface="+mj-ea"/>
                <a:ea typeface="+mj-ea"/>
              </a:rPr>
              <a:t> </a:t>
            </a:r>
            <a:r>
              <a:rPr lang="en-US" altLang="zh-CN" sz="1400" dirty="0" err="1">
                <a:solidFill>
                  <a:schemeClr val="bg1"/>
                </a:solidFill>
                <a:latin typeface="+mj-ea"/>
                <a:ea typeface="+mj-ea"/>
              </a:rPr>
              <a:t>kun</a:t>
            </a:r>
            <a:r>
              <a:rPr lang="en-US" altLang="zh-CN" sz="1400" dirty="0">
                <a:solidFill>
                  <a:schemeClr val="bg1"/>
                </a:solidFill>
                <a:latin typeface="+mj-ea"/>
                <a:ea typeface="+mj-ea"/>
              </a:rPr>
              <a:t> 2430036131</a:t>
            </a:r>
            <a:r>
              <a:rPr lang="zh-CN" altLang="en-US" sz="1400" dirty="0">
                <a:solidFill>
                  <a:schemeClr val="bg1"/>
                </a:solidFill>
                <a:latin typeface="+mj-ea"/>
                <a:ea typeface="+mj-ea"/>
              </a:rPr>
              <a:t> </a:t>
            </a:r>
            <a:endParaRPr lang="zh-CN" altLang="en-US" sz="1400" dirty="0">
              <a:solidFill>
                <a:schemeClr val="bg1"/>
              </a:solidFill>
              <a:latin typeface="+mj-ea"/>
              <a:ea typeface="+mj-ea"/>
            </a:endParaRPr>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45"/>
          <p:cNvSpPr/>
          <p:nvPr/>
        </p:nvSpPr>
        <p:spPr>
          <a:xfrm>
            <a:off x="4038381" y="4625477"/>
            <a:ext cx="3425297" cy="37187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4562510" y="4673617"/>
            <a:ext cx="2218043" cy="307777"/>
          </a:xfrm>
          <a:prstGeom prst="rect">
            <a:avLst/>
          </a:prstGeom>
          <a:noFill/>
        </p:spPr>
        <p:txBody>
          <a:bodyPr wrap="none" rtlCol="0">
            <a:spAutoFit/>
          </a:bodyPr>
          <a:lstStyle/>
          <a:p>
            <a:pPr algn="ctr"/>
            <a:r>
              <a:rPr lang="en-US" altLang="zh-CN" sz="1400" dirty="0">
                <a:solidFill>
                  <a:schemeClr val="bg1"/>
                </a:solidFill>
                <a:latin typeface="+mj-ea"/>
                <a:ea typeface="+mj-ea"/>
              </a:rPr>
              <a:t>Li Rong </a:t>
            </a:r>
            <a:r>
              <a:rPr lang="en-US" altLang="zh-CN" sz="1400" dirty="0" err="1">
                <a:solidFill>
                  <a:schemeClr val="bg1"/>
                </a:solidFill>
                <a:latin typeface="+mj-ea"/>
                <a:ea typeface="+mj-ea"/>
              </a:rPr>
              <a:t>pu</a:t>
            </a:r>
            <a:r>
              <a:rPr lang="en-US" altLang="zh-CN" sz="1400" dirty="0">
                <a:solidFill>
                  <a:schemeClr val="bg1"/>
                </a:solidFill>
                <a:latin typeface="+mj-ea"/>
                <a:ea typeface="+mj-ea"/>
              </a:rPr>
              <a:t> 2430036061</a:t>
            </a:r>
            <a:endParaRPr lang="zh-CN" altLang="en-US" sz="1400" dirty="0">
              <a:solidFill>
                <a:schemeClr val="bg1"/>
              </a:solidFill>
              <a:latin typeface="+mj-ea"/>
              <a:ea typeface="+mj-ea"/>
            </a:endParaRPr>
          </a:p>
        </p:txBody>
      </p:sp>
      <p:sp>
        <p:nvSpPr>
          <p:cNvPr id="18" name="圆角矩形 45"/>
          <p:cNvSpPr/>
          <p:nvPr/>
        </p:nvSpPr>
        <p:spPr>
          <a:xfrm>
            <a:off x="4058749" y="5308900"/>
            <a:ext cx="3425297" cy="37187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4563953" y="5383719"/>
            <a:ext cx="2276585" cy="307777"/>
          </a:xfrm>
          <a:prstGeom prst="rect">
            <a:avLst/>
          </a:prstGeom>
          <a:noFill/>
        </p:spPr>
        <p:txBody>
          <a:bodyPr wrap="none" rtlCol="0">
            <a:spAutoFit/>
          </a:bodyPr>
          <a:lstStyle/>
          <a:p>
            <a:pPr algn="ctr"/>
            <a:r>
              <a:rPr lang="en-US" altLang="zh-CN" sz="1400" dirty="0">
                <a:solidFill>
                  <a:schemeClr val="bg1"/>
                </a:solidFill>
                <a:latin typeface="+mj-ea"/>
                <a:ea typeface="+mj-ea"/>
              </a:rPr>
              <a:t>Li Ru dong 2430036062 </a:t>
            </a:r>
            <a:endParaRPr lang="zh-CN" altLang="en-US" sz="1400" dirty="0">
              <a:solidFill>
                <a:schemeClr val="bg1"/>
              </a:solidFill>
              <a:latin typeface="+mj-ea"/>
              <a:ea typeface="+mj-ea"/>
            </a:endParaRPr>
          </a:p>
        </p:txBody>
      </p:sp>
      <p:sp>
        <p:nvSpPr>
          <p:cNvPr id="20" name="圆角矩形 45"/>
          <p:cNvSpPr/>
          <p:nvPr/>
        </p:nvSpPr>
        <p:spPr>
          <a:xfrm>
            <a:off x="4038381" y="6010000"/>
            <a:ext cx="3425297" cy="37187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1" name="文本框 99"/>
          <p:cNvSpPr txBox="1"/>
          <p:nvPr/>
        </p:nvSpPr>
        <p:spPr>
          <a:xfrm>
            <a:off x="4483481" y="6042046"/>
            <a:ext cx="2437527"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solidFill>
                  <a:schemeClr val="bg1"/>
                </a:solidFill>
                <a:latin typeface="+mj-ea"/>
                <a:ea typeface="+mj-ea"/>
              </a:rPr>
              <a:t>Ye Ting </a:t>
            </a:r>
            <a:r>
              <a:rPr lang="en-US" altLang="zh-CN" sz="1400" dirty="0" err="1">
                <a:solidFill>
                  <a:schemeClr val="bg1"/>
                </a:solidFill>
                <a:latin typeface="+mj-ea"/>
                <a:ea typeface="+mj-ea"/>
              </a:rPr>
              <a:t>xuan</a:t>
            </a:r>
            <a:r>
              <a:rPr lang="en-US" altLang="zh-CN" sz="1400" dirty="0">
                <a:solidFill>
                  <a:schemeClr val="bg1"/>
                </a:solidFill>
                <a:latin typeface="+mj-ea"/>
                <a:ea typeface="+mj-ea"/>
              </a:rPr>
              <a:t>  2330024283</a:t>
            </a:r>
            <a:endParaRPr lang="zh-CN" altLang="en-US" sz="1400" dirty="0">
              <a:solidFill>
                <a:schemeClr val="bg1"/>
              </a:solidFill>
              <a:latin typeface="+mj-ea"/>
              <a:ea typeface="+mj-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1610" y="69215"/>
            <a:ext cx="11904980" cy="521970"/>
          </a:xfrm>
          <a:prstGeom prst="rect">
            <a:avLst/>
          </a:prstGeom>
          <a:noFill/>
        </p:spPr>
        <p:txBody>
          <a:bodyPr wrap="square" rtlCol="0">
            <a:spAutoFit/>
          </a:bodyPr>
          <a:lstStyle/>
          <a:p>
            <a:pPr algn="l"/>
            <a:r>
              <a:rPr lang="en-US" altLang="zh-CN" sz="2800" b="1"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Task3</a:t>
            </a:r>
            <a:endParaRPr lang="zh-CN" altLang="en-US" sz="2800" b="1"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sp>
        <p:nvSpPr>
          <p:cNvPr id="6" name="文本框 5"/>
          <p:cNvSpPr txBox="1"/>
          <p:nvPr/>
        </p:nvSpPr>
        <p:spPr>
          <a:xfrm>
            <a:off x="1599565" y="133985"/>
            <a:ext cx="10821035" cy="1014730"/>
          </a:xfrm>
          <a:prstGeom prst="rect">
            <a:avLst/>
          </a:prstGeom>
          <a:noFill/>
        </p:spPr>
        <p:txBody>
          <a:bodyPr wrap="square" rtlCol="0">
            <a:spAutoFit/>
          </a:bodyPr>
          <a:lstStyle/>
          <a:p>
            <a:pPr>
              <a:lnSpc>
                <a:spcPct val="100000"/>
              </a:lnSpc>
            </a:pPr>
            <a:r>
              <a:rPr lang="en-US" altLang="zh-CN" sz="2000">
                <a:latin typeface="Times New Roman" panose="02020603050405020304" charset="0"/>
                <a:cs typeface="Times New Roman" panose="02020603050405020304" charset="0"/>
                <a:sym typeface="+mn-ea"/>
              </a:rPr>
              <a:t>When a user reports a lost item or finds an item, their username should be recorded. Update the user_scores.csv file to maintain a score for each user. For example: Reporting a lost item: +5 points. Finding an item: +10 points.</a:t>
            </a:r>
            <a:r>
              <a:rPr lang="en-US" altLang="zh-CN" sz="2000">
                <a:latin typeface="Times New Roman" panose="02020603050405020304" charset="0"/>
                <a:cs typeface="Times New Roman" panose="02020603050405020304" charset="0"/>
                <a:sym typeface="+mn-ea"/>
              </a:rPr>
              <a:t>. </a:t>
            </a:r>
            <a:endParaRPr lang="zh-CN" altLang="en-US" sz="2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0" y="1250315"/>
            <a:ext cx="6713855" cy="3914775"/>
          </a:xfrm>
          <a:prstGeom prst="rect">
            <a:avLst/>
          </a:prstGeom>
        </p:spPr>
      </p:pic>
      <p:sp>
        <p:nvSpPr>
          <p:cNvPr id="2" name="文本框 1"/>
          <p:cNvSpPr txBox="1"/>
          <p:nvPr/>
        </p:nvSpPr>
        <p:spPr>
          <a:xfrm>
            <a:off x="6788150" y="1111885"/>
            <a:ext cx="5298440" cy="5507990"/>
          </a:xfrm>
          <a:prstGeom prst="rect">
            <a:avLst/>
          </a:prstGeom>
        </p:spPr>
        <p:txBody>
          <a:bodyPr wrap="square">
            <a:spAutoFit/>
          </a:bodyPr>
          <a:p>
            <a:pPr marL="0" indent="0" algn="l" defTabSz="266700">
              <a:spcBef>
                <a:spcPct val="0"/>
              </a:spcBef>
              <a:spcAft>
                <a:spcPct val="0"/>
              </a:spcAft>
            </a:pPr>
            <a:r>
              <a:rPr lang="en-US" altLang="zh-CN" sz="1600" i="0">
                <a:solidFill>
                  <a:srgbClr val="2A2B2E"/>
                </a:solidFill>
                <a:latin typeface="Segoe UI" panose="020B0502040204020203"/>
                <a:ea typeface="Segoe UI" panose="020B0502040204020203"/>
              </a:rPr>
              <a:t>It first reads CSV file and gets a list of all the information. Then set a 'found' variable to 'False', which is used to flag whether the corresponding user is found.</a:t>
            </a:r>
            <a:r>
              <a:rPr lang="en-US" altLang="zh-CN" sz="1600" i="0">
                <a:solidFill>
                  <a:srgbClr val="2A2B2E"/>
                </a:solidFill>
                <a:latin typeface="Segoe UI" panose="020B0502040204020203"/>
                <a:ea typeface="宋体" panose="02010600030101010101" pitchFamily="2" charset="-122"/>
              </a:rPr>
              <a:t> </a:t>
            </a:r>
            <a:endParaRPr lang="en-US" altLang="zh-CN" sz="1600" i="0">
              <a:solidFill>
                <a:srgbClr val="2A2B2E"/>
              </a:solidFill>
              <a:latin typeface="Segoe UI" panose="020B0502040204020203"/>
              <a:ea typeface="宋体" panose="02010600030101010101" pitchFamily="2" charset="-122"/>
            </a:endParaRPr>
          </a:p>
          <a:p>
            <a:pPr marL="0" indent="0" algn="l" defTabSz="266700">
              <a:spcBef>
                <a:spcPct val="0"/>
              </a:spcBef>
              <a:spcAft>
                <a:spcPct val="0"/>
              </a:spcAft>
            </a:pPr>
            <a:endParaRPr lang="en-US" altLang="zh-CN" sz="1600" i="0">
              <a:solidFill>
                <a:srgbClr val="2A2B2E"/>
              </a:solidFill>
              <a:latin typeface="Segoe UI" panose="020B0502040204020203"/>
              <a:ea typeface="宋体" panose="02010600030101010101" pitchFamily="2" charset="-122"/>
            </a:endParaRPr>
          </a:p>
          <a:p>
            <a:pPr marL="0" indent="0" algn="l" defTabSz="266700">
              <a:spcBef>
                <a:spcPct val="0"/>
              </a:spcBef>
              <a:spcAft>
                <a:spcPct val="0"/>
              </a:spcAft>
            </a:pPr>
            <a:r>
              <a:rPr lang="en-US" altLang="zh-CN" sz="1600" i="0">
                <a:solidFill>
                  <a:srgbClr val="2A2B2E"/>
                </a:solidFill>
                <a:latin typeface="Segoe UI" panose="020B0502040204020203"/>
                <a:ea typeface="Segoe UI" panose="020B0502040204020203"/>
              </a:rPr>
              <a:t>Then go through each user information dictionary in this list, when find (' username ') and the passed username is consistent with the user, increase the (' points'), Turn it into a string and save it back. </a:t>
            </a:r>
            <a:endParaRPr lang="en-US" altLang="zh-CN" sz="1600" i="0">
              <a:solidFill>
                <a:srgbClr val="2A2B2E"/>
              </a:solidFill>
              <a:latin typeface="Segoe UI" panose="020B0502040204020203"/>
              <a:ea typeface="Segoe UI" panose="020B0502040204020203"/>
            </a:endParaRPr>
          </a:p>
          <a:p>
            <a:pPr marL="0" indent="0" algn="l" defTabSz="266700">
              <a:spcBef>
                <a:spcPct val="0"/>
              </a:spcBef>
              <a:spcAft>
                <a:spcPct val="0"/>
              </a:spcAft>
            </a:pPr>
            <a:endParaRPr lang="en-US" altLang="zh-CN" sz="1600" i="0">
              <a:solidFill>
                <a:srgbClr val="2A2B2E"/>
              </a:solidFill>
              <a:latin typeface="Segoe UI" panose="020B0502040204020203"/>
              <a:ea typeface="Segoe UI" panose="020B0502040204020203"/>
            </a:endParaRPr>
          </a:p>
          <a:p>
            <a:pPr marL="0" indent="0" algn="l" defTabSz="266700">
              <a:spcBef>
                <a:spcPct val="0"/>
              </a:spcBef>
              <a:spcAft>
                <a:spcPct val="0"/>
              </a:spcAft>
            </a:pPr>
            <a:r>
              <a:rPr lang="en-US" altLang="zh-CN" sz="1600" i="0">
                <a:solidFill>
                  <a:srgbClr val="2A2B2E"/>
                </a:solidFill>
                <a:latin typeface="Segoe UI" panose="020B0502040204020203"/>
                <a:ea typeface="Segoe UI" panose="020B0502040204020203"/>
              </a:rPr>
              <a:t>When the user is found, set the 'Found' variable to 'True' and exit the loop. If no user is found, a new dictionary containing the user name and credits is added to the list of user credits. Finally, call the 'write_csv' method to write the updated user integral information back to the CSV file, and print out the user integral update prompt information.</a:t>
            </a:r>
            <a:endParaRPr lang="en-US" altLang="zh-CN" sz="1600" i="0">
              <a:solidFill>
                <a:srgbClr val="2A2B2E"/>
              </a:solidFill>
              <a:latin typeface="Segoe UI" panose="020B0502040204020203"/>
              <a:ea typeface="Segoe UI" panose="020B0502040204020203"/>
            </a:endParaRPr>
          </a:p>
          <a:p>
            <a:pPr marL="0" indent="0" algn="l" defTabSz="266700">
              <a:spcBef>
                <a:spcPct val="0"/>
              </a:spcBef>
              <a:spcAft>
                <a:spcPct val="0"/>
              </a:spcAft>
            </a:pPr>
            <a:endParaRPr lang="en-US" altLang="zh-CN" sz="1600" i="0">
              <a:solidFill>
                <a:srgbClr val="2A2B2E"/>
              </a:solidFill>
              <a:latin typeface="Segoe UI" panose="020B0502040204020203"/>
              <a:ea typeface="Segoe UI" panose="020B0502040204020203"/>
            </a:endParaRPr>
          </a:p>
          <a:p>
            <a:pPr marL="0" indent="0" algn="just" defTabSz="266700">
              <a:spcBef>
                <a:spcPct val="0"/>
              </a:spcBef>
              <a:spcAft>
                <a:spcPct val="0"/>
              </a:spcAft>
            </a:pPr>
            <a:r>
              <a:rPr lang="en-US" altLang="zh-CN" sz="1600" i="0">
                <a:solidFill>
                  <a:srgbClr val="2A2B2E"/>
                </a:solidFill>
                <a:latin typeface="Segoe UI" panose="020B0502040204020203"/>
                <a:ea typeface="Segoe UI" panose="020B0502040204020203"/>
              </a:rPr>
              <a:t>If a 'ValueError' exception occurs when converting integers (for example, the original integral is not a valid numeric format), the passed integral points are converted directly into a string and stored back as a new integral. </a:t>
            </a:r>
            <a:endParaRPr lang="en-US" altLang="zh-CN" sz="1600" i="0">
              <a:solidFill>
                <a:srgbClr val="2A2B2E"/>
              </a:solidFill>
              <a:latin typeface="Segoe UI" panose="020B0502040204020203"/>
              <a:ea typeface="Segoe UI" panose="020B0502040204020203"/>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lstStyle/>
          <a:p>
            <a:pPr algn="l"/>
            <a:r>
              <a:rPr lang="en-US" altLang="zh-CN" sz="2800" spc="400" dirty="0">
                <a:solidFill>
                  <a:schemeClr val="tx1">
                    <a:lumMod val="65000"/>
                    <a:lumOff val="35000"/>
                  </a:schemeClr>
                </a:solidFill>
                <a:effectLst/>
                <a:uFillTx/>
                <a:latin typeface="汉仪雅酷黑-65J" panose="00020600040101010101" charset="-122"/>
                <a:ea typeface="汉仪雅酷黑-65J" panose="00020600040101010101" charset="-122"/>
                <a:sym typeface="+mn-ea"/>
              </a:rPr>
              <a:t>Task4</a:t>
            </a:r>
            <a:endParaRPr lang="zh-CN" altLang="en-US" sz="2800" spc="400" dirty="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6" name="文本框 5"/>
          <p:cNvSpPr txBox="1"/>
          <p:nvPr/>
        </p:nvSpPr>
        <p:spPr>
          <a:xfrm>
            <a:off x="300990" y="768170"/>
            <a:ext cx="11658600" cy="1015663"/>
          </a:xfrm>
          <a:prstGeom prst="rect">
            <a:avLst/>
          </a:prstGeom>
          <a:noFill/>
        </p:spPr>
        <p:txBody>
          <a:bodyPr wrap="square" rtlCol="0">
            <a:spAutoFit/>
          </a:bodyPr>
          <a:lstStyle/>
          <a:p>
            <a:r>
              <a:rPr lang="en-US" altLang="zh-CN" sz="2000" kern="100" dirty="0">
                <a:effectLst/>
                <a:latin typeface="Arial" panose="020B0604020202020204" pitchFamily="34" charset="0"/>
                <a:ea typeface="宋体" panose="02010600030101010101" pitchFamily="2" charset="-122"/>
                <a:cs typeface="Arial" panose="020B0604020202020204" pitchFamily="34" charset="0"/>
              </a:rPr>
              <a:t>Unique Identifiers Modify the Item class to include a unique identifier (</a:t>
            </a:r>
            <a:r>
              <a:rPr lang="en-US" altLang="zh-CN" sz="2000" kern="100" dirty="0" err="1">
                <a:effectLst/>
                <a:latin typeface="Arial" panose="020B0604020202020204" pitchFamily="34" charset="0"/>
                <a:ea typeface="宋体" panose="02010600030101010101" pitchFamily="2" charset="-122"/>
                <a:cs typeface="Arial" panose="020B0604020202020204" pitchFamily="34" charset="0"/>
              </a:rPr>
              <a:t>unique_id</a:t>
            </a:r>
            <a:r>
              <a:rPr lang="en-US" altLang="zh-CN" sz="2000" kern="100" dirty="0">
                <a:effectLst/>
                <a:latin typeface="Arial" panose="020B0604020202020204" pitchFamily="34" charset="0"/>
                <a:ea typeface="宋体" panose="02010600030101010101" pitchFamily="2" charset="-122"/>
                <a:cs typeface="Arial" panose="020B0604020202020204" pitchFamily="34" charset="0"/>
              </a:rPr>
              <a:t>) for each item. This will prevent conflicts when multiple items with the same name and location exist.</a:t>
            </a:r>
            <a:endParaRPr lang="zh-CN" altLang="zh-CN" sz="2000" kern="100" dirty="0">
              <a:effectLst/>
              <a:latin typeface="Arial" panose="020B0604020202020204" pitchFamily="34" charset="0"/>
              <a:ea typeface="宋体" panose="02010600030101010101" pitchFamily="2" charset="-122"/>
              <a:cs typeface="Arial" panose="020B0604020202020204" pitchFamily="34" charset="0"/>
            </a:endParaRPr>
          </a:p>
          <a:p>
            <a:endParaRPr lang="zh-CN" altLang="en-US" sz="2000" dirty="0">
              <a:latin typeface="Arial" panose="020B0604020202020204" pitchFamily="34" charset="0"/>
              <a:cs typeface="Arial" panose="020B0604020202020204" pitchFamily="34" charset="0"/>
            </a:endParaRPr>
          </a:p>
        </p:txBody>
      </p:sp>
      <p:sp>
        <p:nvSpPr>
          <p:cNvPr id="17" name="文本框 16"/>
          <p:cNvSpPr txBox="1"/>
          <p:nvPr/>
        </p:nvSpPr>
        <p:spPr>
          <a:xfrm>
            <a:off x="278926" y="4709419"/>
            <a:ext cx="11681137" cy="2768600"/>
          </a:xfrm>
          <a:prstGeom prst="rect">
            <a:avLst/>
          </a:prstGeom>
          <a:noFill/>
        </p:spPr>
        <p:txBody>
          <a:bodyPr wrap="square" rtlCol="0">
            <a:spAutoFit/>
          </a:bodyPr>
          <a:lstStyle/>
          <a:p>
            <a:r>
              <a:rPr lang="en-US" altLang="zh-CN" b="1" dirty="0"/>
              <a:t>#2  </a:t>
            </a:r>
            <a:r>
              <a:rPr lang="en-US" altLang="zh-CN" sz="2000" kern="100" dirty="0">
                <a:ea typeface="等线" panose="02010600030101010101" pitchFamily="2" charset="-122"/>
                <a:cs typeface="Times New Roman" panose="02020603050405020304" charset="0"/>
              </a:rPr>
              <a:t>T</a:t>
            </a:r>
            <a:r>
              <a:rPr lang="en-US" altLang="zh-CN" sz="2000" kern="100" dirty="0">
                <a:effectLst/>
                <a:ea typeface="等线" panose="02010600030101010101" pitchFamily="2" charset="-122"/>
                <a:cs typeface="Times New Roman" panose="02020603050405020304" charset="0"/>
              </a:rPr>
              <a:t>he class's initializer (constructor), which is called automatically when a new instance of the Item   class is created. It also accepts the following parameters.</a:t>
            </a:r>
            <a:endParaRPr lang="en-US" altLang="zh-CN" sz="2000" dirty="0"/>
          </a:p>
          <a:p>
            <a:r>
              <a:rPr lang="en-US" altLang="zh-CN" b="1" dirty="0"/>
              <a:t>#3  </a:t>
            </a:r>
            <a:r>
              <a:rPr lang="en-US" altLang="zh-CN" sz="2000" dirty="0">
                <a:effectLst/>
                <a:cs typeface="Times New Roman" panose="02020603050405020304" charset="0"/>
              </a:rPr>
              <a:t>Set a attribute called status for the instance, indicating the state of item is lost.</a:t>
            </a:r>
            <a:endParaRPr lang="en-US" altLang="zh-CN" sz="2400" b="0" i="0" dirty="0">
              <a:solidFill>
                <a:srgbClr val="2A2B2E"/>
              </a:solidFill>
              <a:effectLst/>
              <a:cs typeface="Arial" panose="020B0604020202020204" pitchFamily="34" charset="0"/>
            </a:endParaRPr>
          </a:p>
          <a:p>
            <a:r>
              <a:rPr lang="en-US" altLang="zh-CN" sz="2000" b="1" dirty="0">
                <a:solidFill>
                  <a:srgbClr val="2A2B2E"/>
                </a:solidFill>
                <a:latin typeface="Arial" panose="020B0604020202020204" pitchFamily="34" charset="0"/>
                <a:cs typeface="Arial" panose="020B0604020202020204" pitchFamily="34" charset="0"/>
              </a:rPr>
              <a:t>#10 </a:t>
            </a:r>
            <a:r>
              <a:rPr lang="en-US" altLang="zh-CN" sz="2000" kern="100" dirty="0">
                <a:effectLst/>
                <a:ea typeface="等线" panose="02010600030101010101" pitchFamily="2" charset="-122"/>
                <a:cs typeface="Times New Roman" panose="02020603050405020304" charset="0"/>
              </a:rPr>
              <a:t>Generate a unique identifier (UUID) for the instance and assign it as a string to the </a:t>
            </a:r>
            <a:r>
              <a:rPr lang="en-US" altLang="zh-CN" sz="2000" kern="100" dirty="0" err="1">
                <a:effectLst/>
                <a:ea typeface="等线" panose="02010600030101010101" pitchFamily="2" charset="-122"/>
                <a:cs typeface="Times New Roman" panose="02020603050405020304" charset="0"/>
              </a:rPr>
              <a:t>unique_id</a:t>
            </a:r>
            <a:r>
              <a:rPr lang="en-US" altLang="zh-CN" sz="2000" kern="100" dirty="0">
                <a:effectLst/>
                <a:ea typeface="等线" panose="02010600030101010101" pitchFamily="2" charset="-122"/>
                <a:cs typeface="Times New Roman" panose="02020603050405020304" charset="0"/>
              </a:rPr>
              <a:t> attribute</a:t>
            </a:r>
            <a:r>
              <a:rPr lang="en-US" altLang="zh-CN" sz="1800" kern="100" dirty="0">
                <a:effectLst/>
                <a:ea typeface="等线" panose="02010600030101010101" pitchFamily="2" charset="-122"/>
                <a:cs typeface="Times New Roman" panose="02020603050405020304" charset="0"/>
              </a:rPr>
              <a:t>.</a:t>
            </a:r>
            <a:endParaRPr lang="en-US" altLang="zh-CN" sz="1800" kern="100" dirty="0">
              <a:effectLst/>
              <a:ea typeface="等线" panose="02010600030101010101" pitchFamily="2" charset="-122"/>
              <a:cs typeface="Times New Roman" panose="02020603050405020304" charset="0"/>
            </a:endParaRPr>
          </a:p>
          <a:p>
            <a:r>
              <a:rPr lang="en-US" altLang="zh-CN" sz="1800" b="1" kern="100" dirty="0">
                <a:effectLst/>
                <a:latin typeface="Times New Roman" panose="02020603050405020304" charset="0"/>
                <a:ea typeface="等线" panose="02010600030101010101" pitchFamily="2" charset="-122"/>
                <a:cs typeface="Times New Roman" panose="02020603050405020304" charset="0"/>
              </a:rPr>
              <a:t>The 'uuid' module generates Universally Unique identifiers, which are used in the code to generate a unique number for each item.</a:t>
            </a:r>
            <a:endParaRPr lang="en-US" altLang="zh-CN" sz="1800" b="1" kern="100" dirty="0">
              <a:effectLst/>
              <a:latin typeface="Times New Roman" panose="02020603050405020304" charset="0"/>
              <a:ea typeface="等线" panose="02010600030101010101" pitchFamily="2" charset="-122"/>
              <a:cs typeface="Times New Roman" panose="02020603050405020304" charset="0"/>
            </a:endParaRPr>
          </a:p>
          <a:p>
            <a:endParaRPr lang="en-US" altLang="zh-CN" sz="2000" dirty="0">
              <a:cs typeface="Arial" panose="020B0604020202020204" pitchFamily="34" charset="0"/>
            </a:endParaRPr>
          </a:p>
          <a:p>
            <a:endParaRPr lang="zh-CN" altLang="en-US" dirty="0"/>
          </a:p>
        </p:txBody>
      </p:sp>
      <p:pic>
        <p:nvPicPr>
          <p:cNvPr id="3" name="图片 2"/>
          <p:cNvPicPr>
            <a:picLocks noChangeAspect="1"/>
          </p:cNvPicPr>
          <p:nvPr/>
        </p:nvPicPr>
        <p:blipFill>
          <a:blip r:embed="rId1"/>
          <a:stretch>
            <a:fillRect/>
          </a:stretch>
        </p:blipFill>
        <p:spPr>
          <a:xfrm>
            <a:off x="374700" y="1572627"/>
            <a:ext cx="8115250" cy="3068926"/>
          </a:xfrm>
          <a:prstGeom prst="rect">
            <a:avLst/>
          </a:prstGeom>
        </p:spPr>
      </p:pic>
      <p:pic>
        <p:nvPicPr>
          <p:cNvPr id="2" name="图片 1"/>
          <p:cNvPicPr>
            <a:picLocks noChangeAspect="1"/>
          </p:cNvPicPr>
          <p:nvPr/>
        </p:nvPicPr>
        <p:blipFill>
          <a:blip r:embed="rId2"/>
          <a:stretch>
            <a:fillRect/>
          </a:stretch>
        </p:blipFill>
        <p:spPr>
          <a:xfrm>
            <a:off x="2293620" y="6540500"/>
            <a:ext cx="1573530" cy="31750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04540" y="234392"/>
            <a:ext cx="11904980" cy="521970"/>
          </a:xfrm>
          <a:prstGeom prst="rect">
            <a:avLst/>
          </a:prstGeom>
          <a:noFill/>
        </p:spPr>
        <p:txBody>
          <a:bodyPr wrap="square" rtlCol="0">
            <a:spAutoFit/>
          </a:bodyPr>
          <a:lstStyle/>
          <a:p>
            <a:pPr algn="l"/>
            <a:r>
              <a:rPr lang="en-US" altLang="zh-CN" sz="2800" spc="400" dirty="0">
                <a:solidFill>
                  <a:schemeClr val="tx1">
                    <a:lumMod val="65000"/>
                    <a:lumOff val="35000"/>
                  </a:schemeClr>
                </a:solidFill>
                <a:latin typeface="汉仪雅酷黑-65J" panose="00020600040101010101" charset="-122"/>
                <a:ea typeface="汉仪雅酷黑-65J" panose="00020600040101010101" charset="-122"/>
                <a:sym typeface="+mn-ea"/>
              </a:rPr>
              <a:t>Task5</a:t>
            </a:r>
            <a:endParaRPr lang="zh-CN" altLang="en-US" sz="2800" spc="400" dirty="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32" name="文本框 31"/>
          <p:cNvSpPr txBox="1"/>
          <p:nvPr/>
        </p:nvSpPr>
        <p:spPr>
          <a:xfrm>
            <a:off x="352058" y="637322"/>
            <a:ext cx="11200740" cy="707886"/>
          </a:xfrm>
          <a:prstGeom prst="rect">
            <a:avLst/>
          </a:prstGeom>
          <a:noFill/>
        </p:spPr>
        <p:txBody>
          <a:bodyPr wrap="square" rtlCol="0">
            <a:spAutoFit/>
          </a:bodyPr>
          <a:lstStyle/>
          <a:p>
            <a:r>
              <a:rPr lang="en-US" altLang="zh-CN" sz="2000" dirty="0"/>
              <a:t>Scoreboard Implement  scoreboard() method that displays all users and their scores in descending order. This will allow the library to recognize and reward active participants</a:t>
            </a:r>
            <a:endParaRPr lang="zh-CN" altLang="en-US" sz="2000" dirty="0"/>
          </a:p>
        </p:txBody>
      </p:sp>
      <p:pic>
        <p:nvPicPr>
          <p:cNvPr id="3" name="图片 2"/>
          <p:cNvPicPr>
            <a:picLocks noChangeAspect="1"/>
          </p:cNvPicPr>
          <p:nvPr/>
        </p:nvPicPr>
        <p:blipFill>
          <a:blip r:embed="rId1"/>
          <a:stretch>
            <a:fillRect/>
          </a:stretch>
        </p:blipFill>
        <p:spPr>
          <a:xfrm>
            <a:off x="351723" y="1395659"/>
            <a:ext cx="10266883" cy="2081601"/>
          </a:xfrm>
          <a:prstGeom prst="rect">
            <a:avLst/>
          </a:prstGeom>
        </p:spPr>
      </p:pic>
      <p:sp>
        <p:nvSpPr>
          <p:cNvPr id="4" name="文本框 3"/>
          <p:cNvSpPr txBox="1"/>
          <p:nvPr/>
        </p:nvSpPr>
        <p:spPr>
          <a:xfrm>
            <a:off x="386649" y="3746500"/>
            <a:ext cx="11388347" cy="3169285"/>
          </a:xfrm>
          <a:prstGeom prst="rect">
            <a:avLst/>
          </a:prstGeom>
          <a:noFill/>
        </p:spPr>
        <p:txBody>
          <a:bodyPr wrap="square" rtlCol="0">
            <a:spAutoFit/>
          </a:bodyPr>
          <a:lstStyle/>
          <a:p>
            <a:r>
              <a:rPr lang="en-US" altLang="zh-CN" sz="2000" b="1" kern="100" dirty="0">
                <a:effectLst/>
                <a:ea typeface="等线" panose="02010600030101010101" pitchFamily="2" charset="-122"/>
                <a:cs typeface="Times New Roman" panose="02020603050405020304" charset="0"/>
              </a:rPr>
              <a:t>2#  </a:t>
            </a:r>
            <a:r>
              <a:rPr lang="en-US" altLang="zh-CN" sz="2000" kern="100" dirty="0">
                <a:ea typeface="等线" panose="02010600030101010101" pitchFamily="2" charset="-122"/>
                <a:cs typeface="Times New Roman" panose="02020603050405020304" charset="0"/>
              </a:rPr>
              <a:t>T</a:t>
            </a:r>
            <a:r>
              <a:rPr lang="en-US" altLang="zh-CN" sz="2000" kern="100" dirty="0">
                <a:effectLst/>
                <a:ea typeface="等线" panose="02010600030101010101" pitchFamily="2" charset="-122"/>
                <a:cs typeface="Times New Roman" panose="02020603050405020304" charset="0"/>
              </a:rPr>
              <a:t>he </a:t>
            </a:r>
            <a:r>
              <a:rPr lang="en-US" altLang="zh-CN" sz="2000" kern="100" dirty="0" err="1">
                <a:effectLst/>
                <a:ea typeface="等线" panose="02010600030101010101" pitchFamily="2" charset="-122"/>
                <a:cs typeface="Times New Roman" panose="02020603050405020304" charset="0"/>
              </a:rPr>
              <a:t>read_csv</a:t>
            </a:r>
            <a:r>
              <a:rPr lang="en-US" altLang="zh-CN" sz="2000" kern="100" dirty="0">
                <a:effectLst/>
                <a:ea typeface="等线" panose="02010600030101010101" pitchFamily="2" charset="-122"/>
                <a:cs typeface="Times New Roman" panose="02020603050405020304" charset="0"/>
              </a:rPr>
              <a:t> method is responsible for reading the contents of the CSV file and returning a list of those contents.</a:t>
            </a:r>
            <a:endParaRPr lang="en-US" altLang="zh-CN" sz="2000" kern="100" dirty="0">
              <a:effectLst/>
              <a:ea typeface="等线" panose="02010600030101010101" pitchFamily="2" charset="-122"/>
              <a:cs typeface="Times New Roman" panose="02020603050405020304" charset="0"/>
            </a:endParaRPr>
          </a:p>
          <a:p>
            <a:endParaRPr lang="en-US" altLang="zh-CN" sz="2000" kern="100" dirty="0">
              <a:effectLst/>
              <a:ea typeface="等线" panose="02010600030101010101" pitchFamily="2" charset="-122"/>
              <a:cs typeface="Times New Roman" panose="02020603050405020304" charset="0"/>
            </a:endParaRPr>
          </a:p>
          <a:p>
            <a:r>
              <a:rPr lang="en-US" altLang="zh-CN" sz="2000" b="1" kern="100" dirty="0">
                <a:ea typeface="等线" panose="02010600030101010101" pitchFamily="2" charset="-122"/>
                <a:cs typeface="Times New Roman" panose="02020603050405020304" charset="0"/>
              </a:rPr>
              <a:t>3#  </a:t>
            </a:r>
            <a:r>
              <a:rPr lang="en-US" altLang="zh-CN" sz="2000" kern="100" dirty="0">
                <a:effectLst/>
                <a:ea typeface="等线" panose="02010600030101010101" pitchFamily="2" charset="-122"/>
                <a:cs typeface="Times New Roman" panose="02020603050405020304" charset="0"/>
              </a:rPr>
              <a:t>This line uses the sorted function to sort the scores list. </a:t>
            </a:r>
            <a:endParaRPr lang="en-US" altLang="zh-CN" sz="2000" kern="100" dirty="0">
              <a:effectLst/>
              <a:ea typeface="等线" panose="02010600030101010101" pitchFamily="2" charset="-122"/>
              <a:cs typeface="Times New Roman" panose="02020603050405020304" charset="0"/>
            </a:endParaRPr>
          </a:p>
          <a:p>
            <a:r>
              <a:rPr lang="en-US" altLang="zh-CN" sz="2000" kern="100" dirty="0">
                <a:ea typeface="等线" panose="02010600030101010101" pitchFamily="2" charset="-122"/>
                <a:cs typeface="Times New Roman" panose="02020603050405020304" charset="0"/>
              </a:rPr>
              <a:t>      </a:t>
            </a:r>
            <a:r>
              <a:rPr lang="en-US" altLang="zh-CN" sz="2000" kern="100" dirty="0">
                <a:effectLst/>
                <a:ea typeface="等线" panose="02010600030101010101" pitchFamily="2" charset="-122"/>
                <a:cs typeface="Times New Roman" panose="02020603050405020304" charset="0"/>
              </a:rPr>
              <a:t>key=lambda x: int(x["score"]) specifies the basis for sorting. </a:t>
            </a:r>
            <a:endParaRPr lang="en-US" altLang="zh-CN" sz="2000" kern="100" dirty="0">
              <a:effectLst/>
              <a:ea typeface="等线" panose="02010600030101010101" pitchFamily="2" charset="-122"/>
              <a:cs typeface="Times New Roman" panose="02020603050405020304" charset="0"/>
            </a:endParaRPr>
          </a:p>
          <a:p>
            <a:r>
              <a:rPr lang="en-US" altLang="zh-CN" sz="2000" kern="100" dirty="0">
                <a:ea typeface="等线" panose="02010600030101010101" pitchFamily="2" charset="-122"/>
                <a:cs typeface="Times New Roman" panose="02020603050405020304" charset="0"/>
              </a:rPr>
              <a:t>  </a:t>
            </a:r>
            <a:r>
              <a:rPr lang="en-US" altLang="zh-CN" sz="2000" kern="100" dirty="0">
                <a:effectLst/>
                <a:ea typeface="等线" panose="02010600030101010101" pitchFamily="2" charset="-122"/>
                <a:cs typeface="Times New Roman" panose="02020603050405020304" charset="0"/>
              </a:rPr>
              <a:t>    The int function is used to convert it to an integer for proper sorting</a:t>
            </a:r>
            <a:endParaRPr lang="en-US" altLang="zh-CN" sz="2000" kern="100" dirty="0">
              <a:effectLst/>
              <a:ea typeface="等线" panose="02010600030101010101" pitchFamily="2" charset="-122"/>
              <a:cs typeface="Times New Roman" panose="02020603050405020304" charset="0"/>
            </a:endParaRPr>
          </a:p>
          <a:p>
            <a:r>
              <a:rPr lang="en-US" altLang="zh-CN" sz="2000" kern="100" dirty="0">
                <a:ea typeface="等线" panose="02010600030101010101" pitchFamily="2" charset="-122"/>
                <a:cs typeface="Times New Roman" panose="02020603050405020304" charset="0"/>
              </a:rPr>
              <a:t>      </a:t>
            </a:r>
            <a:r>
              <a:rPr lang="en-US" altLang="zh-CN" sz="2000" kern="100" dirty="0">
                <a:effectLst/>
                <a:ea typeface="等线" panose="02010600030101010101" pitchFamily="2" charset="-122"/>
                <a:cs typeface="Times New Roman" panose="02020603050405020304" charset="0"/>
              </a:rPr>
              <a:t>reverse=True  indicates that the order is sorted in descending order.</a:t>
            </a:r>
            <a:endParaRPr lang="en-US" altLang="zh-CN" sz="2000" kern="100" dirty="0">
              <a:effectLst/>
              <a:ea typeface="等线" panose="02010600030101010101" pitchFamily="2" charset="-122"/>
              <a:cs typeface="Times New Roman" panose="02020603050405020304" charset="0"/>
            </a:endParaRPr>
          </a:p>
          <a:p>
            <a:endParaRPr lang="en-US" altLang="zh-CN" sz="2000" kern="100" dirty="0">
              <a:effectLst/>
              <a:ea typeface="等线" panose="02010600030101010101" pitchFamily="2" charset="-122"/>
              <a:cs typeface="Times New Roman" panose="02020603050405020304" charset="0"/>
            </a:endParaRPr>
          </a:p>
          <a:p>
            <a:r>
              <a:rPr lang="en-US" altLang="zh-CN" sz="2000" b="1" kern="100" dirty="0">
                <a:ea typeface="等线" panose="02010600030101010101" pitchFamily="2" charset="-122"/>
                <a:cs typeface="Times New Roman" panose="02020603050405020304" charset="0"/>
              </a:rPr>
              <a:t>4#  </a:t>
            </a:r>
            <a:r>
              <a:rPr lang="en-US" altLang="zh-CN" sz="2000" kern="100" dirty="0">
                <a:ea typeface="等线" panose="02010600030101010101" pitchFamily="2" charset="-122"/>
                <a:cs typeface="Times New Roman" panose="02020603050405020304" charset="0"/>
              </a:rPr>
              <a:t>Print the uses’ name and score.</a:t>
            </a:r>
            <a:endParaRPr lang="zh-CN" altLang="zh-CN" sz="2000" kern="100" dirty="0">
              <a:effectLst/>
              <a:ea typeface="等线" panose="02010600030101010101" pitchFamily="2" charset="-122"/>
              <a:cs typeface="Times New Roman" panose="02020603050405020304" charset="0"/>
            </a:endParaRPr>
          </a:p>
          <a:p>
            <a:endParaRPr lang="zh-CN" altLang="en-US" sz="2000" b="1"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sp>
        <p:nvSpPr>
          <p:cNvPr id="29" name="文本框 28"/>
          <p:cNvSpPr txBox="1"/>
          <p:nvPr/>
        </p:nvSpPr>
        <p:spPr>
          <a:xfrm>
            <a:off x="2763520" y="55880"/>
            <a:ext cx="119049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rPr>
              <a:t>Task6</a:t>
            </a:r>
            <a:endParaRPr kumimoji="0" lang="zh-CN" altLang="en-US"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endParaRPr>
          </a:p>
        </p:txBody>
      </p:sp>
      <p:sp>
        <p:nvSpPr>
          <p:cNvPr id="6" name="文本框 5"/>
          <p:cNvSpPr txBox="1"/>
          <p:nvPr/>
        </p:nvSpPr>
        <p:spPr>
          <a:xfrm>
            <a:off x="4571365" y="0"/>
            <a:ext cx="7620635" cy="146177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rPr>
              <a:t>Task6:</a:t>
            </a: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Implement </a:t>
            </a:r>
            <a:r>
              <a:rPr kumimoji="0" lang="en-US" altLang="zh-CN" sz="2000" b="1"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a simple console-based interface</a:t>
            </a: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for interacting with the system. This interface should:Allow users to report lost or found items;View and manage the item inventory;Display the user scoreboard. </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9" name="图片 18"/>
          <p:cNvPicPr>
            <a:picLocks noChangeAspect="1"/>
          </p:cNvPicPr>
          <p:nvPr/>
        </p:nvPicPr>
        <p:blipFill>
          <a:blip r:embed="rId1"/>
          <a:stretch>
            <a:fillRect/>
          </a:stretch>
        </p:blipFill>
        <p:spPr>
          <a:xfrm>
            <a:off x="0" y="0"/>
            <a:ext cx="4596765" cy="6858000"/>
          </a:xfrm>
          <a:prstGeom prst="rect">
            <a:avLst/>
          </a:prstGeom>
        </p:spPr>
      </p:pic>
      <p:sp>
        <p:nvSpPr>
          <p:cNvPr id="20" name="文本框 19"/>
          <p:cNvSpPr txBox="1"/>
          <p:nvPr/>
        </p:nvSpPr>
        <p:spPr>
          <a:xfrm>
            <a:off x="4599940" y="1847215"/>
            <a:ext cx="7592060" cy="5395595"/>
          </a:xfrm>
          <a:prstGeom prst="rect">
            <a:avLst/>
          </a:prstGeom>
        </p:spPr>
        <p:txBody>
          <a:bodyPr wrap="square">
            <a:no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rPr>
              <a:t>This' main 'function is the entry point for the entire program.It first creates 'LibraryLostFoundSystem' class, and initializes the entire lost-and-found system.</a:t>
            </a: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rPr>
              <a:t>An infinite loop (' while True ') is then entered, the user is then asked to enter a selection (numbers 1 to 5) and perform different actions depending on the number the user enters.</a:t>
            </a: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rPr>
              <a:t>The main() and _main_ code are used to determine whether the script is running directly or is being imported as a module into another script. </a:t>
            </a: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rPr>
              <a:t>If the script runs directly( '__name__' ==' __main__ '), then the 'main' function is called, and the entire lost-and-found system process begins. </a:t>
            </a: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rPr>
              <a:t>If the script is imported for use elsewhere, this part of the code will not be executed, and only the classes and functions defined in the script are provided for other code to call.</a:t>
            </a: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2A2B2E"/>
              </a:solidFill>
              <a:effectLst/>
              <a:uLnTx/>
              <a:uFillTx/>
              <a:latin typeface="Times New Roman" panose="02020603050405020304" charset="0"/>
              <a:ea typeface="微软雅黑" panose="020B0503020204020204" pitchFamily="34" charset="-122"/>
              <a:cs typeface="Times New Roman" panose="02020603050405020304"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43510" y="168682"/>
            <a:ext cx="11904980" cy="521970"/>
          </a:xfrm>
          <a:prstGeom prst="rect">
            <a:avLst/>
          </a:prstGeom>
          <a:noFill/>
        </p:spPr>
        <p:txBody>
          <a:bodyPr wrap="square" rtlCol="0">
            <a:spAutoFit/>
          </a:bodyPr>
          <a:lstStyle/>
          <a:p>
            <a:pPr algn="l"/>
            <a:r>
              <a:rPr lang="en-US" altLang="zh-CN" sz="2800" spc="400" dirty="0">
                <a:solidFill>
                  <a:schemeClr val="tx1">
                    <a:lumMod val="65000"/>
                    <a:lumOff val="35000"/>
                  </a:schemeClr>
                </a:solidFill>
                <a:latin typeface="汉仪雅酷黑-65J" panose="00020600040101010101" charset="-122"/>
                <a:ea typeface="汉仪雅酷黑-65J" panose="00020600040101010101" charset="-122"/>
                <a:sym typeface="+mn-ea"/>
              </a:rPr>
              <a:t>Task7</a:t>
            </a:r>
            <a:endParaRPr lang="zh-CN" altLang="en-US" sz="2800" spc="400" dirty="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16" name="文本框 15"/>
          <p:cNvSpPr txBox="1"/>
          <p:nvPr/>
        </p:nvSpPr>
        <p:spPr>
          <a:xfrm>
            <a:off x="185677" y="591455"/>
            <a:ext cx="1103904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The </a:t>
            </a:r>
            <a:r>
              <a:rPr kumimoji="0" lang="en-US" altLang="zh-CN" sz="2000" b="0" i="0" u="none" strike="noStrike" kern="1200" cap="none" spc="0" normalizeH="0" baseline="0" noProof="0" dirty="0" err="1">
                <a:ln>
                  <a:noFill/>
                </a:ln>
                <a:effectLst/>
                <a:uLnTx/>
                <a:uFillTx/>
                <a:latin typeface="Arial" panose="020B0604020202020204"/>
                <a:ea typeface="微软雅黑" panose="020B0503020204020204" pitchFamily="34" charset="-122"/>
                <a:cs typeface="+mn-cs"/>
              </a:rPr>
              <a:t>LibraryItem</a:t>
            </a:r>
            <a:r>
              <a:rPr kumimoji="0" lang="en-US" altLang="zh-CN" sz="20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 class and </a:t>
            </a:r>
            <a:r>
              <a:rPr kumimoji="0" lang="en-US" altLang="zh-CN" sz="2000" b="0" i="0" u="none" strike="noStrike" kern="1200" cap="none" spc="0" normalizeH="0" baseline="0" noProof="0" dirty="0" err="1">
                <a:ln>
                  <a:noFill/>
                </a:ln>
                <a:effectLst/>
                <a:uLnTx/>
                <a:uFillTx/>
                <a:latin typeface="Arial" panose="020B0604020202020204"/>
                <a:ea typeface="微软雅黑" panose="020B0503020204020204" pitchFamily="34" charset="-122"/>
                <a:cs typeface="+mn-cs"/>
              </a:rPr>
              <a:t>LibraryLostSystem</a:t>
            </a:r>
            <a:r>
              <a:rPr kumimoji="0" lang="en-US" altLang="zh-CN" sz="20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 class allow for managing the status of lost items,  including the ability to record the name of the finder. The system supports updating the item's status when it is found, capturing the finder’s name, and reflecting these changes in the CSV file.</a:t>
            </a:r>
            <a:endParaRPr kumimoji="0" lang="en-US" altLang="zh-CN" sz="20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a:p>
            <a:endParaRPr lang="zh-CN" altLang="en-US" sz="2000" dirty="0"/>
          </a:p>
        </p:txBody>
      </p:sp>
      <p:sp>
        <p:nvSpPr>
          <p:cNvPr id="17" name="文本框 16"/>
          <p:cNvSpPr txBox="1"/>
          <p:nvPr/>
        </p:nvSpPr>
        <p:spPr>
          <a:xfrm>
            <a:off x="185537" y="5365879"/>
            <a:ext cx="11225773"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W</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hen </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the </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item's ' unique_id ' and the number </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input</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 </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are</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 the same, and its status is "Lost" </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 it  </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change the status of the item to "found"</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.At the same time ,</a:t>
            </a:r>
            <a:r>
              <a:rPr lang="en-US" altLang="zh-CN" sz="2000" b="1">
                <a:solidFill>
                  <a:srgbClr val="2A2B2E"/>
                </a:solidFill>
                <a:latin typeface="Times New Roman" panose="02020603050405020304" charset="0"/>
                <a:ea typeface="Calibri" panose="020F0502020204030204"/>
                <a:cs typeface="Times New Roman" panose="02020603050405020304" charset="0"/>
                <a:sym typeface="+mn-ea"/>
              </a:rPr>
              <a:t>it </a:t>
            </a:r>
            <a:r>
              <a:rPr lang="en-US" altLang="zh-CN" sz="2000" b="1">
                <a:solidFill>
                  <a:srgbClr val="2A2B2E"/>
                </a:solidFill>
                <a:latin typeface="Times New Roman" panose="02020603050405020304" charset="0"/>
                <a:ea typeface="宋体" panose="02010600030101010101" pitchFamily="2" charset="-122"/>
                <a:cs typeface="Times New Roman" panose="02020603050405020304" charset="0"/>
                <a:sym typeface="+mn-ea"/>
              </a:rPr>
              <a:t>make a note of the ’ finder’</a:t>
            </a:r>
            <a:r>
              <a:rPr lang="en-US" altLang="zh-CN" sz="2000">
                <a:solidFill>
                  <a:srgbClr val="2A2B2E"/>
                </a:solidFill>
                <a:latin typeface="Times New Roman" panose="02020603050405020304" charset="0"/>
                <a:ea typeface="宋体" panose="02010600030101010101" pitchFamily="2" charset="-122"/>
                <a:cs typeface="Times New Roman" panose="02020603050405020304" charset="0"/>
                <a:sym typeface="+mn-ea"/>
              </a:rPr>
              <a:t> ,and then jump out of the loop. Finally, the 'write_csv' method is called to write the updated item information back to the CSV file</a:t>
            </a:r>
            <a:r>
              <a:rPr lang="en-US" altLang="zh-CN" sz="2000">
                <a:solidFill>
                  <a:srgbClr val="2A2B2E"/>
                </a:solidFill>
                <a:latin typeface="Times New Roman" panose="02020603050405020304" charset="0"/>
                <a:ea typeface="Calibri" panose="020F0502020204030204"/>
                <a:cs typeface="Times New Roman" panose="02020603050405020304" charset="0"/>
                <a:sym typeface="+mn-ea"/>
              </a:rPr>
              <a:t>.</a:t>
            </a:r>
            <a:endParaRPr kumimoji="0" lang="en-US" altLang="zh-CN" sz="20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pic>
        <p:nvPicPr>
          <p:cNvPr id="18" name="图片 17" descr="9ac33ea8e4af0e52e5094140553d4c3"/>
          <p:cNvPicPr>
            <a:picLocks noChangeAspect="1"/>
          </p:cNvPicPr>
          <p:nvPr/>
        </p:nvPicPr>
        <p:blipFill>
          <a:blip r:embed="rId1"/>
          <a:stretch>
            <a:fillRect/>
          </a:stretch>
        </p:blipFill>
        <p:spPr>
          <a:xfrm>
            <a:off x="79840" y="1522460"/>
            <a:ext cx="11387149" cy="3728478"/>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8" name="文本框 17"/>
          <p:cNvSpPr txBox="1"/>
          <p:nvPr/>
        </p:nvSpPr>
        <p:spPr>
          <a:xfrm>
            <a:off x="635" y="2952115"/>
            <a:ext cx="12191365" cy="8604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000" b="1" i="0" u="none" strike="noStrike" kern="1200" cap="none" spc="0" normalizeH="0" baseline="0" noProof="0">
                <a:ln>
                  <a:noFill/>
                </a:ln>
                <a:solidFill>
                  <a:srgbClr val="000000">
                    <a:lumMod val="65000"/>
                    <a:lumOff val="35000"/>
                  </a:srgbClr>
                </a:solidFill>
                <a:effectLst/>
                <a:uLnTx/>
                <a:uFillTx/>
                <a:latin typeface="Times New Roman" panose="02020603050405020304" charset="0"/>
                <a:ea typeface="汉仪雅酷黑-65J" panose="00020600040101010101" charset="-122"/>
                <a:cs typeface="Times New Roman" panose="02020603050405020304" charset="0"/>
                <a:sym typeface="+mn-ea"/>
              </a:rPr>
              <a:t>Example</a:t>
            </a:r>
            <a:endParaRPr kumimoji="0" lang="en-US" altLang="zh-CN" sz="5000" b="0" i="0" u="none" strike="noStrike" kern="1200" cap="none" spc="400" normalizeH="0" baseline="0" noProof="0">
              <a:ln>
                <a:noFill/>
              </a:ln>
              <a:solidFill>
                <a:srgbClr val="000000">
                  <a:lumMod val="65000"/>
                  <a:lumOff val="35000"/>
                </a:srgbClr>
              </a:solidFill>
              <a:effectLst/>
              <a:uLnTx/>
              <a:uFillTx/>
              <a:latin typeface="汉仪雅酷黑-65J" panose="00020600040101010101" charset="-122"/>
              <a:ea typeface="汉仪雅酷黑-65J" panose="00020600040101010101" charset="-122"/>
              <a:cs typeface="+mn-cs"/>
              <a:sym typeface="+mn-ea"/>
            </a:endParaRPr>
          </a:p>
        </p:txBody>
      </p:sp>
      <p:sp>
        <p:nvSpPr>
          <p:cNvPr id="42" name="文本框 41"/>
          <p:cNvSpPr txBox="1"/>
          <p:nvPr/>
        </p:nvSpPr>
        <p:spPr>
          <a:xfrm>
            <a:off x="5438458" y="1761808"/>
            <a:ext cx="1188720"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a:ln>
                  <a:noFill/>
                </a:ln>
                <a:solidFill>
                  <a:srgbClr val="FFFFFF"/>
                </a:solidFill>
                <a:effectLst/>
                <a:uLnTx/>
                <a:uFillTx/>
                <a:latin typeface="DIN Black" charset="0"/>
                <a:ea typeface="微软雅黑" panose="020B0503020204020204" pitchFamily="34" charset="-122"/>
                <a:cs typeface="DIN Black" charset="0"/>
              </a:rPr>
              <a:t>3</a:t>
            </a:r>
            <a:endParaRPr kumimoji="0" lang="en-US" altLang="zh-CN" sz="6000" b="0" i="0" u="none" strike="noStrike" kern="1200" cap="none" spc="0" normalizeH="0" baseline="0" noProof="0">
              <a:ln>
                <a:noFill/>
              </a:ln>
              <a:solidFill>
                <a:srgbClr val="FFFFFF"/>
              </a:solidFill>
              <a:effectLst/>
              <a:uLnTx/>
              <a:uFillTx/>
              <a:latin typeface="DIN Black" charset="0"/>
              <a:ea typeface="微软雅黑" panose="020B0503020204020204" pitchFamily="34" charset="-122"/>
              <a:cs typeface="DIN Black"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844" y="299517"/>
            <a:ext cx="6369029" cy="195691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44" y="2831543"/>
            <a:ext cx="6507867" cy="2906785"/>
          </a:xfrm>
          <a:prstGeom prst="rect">
            <a:avLst/>
          </a:prstGeom>
        </p:spPr>
      </p:pic>
      <p:sp>
        <p:nvSpPr>
          <p:cNvPr id="4" name="文本框 3"/>
          <p:cNvSpPr txBox="1"/>
          <p:nvPr/>
        </p:nvSpPr>
        <p:spPr>
          <a:xfrm>
            <a:off x="6576695" y="811530"/>
            <a:ext cx="5690235" cy="2019935"/>
          </a:xfrm>
          <a:prstGeom prst="rect">
            <a:avLst/>
          </a:prstGeom>
          <a:noFill/>
        </p:spPr>
        <p:txBody>
          <a:bodyPr wrap="square" rtlCol="0">
            <a:noAutofit/>
          </a:bodyPr>
          <a:p>
            <a:r>
              <a:rPr lang="en-US" altLang="zh-CN" sz="2800">
                <a:latin typeface="Times New Roman" panose="02020603050405020304" charset="0"/>
                <a:cs typeface="Times New Roman" panose="02020603050405020304" charset="0"/>
              </a:rPr>
              <a:t>Successfully start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&amp; viewed user scoreboard in system</a:t>
            </a:r>
            <a:endParaRPr lang="en-US" altLang="zh-CN" sz="28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094" y="1645650"/>
            <a:ext cx="8858290" cy="3207497"/>
          </a:xfrm>
          <a:prstGeom prst="rect">
            <a:avLst/>
          </a:prstGeom>
        </p:spPr>
      </p:pic>
      <p:sp>
        <p:nvSpPr>
          <p:cNvPr id="4" name="文本框 3"/>
          <p:cNvSpPr txBox="1"/>
          <p:nvPr/>
        </p:nvSpPr>
        <p:spPr>
          <a:xfrm>
            <a:off x="817880" y="798195"/>
            <a:ext cx="866965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Successfully viwed unreturned item in system</a:t>
            </a:r>
            <a:endParaRPr lang="en-US" altLang="zh-CN" sz="28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97" y="1807577"/>
            <a:ext cx="5825583" cy="3395483"/>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88" y="1783153"/>
            <a:ext cx="6169512" cy="3395483"/>
          </a:xfrm>
          <a:prstGeom prst="rect">
            <a:avLst/>
          </a:prstGeom>
        </p:spPr>
      </p:pic>
      <p:sp>
        <p:nvSpPr>
          <p:cNvPr id="2" name="文本框 1"/>
          <p:cNvSpPr txBox="1"/>
          <p:nvPr/>
        </p:nvSpPr>
        <p:spPr>
          <a:xfrm>
            <a:off x="254000" y="452120"/>
            <a:ext cx="866965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Successfully report a lost item&amp; viewed it in system</a:t>
            </a:r>
            <a:endParaRPr lang="en-US" altLang="zh-CN" sz="28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8604" y="345933"/>
            <a:ext cx="6531793" cy="5937231"/>
          </a:xfrm>
          <a:prstGeom prst="rect">
            <a:avLst/>
          </a:prstGeom>
        </p:spPr>
      </p:pic>
      <p:sp>
        <p:nvSpPr>
          <p:cNvPr id="2" name="文本框 1"/>
          <p:cNvSpPr txBox="1"/>
          <p:nvPr/>
        </p:nvSpPr>
        <p:spPr>
          <a:xfrm>
            <a:off x="7120255" y="452120"/>
            <a:ext cx="5148580" cy="2660015"/>
          </a:xfrm>
          <a:prstGeom prst="rect">
            <a:avLst/>
          </a:prstGeom>
          <a:noFill/>
        </p:spPr>
        <p:txBody>
          <a:bodyPr wrap="square" rtlCol="0">
            <a:noAutofit/>
          </a:bodyPr>
          <a:p>
            <a:r>
              <a:rPr lang="en-US" altLang="zh-CN" sz="2800">
                <a:latin typeface="Times New Roman" panose="02020603050405020304" charset="0"/>
                <a:cs typeface="Times New Roman" panose="02020603050405020304" charset="0"/>
              </a:rPr>
              <a:t>Successfully return a lost item</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&amp; viewed it in system</a:t>
            </a:r>
            <a:endParaRPr lang="en-US" altLang="zh-CN" sz="28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890010" y="3247738"/>
            <a:ext cx="6104375" cy="523220"/>
          </a:xfrm>
          <a:prstGeom prst="rect">
            <a:avLst/>
          </a:prstGeom>
          <a:noFill/>
        </p:spPr>
        <p:txBody>
          <a:bodyPr wrap="square" rtlCol="0">
            <a:spAutoFit/>
          </a:bodyPr>
          <a:lstStyle/>
          <a:p>
            <a:pPr algn="l"/>
            <a:r>
              <a:rPr lang="en-US" altLang="zh-CN" sz="2800" b="1" dirty="0">
                <a:solidFill>
                  <a:schemeClr val="tx1">
                    <a:lumMod val="65000"/>
                    <a:lumOff val="35000"/>
                  </a:schemeClr>
                </a:solidFill>
                <a:latin typeface="Times New Roman" panose="02020603050405020304" charset="0"/>
                <a:ea typeface="汉仪雅酷黑-65J" panose="00020600040101010101" charset="-122"/>
                <a:cs typeface="Times New Roman" panose="02020603050405020304" charset="0"/>
              </a:rPr>
              <a:t>Problems generated by chatbot</a:t>
            </a:r>
            <a:endParaRPr lang="zh-CN" altLang="en-US" sz="2800" dirty="0">
              <a:solidFill>
                <a:schemeClr val="tx1">
                  <a:lumMod val="65000"/>
                  <a:lumOff val="35000"/>
                </a:schemeClr>
              </a:solidFill>
              <a:effectLst/>
              <a:latin typeface="+mj-ea"/>
              <a:ea typeface="+mj-ea"/>
              <a:sym typeface="+mn-ea"/>
            </a:endParaRPr>
          </a:p>
        </p:txBody>
      </p:sp>
      <p:sp>
        <p:nvSpPr>
          <p:cNvPr id="52" name="文本框 51"/>
          <p:cNvSpPr txBox="1"/>
          <p:nvPr/>
        </p:nvSpPr>
        <p:spPr>
          <a:xfrm>
            <a:off x="3915410" y="4225290"/>
            <a:ext cx="5779917" cy="523220"/>
          </a:xfrm>
          <a:prstGeom prst="rect">
            <a:avLst/>
          </a:prstGeom>
          <a:noFill/>
        </p:spPr>
        <p:txBody>
          <a:bodyPr wrap="square" rtlCol="0">
            <a:spAutoFit/>
          </a:bodyPr>
          <a:lstStyle/>
          <a:p>
            <a:pPr algn="l"/>
            <a:r>
              <a:rPr lang="en-US" altLang="zh-CN" sz="2800" b="1" dirty="0">
                <a:solidFill>
                  <a:schemeClr val="tx1">
                    <a:lumMod val="65000"/>
                    <a:lumOff val="35000"/>
                  </a:schemeClr>
                </a:solidFill>
                <a:latin typeface="Times New Roman" panose="02020603050405020304" charset="0"/>
                <a:ea typeface="汉仪雅酷黑-65J" panose="00020600040101010101" charset="-122"/>
                <a:cs typeface="Times New Roman" panose="02020603050405020304" charset="0"/>
              </a:rPr>
              <a:t>Solutions of each task</a:t>
            </a:r>
            <a:endParaRPr lang="zh-CN" altLang="en-US" sz="2800" dirty="0">
              <a:solidFill>
                <a:schemeClr val="tx1">
                  <a:lumMod val="65000"/>
                  <a:lumOff val="35000"/>
                </a:schemeClr>
              </a:solidFill>
              <a:effectLst/>
              <a:latin typeface="+mj-ea"/>
              <a:ea typeface="+mj-ea"/>
              <a:sym typeface="+mn-ea"/>
            </a:endParaRPr>
          </a:p>
        </p:txBody>
      </p:sp>
      <p:cxnSp>
        <p:nvCxnSpPr>
          <p:cNvPr id="61" name="直接连接符 60"/>
          <p:cNvCxnSpPr/>
          <p:nvPr/>
        </p:nvCxnSpPr>
        <p:spPr>
          <a:xfrm>
            <a:off x="3193415" y="2715260"/>
            <a:ext cx="70427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198495" y="2671445"/>
            <a:ext cx="1879600" cy="7620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5" name="副标题 140"/>
          <p:cNvSpPr>
            <a:spLocks noGrp="1"/>
          </p:cNvSpPr>
          <p:nvPr>
            <p:custDataLst>
              <p:tags r:id="rId1"/>
            </p:custDataLst>
          </p:nvPr>
        </p:nvSpPr>
        <p:spPr>
          <a:xfrm>
            <a:off x="3048000" y="1708785"/>
            <a:ext cx="8787765" cy="905510"/>
          </a:xfrm>
          <a:prstGeom prst="rect">
            <a:avLst/>
          </a:prstGeom>
          <a:effectLst/>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r>
              <a:rPr lang="en-US" altLang="zh-CN" sz="5000" b="1" dirty="0" err="1">
                <a:solidFill>
                  <a:schemeClr val="tx1">
                    <a:lumMod val="65000"/>
                    <a:lumOff val="35000"/>
                  </a:schemeClr>
                </a:solidFill>
                <a:latin typeface="汉仪雅酷黑-65J" panose="00020600040101010101" charset="-122"/>
                <a:ea typeface="汉仪雅酷黑-65J" panose="00020600040101010101" charset="-122"/>
                <a:cs typeface="汉仪雅酷黑-65J" panose="00020600040101010101" charset="-122"/>
              </a:rPr>
              <a:t>Contants</a:t>
            </a:r>
            <a:endParaRPr lang="zh-CN" altLang="en-US" sz="5000" b="1" dirty="0">
              <a:solidFill>
                <a:schemeClr val="tx1">
                  <a:lumMod val="65000"/>
                  <a:lumOff val="35000"/>
                </a:schemeClr>
              </a:solidFill>
              <a:latin typeface="汉仪雅酷黑-65J" panose="00020600040101010101" charset="-122"/>
              <a:ea typeface="汉仪雅酷黑-65J" panose="00020600040101010101" charset="-122"/>
              <a:cs typeface="汉仪雅酷黑-65J" panose="00020600040101010101" charset="-122"/>
            </a:endParaRPr>
          </a:p>
        </p:txBody>
      </p:sp>
      <p:sp>
        <p:nvSpPr>
          <p:cNvPr id="63" name="文本框 62"/>
          <p:cNvSpPr txBox="1"/>
          <p:nvPr/>
        </p:nvSpPr>
        <p:spPr>
          <a:xfrm>
            <a:off x="8075613" y="2284095"/>
            <a:ext cx="2280285" cy="337185"/>
          </a:xfrm>
          <a:prstGeom prst="rect">
            <a:avLst/>
          </a:prstGeom>
          <a:noFill/>
          <a:effectLst/>
        </p:spPr>
        <p:txBody>
          <a:bodyPr wrap="square" rtlCol="0">
            <a:spAutoFit/>
          </a:bodyPr>
          <a:lstStyle/>
          <a:p>
            <a:pPr algn="ctr"/>
            <a:r>
              <a:rPr lang="zh-CN" altLang="en-US" sz="1600" spc="400">
                <a:solidFill>
                  <a:schemeClr val="bg1">
                    <a:lumMod val="65000"/>
                  </a:schemeClr>
                </a:solidFill>
                <a:effectLst/>
                <a:uFillTx/>
                <a:latin typeface="+mj-lt"/>
                <a:ea typeface="+mj-ea"/>
                <a:cs typeface="+mj-lt"/>
              </a:rPr>
              <a:t>CONTANTS</a:t>
            </a:r>
            <a:endParaRPr lang="zh-CN" altLang="en-US" sz="1600" spc="400">
              <a:solidFill>
                <a:schemeClr val="bg1">
                  <a:lumMod val="65000"/>
                </a:schemeClr>
              </a:solidFill>
              <a:effectLst/>
              <a:uFillTx/>
              <a:latin typeface="+mj-lt"/>
              <a:ea typeface="+mj-ea"/>
              <a:cs typeface="+mj-lt"/>
            </a:endParaRPr>
          </a:p>
        </p:txBody>
      </p:sp>
      <p:sp>
        <p:nvSpPr>
          <p:cNvPr id="49" name="圆角矩形 48"/>
          <p:cNvSpPr/>
          <p:nvPr/>
        </p:nvSpPr>
        <p:spPr>
          <a:xfrm flipH="1">
            <a:off x="3187700" y="321691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H="1">
            <a:off x="3198495" y="422529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268980" y="4253865"/>
            <a:ext cx="330768" cy="523220"/>
          </a:xfrm>
          <a:prstGeom prst="rect">
            <a:avLst/>
          </a:prstGeom>
          <a:noFill/>
        </p:spPr>
        <p:txBody>
          <a:bodyPr wrap="square" rtlCol="0">
            <a:spAutoFit/>
          </a:bodyPr>
          <a:lstStyle/>
          <a:p>
            <a:r>
              <a:rPr lang="en-US" altLang="zh-CN" sz="2800" dirty="0">
                <a:solidFill>
                  <a:schemeClr val="bg1"/>
                </a:solidFill>
                <a:latin typeface="DIN Black" charset="0"/>
                <a:ea typeface="+mj-ea"/>
                <a:cs typeface="DIN Black" charset="0"/>
              </a:rPr>
              <a:t>2</a:t>
            </a:r>
            <a:endParaRPr lang="en-US" altLang="zh-CN" sz="2800" dirty="0">
              <a:solidFill>
                <a:schemeClr val="bg1"/>
              </a:solidFill>
              <a:latin typeface="DIN Black" charset="0"/>
              <a:ea typeface="+mj-ea"/>
              <a:cs typeface="DIN Black" charset="0"/>
            </a:endParaRPr>
          </a:p>
        </p:txBody>
      </p:sp>
      <p:sp>
        <p:nvSpPr>
          <p:cNvPr id="18" name="文本框 17"/>
          <p:cNvSpPr txBox="1"/>
          <p:nvPr/>
        </p:nvSpPr>
        <p:spPr>
          <a:xfrm>
            <a:off x="3268980" y="3250565"/>
            <a:ext cx="646430" cy="521970"/>
          </a:xfrm>
          <a:prstGeom prst="rect">
            <a:avLst/>
          </a:prstGeom>
          <a:noFill/>
        </p:spPr>
        <p:txBody>
          <a:bodyPr wrap="square" rtlCol="0">
            <a:spAutoFit/>
          </a:bodyPr>
          <a:lstStyle/>
          <a:p>
            <a:r>
              <a:rPr lang="en-US" altLang="zh-CN" sz="2800" dirty="0">
                <a:solidFill>
                  <a:schemeClr val="bg1"/>
                </a:solidFill>
                <a:latin typeface="DIN Black" charset="0"/>
                <a:ea typeface="+mj-ea"/>
                <a:cs typeface="DIN Black" charset="0"/>
              </a:rPr>
              <a:t>1</a:t>
            </a:r>
            <a:endParaRPr lang="en-US" altLang="zh-CN" sz="2800" dirty="0">
              <a:solidFill>
                <a:schemeClr val="bg1"/>
              </a:solidFill>
              <a:latin typeface="DIN Black" charset="0"/>
              <a:ea typeface="+mj-ea"/>
              <a:cs typeface="DIN Black" charset="0"/>
            </a:endParaRPr>
          </a:p>
        </p:txBody>
      </p:sp>
      <p:sp>
        <p:nvSpPr>
          <p:cNvPr id="21" name="圆角矩形 16"/>
          <p:cNvSpPr/>
          <p:nvPr/>
        </p:nvSpPr>
        <p:spPr>
          <a:xfrm flipH="1">
            <a:off x="3202008" y="528828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316401" y="5342890"/>
            <a:ext cx="435782" cy="523220"/>
          </a:xfrm>
          <a:prstGeom prst="rect">
            <a:avLst/>
          </a:prstGeom>
          <a:noFill/>
        </p:spPr>
        <p:txBody>
          <a:bodyPr wrap="square" rtlCol="0">
            <a:spAutoFit/>
          </a:bodyPr>
          <a:lstStyle/>
          <a:p>
            <a:r>
              <a:rPr lang="en-US" altLang="zh-CN" sz="2800" dirty="0">
                <a:solidFill>
                  <a:schemeClr val="bg1"/>
                </a:solidFill>
                <a:latin typeface="DIN Black"/>
              </a:rPr>
              <a:t>3</a:t>
            </a:r>
            <a:endParaRPr lang="zh-CN" altLang="en-US" sz="2800" dirty="0">
              <a:solidFill>
                <a:schemeClr val="bg1"/>
              </a:solidFill>
              <a:latin typeface="DIN Black"/>
            </a:endParaRPr>
          </a:p>
        </p:txBody>
      </p:sp>
      <p:sp>
        <p:nvSpPr>
          <p:cNvPr id="29" name="文本框 28"/>
          <p:cNvSpPr txBox="1"/>
          <p:nvPr/>
        </p:nvSpPr>
        <p:spPr>
          <a:xfrm>
            <a:off x="3935603" y="5355760"/>
            <a:ext cx="5779917" cy="523220"/>
          </a:xfrm>
          <a:prstGeom prst="rect">
            <a:avLst/>
          </a:prstGeom>
          <a:noFill/>
        </p:spPr>
        <p:txBody>
          <a:bodyPr wrap="square" rtlCol="0">
            <a:spAutoFit/>
          </a:bodyPr>
          <a:lstStyle/>
          <a:p>
            <a:pPr algn="l"/>
            <a:r>
              <a:rPr lang="en-US" altLang="zh-CN" sz="2800" b="1" dirty="0">
                <a:solidFill>
                  <a:schemeClr val="tx1">
                    <a:lumMod val="65000"/>
                    <a:lumOff val="35000"/>
                  </a:schemeClr>
                </a:solidFill>
                <a:latin typeface="Times New Roman" panose="02020603050405020304" charset="0"/>
                <a:ea typeface="汉仪雅酷黑-65J" panose="00020600040101010101" charset="-122"/>
                <a:cs typeface="Times New Roman" panose="02020603050405020304" charset="0"/>
              </a:rPr>
              <a:t>Example</a:t>
            </a:r>
            <a:endParaRPr lang="zh-CN" altLang="en-US" sz="2800" dirty="0">
              <a:solidFill>
                <a:schemeClr val="tx1">
                  <a:lumMod val="65000"/>
                  <a:lumOff val="35000"/>
                </a:schemeClr>
              </a:solidFill>
              <a:effectLst/>
              <a:latin typeface="+mj-ea"/>
              <a:ea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副标题 91"/>
          <p:cNvSpPr>
            <a:spLocks noGrp="1"/>
          </p:cNvSpPr>
          <p:nvPr>
            <p:ph type="subTitle" idx="1"/>
            <p:custDataLst>
              <p:tags r:id="rId1"/>
            </p:custDataLst>
          </p:nvPr>
        </p:nvSpPr>
        <p:spPr>
          <a:xfrm>
            <a:off x="-952" y="2641600"/>
            <a:ext cx="12191365" cy="998855"/>
          </a:xfrm>
        </p:spPr>
        <p:txBody>
          <a:bodyPr>
            <a:noAutofit/>
          </a:bodyPr>
          <a:lstStyle/>
          <a:p>
            <a:pPr algn="ctr">
              <a:lnSpc>
                <a:spcPct val="100000"/>
              </a:lnSpc>
            </a:pPr>
            <a:r>
              <a:rPr lang="en-US" altLang="zh-CN" sz="6800" dirty="0">
                <a:solidFill>
                  <a:schemeClr val="tx1">
                    <a:lumMod val="75000"/>
                    <a:lumOff val="25000"/>
                  </a:schemeClr>
                </a:solidFill>
                <a:latin typeface="汉仪雅酷黑-65J" panose="00020600040101010101" charset="-122"/>
                <a:ea typeface="汉仪雅酷黑-65J" panose="00020600040101010101" charset="-122"/>
                <a:cs typeface="汉仪雅酷黑 95W" panose="020B0A04020202020204" charset="-122"/>
              </a:rPr>
              <a:t>Thanks for listening</a:t>
            </a:r>
            <a:endParaRPr lang="zh-CN" altLang="en-US" sz="6800" dirty="0">
              <a:solidFill>
                <a:schemeClr val="tx1">
                  <a:lumMod val="75000"/>
                  <a:lumOff val="25000"/>
                </a:schemeClr>
              </a:solidFill>
              <a:latin typeface="汉仪雅酷黑-65J" panose="00020600040101010101" charset="-122"/>
              <a:ea typeface="汉仪雅酷黑-65J" panose="00020600040101010101" charset="-122"/>
              <a:cs typeface="汉仪雅酷黑 95W" panose="020B0A04020202020204" charset="-122"/>
            </a:endParaRPr>
          </a:p>
        </p:txBody>
      </p:sp>
      <p:sp>
        <p:nvSpPr>
          <p:cNvPr id="100" name="文本框 99"/>
          <p:cNvSpPr txBox="1"/>
          <p:nvPr/>
        </p:nvSpPr>
        <p:spPr>
          <a:xfrm>
            <a:off x="5292725" y="4708843"/>
            <a:ext cx="1605280" cy="306705"/>
          </a:xfrm>
          <a:prstGeom prst="rect">
            <a:avLst/>
          </a:prstGeom>
          <a:noFill/>
        </p:spPr>
        <p:txBody>
          <a:bodyPr wrap="none" rtlCol="0">
            <a:spAutoFit/>
          </a:bodyPr>
          <a:lstStyle/>
          <a:p>
            <a:pPr algn="ctr"/>
            <a:r>
              <a:rPr lang="zh-CN" altLang="en-US" sz="1400">
                <a:solidFill>
                  <a:schemeClr val="bg1"/>
                </a:solidFill>
                <a:latin typeface="+mj-ea"/>
                <a:ea typeface="+mj-ea"/>
              </a:rPr>
              <a:t>汇报人：启智设计</a:t>
            </a:r>
            <a:endParaRPr lang="zh-CN" altLang="en-US" sz="1400">
              <a:solidFill>
                <a:schemeClr val="bg1"/>
              </a:solidFill>
              <a:latin typeface="+mj-ea"/>
              <a:ea typeface="+mj-ea"/>
            </a:endParaRPr>
          </a:p>
        </p:txBody>
      </p:sp>
      <p:sp>
        <p:nvSpPr>
          <p:cNvPr id="2" name="文本框 1"/>
          <p:cNvSpPr txBox="1"/>
          <p:nvPr/>
        </p:nvSpPr>
        <p:spPr>
          <a:xfrm>
            <a:off x="5400923" y="4708843"/>
            <a:ext cx="1261884" cy="307777"/>
          </a:xfrm>
          <a:prstGeom prst="rect">
            <a:avLst/>
          </a:prstGeom>
          <a:noFill/>
        </p:spPr>
        <p:txBody>
          <a:bodyPr wrap="none" rtlCol="0">
            <a:spAutoFit/>
          </a:bodyPr>
          <a:lstStyle/>
          <a:p>
            <a:pPr algn="ctr"/>
            <a:r>
              <a:rPr lang="zh-CN" altLang="en-US" sz="1400" dirty="0">
                <a:solidFill>
                  <a:schemeClr val="bg1"/>
                </a:solidFill>
                <a:latin typeface="+mj-ea"/>
                <a:ea typeface="+mj-ea"/>
              </a:rPr>
              <a:t>汇报人：小壳</a:t>
            </a:r>
            <a:endParaRPr lang="zh-CN" altLang="en-US" sz="1400" dirty="0">
              <a:solidFill>
                <a:schemeClr val="bg1"/>
              </a:solidFill>
              <a:latin typeface="+mj-ea"/>
              <a:ea typeface="+mj-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4307" y="3069370"/>
            <a:ext cx="12191365" cy="860425"/>
          </a:xfrm>
          <a:prstGeom prst="rect">
            <a:avLst/>
          </a:prstGeom>
          <a:noFill/>
        </p:spPr>
        <p:txBody>
          <a:bodyPr wrap="square" rtlCol="0">
            <a:spAutoFit/>
          </a:bodyPr>
          <a:lstStyle/>
          <a:p>
            <a:pPr algn="ctr"/>
            <a:r>
              <a:rPr lang="en-US" altLang="zh-CN"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Problems generated by chatbot</a:t>
            </a:r>
            <a:endParaRPr lang="zh-CN" altLang="en-US"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sp>
        <p:nvSpPr>
          <p:cNvPr id="42" name="文本框 41"/>
          <p:cNvSpPr txBox="1"/>
          <p:nvPr/>
        </p:nvSpPr>
        <p:spPr>
          <a:xfrm>
            <a:off x="5501958" y="1693228"/>
            <a:ext cx="1188720" cy="1014730"/>
          </a:xfrm>
          <a:prstGeom prst="rect">
            <a:avLst/>
          </a:prstGeom>
          <a:noFill/>
        </p:spPr>
        <p:txBody>
          <a:bodyPr wrap="square" rtlCol="0">
            <a:spAutoFit/>
          </a:bodyPr>
          <a:lstStyle/>
          <a:p>
            <a:pPr algn="ctr"/>
            <a:r>
              <a:rPr lang="en-US" altLang="zh-CN" sz="6000">
                <a:solidFill>
                  <a:schemeClr val="bg1"/>
                </a:solidFill>
                <a:latin typeface="DIN Black" charset="0"/>
                <a:ea typeface="+mj-ea"/>
                <a:cs typeface="DIN Black" charset="0"/>
              </a:rPr>
              <a:t>1</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Rectangle 1"/>
          <p:cNvSpPr>
            <a:spLocks noChangeArrowheads="1"/>
          </p:cNvSpPr>
          <p:nvPr/>
        </p:nvSpPr>
        <p:spPr bwMode="auto">
          <a:xfrm>
            <a:off x="485283" y="856063"/>
            <a:ext cx="10452587"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mn-lt"/>
                <a:ea typeface="system-ui"/>
              </a:rPr>
              <a:t>UIC would like to implement a Lost&amp;Found System for our campus. </a:t>
            </a:r>
            <a:endParaRPr kumimoji="0" lang="zh-CN" altLang="zh-CN" sz="2000" b="0" i="0" u="none" strike="noStrike" cap="none" normalizeH="0" baseline="0" dirty="0">
              <a:ln>
                <a:noFill/>
              </a:ln>
              <a:solidFill>
                <a:schemeClr val="tx1"/>
              </a:solidFill>
              <a:effectLst/>
              <a:latin typeface="+mn-lt"/>
            </a:endParaRPr>
          </a:p>
        </p:txBody>
      </p:sp>
      <p:sp>
        <p:nvSpPr>
          <p:cNvPr id="14" name="文本框 13"/>
          <p:cNvSpPr txBox="1"/>
          <p:nvPr/>
        </p:nvSpPr>
        <p:spPr>
          <a:xfrm>
            <a:off x="485283" y="1337686"/>
            <a:ext cx="10836350" cy="400110"/>
          </a:xfrm>
          <a:prstGeom prst="rect">
            <a:avLst/>
          </a:prstGeom>
          <a:noFill/>
        </p:spPr>
        <p:txBody>
          <a:bodyPr wrap="square">
            <a:spAutoFit/>
          </a:bodyPr>
          <a:lstStyle/>
          <a:p>
            <a:r>
              <a:rPr lang="en-US" altLang="zh-CN" sz="2000" b="1" i="0" dirty="0">
                <a:effectLst/>
              </a:rPr>
              <a:t>Task No. 1 to 7</a:t>
            </a:r>
            <a:r>
              <a:rPr lang="en-US" altLang="zh-CN" sz="2000" b="0" i="0" dirty="0">
                <a:effectLst/>
              </a:rPr>
              <a:t> are required. If they are well implemented, it is enough to give you 100/100</a:t>
            </a:r>
            <a:endParaRPr lang="zh-CN" altLang="en-US" sz="2000" dirty="0"/>
          </a:p>
        </p:txBody>
      </p:sp>
      <p:sp>
        <p:nvSpPr>
          <p:cNvPr id="16" name="文本框 15"/>
          <p:cNvSpPr txBox="1"/>
          <p:nvPr/>
        </p:nvSpPr>
        <p:spPr>
          <a:xfrm>
            <a:off x="70105" y="-6881"/>
            <a:ext cx="8481391" cy="860425"/>
          </a:xfrm>
          <a:prstGeom prst="rect">
            <a:avLst/>
          </a:prstGeom>
          <a:noFill/>
        </p:spPr>
        <p:txBody>
          <a:bodyPr wrap="square" rtlCol="0">
            <a:spAutoFit/>
          </a:bodyPr>
          <a:lstStyle/>
          <a:p>
            <a:pPr algn="ctr"/>
            <a:r>
              <a:rPr lang="en-US" altLang="zh-CN"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Problems description</a:t>
            </a:r>
            <a:endParaRPr lang="zh-CN" altLang="en-US"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sp>
        <p:nvSpPr>
          <p:cNvPr id="19" name="文本框 18"/>
          <p:cNvSpPr txBox="1"/>
          <p:nvPr/>
        </p:nvSpPr>
        <p:spPr>
          <a:xfrm>
            <a:off x="485283" y="1848601"/>
            <a:ext cx="11731990" cy="5065289"/>
          </a:xfrm>
          <a:prstGeom prst="rect">
            <a:avLst/>
          </a:prstGeom>
          <a:noFill/>
        </p:spPr>
        <p:txBody>
          <a:bodyPr wrap="square" rtlCol="0">
            <a:noAutofit/>
          </a:bodyPr>
          <a:lstStyle/>
          <a:p>
            <a:pPr>
              <a:lnSpc>
                <a:spcPct val="100000"/>
              </a:lnSpc>
            </a:pPr>
            <a:r>
              <a:rPr lang="en-US" altLang="zh-CN" sz="2000" b="1" dirty="0">
                <a:latin typeface="Times New Roman" panose="02020603050405020304" charset="0"/>
                <a:cs typeface="Times New Roman" panose="02020603050405020304" charset="0"/>
              </a:rPr>
              <a:t>Task 1:</a:t>
            </a:r>
            <a:r>
              <a:rPr lang="en-US" altLang="zh-CN" sz="2000" dirty="0">
                <a:latin typeface="Times New Roman" panose="02020603050405020304" charset="0"/>
                <a:cs typeface="Times New Roman" panose="02020603050405020304" charset="0"/>
              </a:rPr>
              <a:t> Exception Handling Identify and </a:t>
            </a:r>
            <a:r>
              <a:rPr lang="en-US" altLang="zh-CN" sz="2000" b="1" dirty="0">
                <a:latin typeface="Times New Roman" panose="02020603050405020304" charset="0"/>
                <a:cs typeface="Times New Roman" panose="02020603050405020304" charset="0"/>
              </a:rPr>
              <a:t>handle basic exceptions</a:t>
            </a:r>
            <a:r>
              <a:rPr lang="en-US" altLang="zh-CN" sz="2000" dirty="0">
                <a:latin typeface="Times New Roman" panose="02020603050405020304" charset="0"/>
                <a:cs typeface="Times New Roman" panose="02020603050405020304" charset="0"/>
              </a:rPr>
              <a:t> in the existing code to ensure the system runs smoothly. For example: Handle errors when reading or writing to files (e.g., files do not exist or are corrupted). Validate user inputs to ensure they are meaningful and within the expected format.</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Task 2:</a:t>
            </a:r>
            <a:r>
              <a:rPr lang="en-US" altLang="zh-CN" sz="2000" dirty="0">
                <a:latin typeface="Times New Roman" panose="02020603050405020304" charset="0"/>
                <a:cs typeface="Times New Roman" panose="02020603050405020304" charset="0"/>
              </a:rPr>
              <a:t> Implement </a:t>
            </a:r>
            <a:r>
              <a:rPr lang="en-US" altLang="zh-CN" sz="2000" b="1" dirty="0">
                <a:latin typeface="Times New Roman" panose="02020603050405020304" charset="0"/>
                <a:cs typeface="Times New Roman" panose="02020603050405020304" charset="0"/>
              </a:rPr>
              <a:t>Key Methods</a:t>
            </a:r>
            <a:r>
              <a:rPr lang="en-US" altLang="zh-CN" sz="2000" dirty="0">
                <a:latin typeface="Times New Roman" panose="02020603050405020304" charset="0"/>
                <a:cs typeface="Times New Roman" panose="02020603050405020304" charset="0"/>
              </a:rPr>
              <a:t> Complete the implementation for the following methods:</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err="1">
                <a:latin typeface="Times New Roman" panose="02020603050405020304" charset="0"/>
                <a:cs typeface="Times New Roman" panose="02020603050405020304" charset="0"/>
              </a:rPr>
              <a:t>report_item</a:t>
            </a:r>
            <a:r>
              <a:rPr lang="en-US" altLang="zh-CN" sz="2000" b="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Allows a user to report a lost item. The item should be added to the system with a "Lost" status. </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err="1">
                <a:latin typeface="Times New Roman" panose="02020603050405020304" charset="0"/>
                <a:cs typeface="Times New Roman" panose="02020603050405020304" charset="0"/>
              </a:rPr>
              <a:t>find_item</a:t>
            </a:r>
            <a:r>
              <a:rPr lang="en-US" altLang="zh-CN" sz="2000" b="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Allows a user to report a found item. The item should be updated with a "Found" status in the system. </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err="1">
                <a:latin typeface="Times New Roman" panose="02020603050405020304" charset="0"/>
                <a:cs typeface="Times New Roman" panose="02020603050405020304" charset="0"/>
              </a:rPr>
              <a:t>remove_item</a:t>
            </a:r>
            <a:r>
              <a:rPr lang="en-US" altLang="zh-CN" sz="2000" b="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Allows an administrator to remove an item from the system. </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err="1">
                <a:latin typeface="Times New Roman" panose="02020603050405020304" charset="0"/>
                <a:cs typeface="Times New Roman" panose="02020603050405020304" charset="0"/>
              </a:rPr>
              <a:t>display_items</a:t>
            </a:r>
            <a:r>
              <a:rPr lang="en-US" altLang="zh-CN" sz="2000" b="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Displays all unreturned items in the system, showing only key details (e.g., name, location, and status). </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Task 3: </a:t>
            </a:r>
            <a:r>
              <a:rPr lang="en-US" altLang="zh-CN" sz="2000" dirty="0">
                <a:latin typeface="Times New Roman" panose="02020603050405020304" charset="0"/>
                <a:cs typeface="Times New Roman" panose="02020603050405020304" charset="0"/>
              </a:rPr>
              <a:t>When a user reports a lost item or finds an item, their username should be recorded. Update the user_scores.csv file to </a:t>
            </a:r>
            <a:r>
              <a:rPr lang="en-US" altLang="zh-CN" sz="2000" b="1" dirty="0">
                <a:latin typeface="Times New Roman" panose="02020603050405020304" charset="0"/>
                <a:cs typeface="Times New Roman" panose="02020603050405020304" charset="0"/>
              </a:rPr>
              <a:t>maintain a score for each user</a:t>
            </a:r>
            <a:r>
              <a:rPr lang="en-US" altLang="zh-CN" sz="2000" dirty="0">
                <a:latin typeface="Times New Roman" panose="02020603050405020304" charset="0"/>
                <a:cs typeface="Times New Roman" panose="02020603050405020304" charset="0"/>
              </a:rPr>
              <a:t>. For example: Reporting a lost item: +5 points. Finding an item: +10 points. </a:t>
            </a:r>
            <a:endParaRPr lang="en-US" altLang="zh-CN" sz="2000"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70105" y="-6881"/>
            <a:ext cx="8481391" cy="860425"/>
          </a:xfrm>
          <a:prstGeom prst="rect">
            <a:avLst/>
          </a:prstGeom>
          <a:noFill/>
        </p:spPr>
        <p:txBody>
          <a:bodyPr wrap="square" rtlCol="0">
            <a:spAutoFit/>
          </a:bodyPr>
          <a:lstStyle/>
          <a:p>
            <a:pPr algn="ctr"/>
            <a:r>
              <a:rPr lang="en-US" altLang="zh-CN"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Problems description</a:t>
            </a:r>
            <a:endParaRPr lang="en-US" altLang="zh-CN"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sp>
        <p:nvSpPr>
          <p:cNvPr id="2" name="文本框 1"/>
          <p:cNvSpPr txBox="1"/>
          <p:nvPr/>
        </p:nvSpPr>
        <p:spPr>
          <a:xfrm>
            <a:off x="537042" y="1229042"/>
            <a:ext cx="10449560" cy="4399915"/>
          </a:xfrm>
          <a:prstGeom prst="rect">
            <a:avLst/>
          </a:prstGeom>
          <a:noFill/>
        </p:spPr>
        <p:txBody>
          <a:bodyPr wrap="square" rtlCol="0">
            <a:spAutoFit/>
          </a:bodyPr>
          <a:lstStyle/>
          <a:p>
            <a:pPr>
              <a:lnSpc>
                <a:spcPct val="100000"/>
              </a:lnSpc>
            </a:pPr>
            <a:r>
              <a:rPr lang="en-US" altLang="zh-CN" sz="2000" b="1" dirty="0">
                <a:latin typeface="Times New Roman" panose="02020603050405020304" charset="0"/>
                <a:cs typeface="Times New Roman" panose="02020603050405020304" charset="0"/>
                <a:sym typeface="+mn-ea"/>
              </a:rPr>
              <a:t>Task 4:</a:t>
            </a:r>
            <a:r>
              <a:rPr lang="en-US" altLang="zh-CN" sz="2000" dirty="0">
                <a:latin typeface="Times New Roman" panose="02020603050405020304" charset="0"/>
                <a:cs typeface="Times New Roman" panose="02020603050405020304" charset="0"/>
                <a:sym typeface="+mn-ea"/>
              </a:rPr>
              <a:t> Unique Identifiers Modify the Item class to </a:t>
            </a:r>
            <a:r>
              <a:rPr lang="en-US" altLang="zh-CN" sz="2000" b="1" dirty="0">
                <a:latin typeface="Times New Roman" panose="02020603050405020304" charset="0"/>
                <a:cs typeface="Times New Roman" panose="02020603050405020304" charset="0"/>
                <a:sym typeface="+mn-ea"/>
              </a:rPr>
              <a:t>include a unique identifier</a:t>
            </a:r>
            <a:r>
              <a:rPr lang="en-US" altLang="zh-CN" sz="2000" dirty="0">
                <a:latin typeface="Times New Roman" panose="02020603050405020304" charset="0"/>
                <a:cs typeface="Times New Roman" panose="02020603050405020304" charset="0"/>
                <a:sym typeface="+mn-ea"/>
              </a:rPr>
              <a:t> (</a:t>
            </a:r>
            <a:r>
              <a:rPr lang="en-US" altLang="zh-CN" sz="2000" dirty="0" err="1">
                <a:latin typeface="Times New Roman" panose="02020603050405020304" charset="0"/>
                <a:cs typeface="Times New Roman" panose="02020603050405020304" charset="0"/>
                <a:sym typeface="+mn-ea"/>
              </a:rPr>
              <a:t>unique_id</a:t>
            </a:r>
            <a:r>
              <a:rPr lang="en-US" altLang="zh-CN" sz="2000" dirty="0">
                <a:latin typeface="Times New Roman" panose="02020603050405020304" charset="0"/>
                <a:cs typeface="Times New Roman" panose="02020603050405020304" charset="0"/>
                <a:sym typeface="+mn-ea"/>
              </a:rPr>
              <a:t>) for each item. This will prevent conflicts when multiple items with the same name and location exist.</a:t>
            </a:r>
            <a:endParaRPr lang="en-US" altLang="zh-CN" sz="2000" dirty="0">
              <a:latin typeface="Times New Roman" panose="02020603050405020304" charset="0"/>
              <a:cs typeface="Times New Roman" panose="02020603050405020304" charset="0"/>
              <a:sym typeface="+mn-ea"/>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Task 5:</a:t>
            </a:r>
            <a:r>
              <a:rPr lang="en-US" altLang="zh-CN" sz="2000" dirty="0">
                <a:latin typeface="Times New Roman" panose="02020603050405020304" charset="0"/>
                <a:cs typeface="Times New Roman" panose="02020603050405020304" charset="0"/>
              </a:rPr>
              <a:t> Scoreboard Implement</a:t>
            </a:r>
            <a:r>
              <a:rPr lang="en-US" altLang="zh-CN" sz="2000" b="1" dirty="0">
                <a:latin typeface="Times New Roman" panose="02020603050405020304" charset="0"/>
                <a:cs typeface="Times New Roman" panose="02020603050405020304" charset="0"/>
              </a:rPr>
              <a:t> a scoreboard() method</a:t>
            </a:r>
            <a:r>
              <a:rPr lang="en-US" altLang="zh-CN" sz="2000" dirty="0">
                <a:latin typeface="Times New Roman" panose="02020603050405020304" charset="0"/>
                <a:cs typeface="Times New Roman" panose="02020603050405020304" charset="0"/>
              </a:rPr>
              <a:t> that displays all users and their scores in descending order. This will allow the library to recognize and reward active participants.</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Task 6:</a:t>
            </a:r>
            <a:r>
              <a:rPr lang="en-US" altLang="zh-CN" sz="2000" dirty="0">
                <a:latin typeface="Times New Roman" panose="02020603050405020304" charset="0"/>
                <a:cs typeface="Times New Roman" panose="02020603050405020304" charset="0"/>
              </a:rPr>
              <a:t> Advanced Console Interaction Design and implement </a:t>
            </a:r>
            <a:r>
              <a:rPr lang="en-US" altLang="zh-CN" sz="2000" b="1" dirty="0">
                <a:latin typeface="Times New Roman" panose="02020603050405020304" charset="0"/>
                <a:cs typeface="Times New Roman" panose="02020603050405020304" charset="0"/>
              </a:rPr>
              <a:t>a simple console-based interface</a:t>
            </a:r>
            <a:r>
              <a:rPr lang="en-US" altLang="zh-CN" sz="2000" dirty="0">
                <a:latin typeface="Times New Roman" panose="02020603050405020304" charset="0"/>
                <a:cs typeface="Times New Roman" panose="02020603050405020304" charset="0"/>
              </a:rPr>
              <a:t> for interacting with the system. This interface </a:t>
            </a:r>
            <a:r>
              <a:rPr lang="en-US" altLang="zh-CN" sz="2000" dirty="0" err="1">
                <a:latin typeface="Times New Roman" panose="02020603050405020304" charset="0"/>
                <a:cs typeface="Times New Roman" panose="02020603050405020304" charset="0"/>
              </a:rPr>
              <a:t>should:Allow</a:t>
            </a:r>
            <a:r>
              <a:rPr lang="en-US" altLang="zh-CN" sz="2000" dirty="0">
                <a:latin typeface="Times New Roman" panose="02020603050405020304" charset="0"/>
                <a:cs typeface="Times New Roman" panose="02020603050405020304" charset="0"/>
              </a:rPr>
              <a:t> users to report lost or found items. Allow administrators to view and manage the item inventory. Display the user scoreboard. </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Task7</a:t>
            </a:r>
            <a:r>
              <a:rPr lang="zh-CN" altLang="en-US" sz="2000" b="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The </a:t>
            </a:r>
            <a:r>
              <a:rPr lang="en-US" altLang="zh-CN" sz="2000" dirty="0" err="1">
                <a:latin typeface="Times New Roman" panose="02020603050405020304" charset="0"/>
                <a:cs typeface="Times New Roman" panose="02020603050405020304" charset="0"/>
              </a:rPr>
              <a:t>LibraryItem</a:t>
            </a:r>
            <a:r>
              <a:rPr lang="en-US" altLang="zh-CN" sz="2000" dirty="0">
                <a:latin typeface="Times New Roman" panose="02020603050405020304" charset="0"/>
                <a:cs typeface="Times New Roman" panose="02020603050405020304" charset="0"/>
              </a:rPr>
              <a:t> class and </a:t>
            </a:r>
            <a:r>
              <a:rPr lang="en-US" altLang="zh-CN" sz="2000" dirty="0" err="1">
                <a:latin typeface="Times New Roman" panose="02020603050405020304" charset="0"/>
                <a:cs typeface="Times New Roman" panose="02020603050405020304" charset="0"/>
              </a:rPr>
              <a:t>LibraryLostSystem</a:t>
            </a:r>
            <a:r>
              <a:rPr lang="en-US" altLang="zh-CN" sz="2000" dirty="0">
                <a:latin typeface="Times New Roman" panose="02020603050405020304" charset="0"/>
                <a:cs typeface="Times New Roman" panose="02020603050405020304" charset="0"/>
              </a:rPr>
              <a:t> class allow for managing the status of lost items, including the ability to </a:t>
            </a:r>
            <a:r>
              <a:rPr lang="en-US" altLang="zh-CN" sz="2000" b="1" dirty="0">
                <a:latin typeface="Times New Roman" panose="02020603050405020304" charset="0"/>
                <a:cs typeface="Times New Roman" panose="02020603050405020304" charset="0"/>
              </a:rPr>
              <a:t>record the name of the finder.</a:t>
            </a:r>
            <a:r>
              <a:rPr lang="en-US" altLang="zh-CN" sz="2000" dirty="0">
                <a:latin typeface="Times New Roman" panose="02020603050405020304" charset="0"/>
                <a:cs typeface="Times New Roman" panose="02020603050405020304" charset="0"/>
              </a:rPr>
              <a:t> The system supports updating the item's status when it is found, capturing the finder’s name, and reflecting these changes in the CSV file.</a:t>
            </a:r>
            <a:endParaRPr lang="en-US" altLang="zh-CN" sz="2000"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803" y="3144914"/>
            <a:ext cx="12191365" cy="860425"/>
          </a:xfrm>
          <a:prstGeom prst="rect">
            <a:avLst/>
          </a:prstGeom>
          <a:noFill/>
        </p:spPr>
        <p:txBody>
          <a:bodyPr wrap="square" rtlCol="0">
            <a:spAutoFit/>
          </a:bodyPr>
          <a:lstStyle/>
          <a:p>
            <a:pPr algn="ctr"/>
            <a:r>
              <a:rPr lang="en-US" altLang="zh-CN"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Solution of each task</a:t>
            </a:r>
            <a:endParaRPr lang="zh-CN" altLang="en-US" sz="5000"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sp>
        <p:nvSpPr>
          <p:cNvPr id="42" name="文本框 41"/>
          <p:cNvSpPr txBox="1"/>
          <p:nvPr/>
        </p:nvSpPr>
        <p:spPr>
          <a:xfrm>
            <a:off x="5463858" y="1761808"/>
            <a:ext cx="1188720" cy="1014730"/>
          </a:xfrm>
          <a:prstGeom prst="rect">
            <a:avLst/>
          </a:prstGeom>
          <a:noFill/>
        </p:spPr>
        <p:txBody>
          <a:bodyPr wrap="square" rtlCol="0">
            <a:spAutoFit/>
          </a:bodyPr>
          <a:lstStyle/>
          <a:p>
            <a:pPr algn="ctr"/>
            <a:r>
              <a:rPr lang="en-US" altLang="zh-CN" sz="6000">
                <a:solidFill>
                  <a:schemeClr val="bg1"/>
                </a:solidFill>
                <a:latin typeface="DIN Black" charset="0"/>
                <a:ea typeface="+mj-ea"/>
                <a:cs typeface="DIN Black" charset="0"/>
              </a:rPr>
              <a:t>2</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1610" y="66040"/>
            <a:ext cx="11904980" cy="521970"/>
          </a:xfrm>
          <a:prstGeom prst="rect">
            <a:avLst/>
          </a:prstGeom>
          <a:noFill/>
        </p:spPr>
        <p:txBody>
          <a:bodyPr wrap="square" rtlCol="0">
            <a:spAutoFit/>
          </a:bodyPr>
          <a:lstStyle/>
          <a:p>
            <a:pPr algn="l"/>
            <a:r>
              <a:rPr lang="en-US" altLang="zh-CN" sz="2800" b="1"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rPr>
              <a:t>Task1</a:t>
            </a:r>
            <a:endParaRPr lang="zh-CN" altLang="en-US" sz="2800" b="1" spc="400" dirty="0">
              <a:solidFill>
                <a:schemeClr val="tx1">
                  <a:lumMod val="65000"/>
                  <a:lumOff val="35000"/>
                </a:schemeClr>
              </a:solidFill>
              <a:effectLst/>
              <a:uFillTx/>
              <a:latin typeface="Times New Roman" panose="02020603050405020304" charset="0"/>
              <a:ea typeface="汉仪雅酷黑-65J" panose="00020600040101010101" charset="-122"/>
              <a:cs typeface="Times New Roman" panose="02020603050405020304" charset="0"/>
              <a:sym typeface="+mn-ea"/>
            </a:endParaRPr>
          </a:p>
        </p:txBody>
      </p:sp>
      <p:pic>
        <p:nvPicPr>
          <p:cNvPr id="18" name="图片 17"/>
          <p:cNvPicPr>
            <a:picLocks noChangeAspect="1"/>
          </p:cNvPicPr>
          <p:nvPr/>
        </p:nvPicPr>
        <p:blipFill>
          <a:blip r:embed="rId1"/>
          <a:stretch>
            <a:fillRect/>
          </a:stretch>
        </p:blipFill>
        <p:spPr>
          <a:xfrm>
            <a:off x="0" y="1140460"/>
            <a:ext cx="8630285" cy="5717540"/>
          </a:xfrm>
          <a:prstGeom prst="rect">
            <a:avLst/>
          </a:prstGeom>
        </p:spPr>
      </p:pic>
      <p:sp>
        <p:nvSpPr>
          <p:cNvPr id="19" name="文本框 18"/>
          <p:cNvSpPr txBox="1"/>
          <p:nvPr/>
        </p:nvSpPr>
        <p:spPr>
          <a:xfrm>
            <a:off x="1732915" y="133985"/>
            <a:ext cx="10199370" cy="1014730"/>
          </a:xfrm>
          <a:prstGeom prst="rect">
            <a:avLst/>
          </a:prstGeom>
          <a:noFill/>
        </p:spPr>
        <p:txBody>
          <a:bodyPr wrap="square" rtlCol="0" anchor="t">
            <a:spAutoFit/>
          </a:bodyPr>
          <a:p>
            <a:pPr>
              <a:lnSpc>
                <a:spcPct val="100000"/>
              </a:lnSpc>
            </a:pPr>
            <a:r>
              <a:rPr lang="en-US" altLang="zh-CN" sz="2000" b="1">
                <a:latin typeface="Times New Roman" panose="02020603050405020304" charset="0"/>
                <a:cs typeface="Times New Roman" panose="02020603050405020304" charset="0"/>
                <a:sym typeface="+mn-ea"/>
              </a:rPr>
              <a:t>Handle basic exceptions</a:t>
            </a:r>
            <a:r>
              <a:rPr lang="en-US" altLang="zh-CN" sz="2000">
                <a:latin typeface="Times New Roman" panose="02020603050405020304" charset="0"/>
                <a:cs typeface="Times New Roman" panose="02020603050405020304" charset="0"/>
                <a:sym typeface="+mn-ea"/>
              </a:rPr>
              <a:t> in the existing code to ensure the system runs smoothly. For example: Handle errors when reading or writing to files (e.g., files do not exist or are corrupted). Validate user inputs to ensure they are meaningful and within the expected format.</a:t>
            </a:r>
            <a:endParaRPr lang="en-US" altLang="zh-CN" sz="2000">
              <a:latin typeface="Times New Roman" panose="02020603050405020304" charset="0"/>
              <a:cs typeface="Times New Roman" panose="02020603050405020304" charset="0"/>
              <a:sym typeface="+mn-ea"/>
            </a:endParaRPr>
          </a:p>
        </p:txBody>
      </p:sp>
      <p:sp>
        <p:nvSpPr>
          <p:cNvPr id="2" name="文本框 1"/>
          <p:cNvSpPr txBox="1"/>
          <p:nvPr/>
        </p:nvSpPr>
        <p:spPr>
          <a:xfrm>
            <a:off x="5479415" y="5708650"/>
            <a:ext cx="6607175" cy="807720"/>
          </a:xfrm>
          <a:prstGeom prst="rect">
            <a:avLst/>
          </a:prstGeom>
        </p:spPr>
        <p:txBody>
          <a:bodyPr>
            <a:noAutofit/>
          </a:bodyPr>
          <a:p>
            <a:pPr marL="0" indent="0"/>
            <a:r>
              <a:rPr lang="en-US" altLang="zh-CN" sz="1600" b="0" i="0">
                <a:solidFill>
                  <a:srgbClr val="1F2329"/>
                </a:solidFill>
                <a:latin typeface="Times New Roman" panose="02020603050405020304" charset="0"/>
                <a:ea typeface="Inter"/>
                <a:cs typeface="Times New Roman" panose="02020603050405020304" charset="0"/>
              </a:rPr>
              <a:t>The `write_csv` method tries to write data to a CSV file, including writing headers and rows, and also deals with potential errors. </a:t>
            </a:r>
            <a:endParaRPr lang="en-US" altLang="zh-CN" sz="1600" b="0" i="0">
              <a:solidFill>
                <a:srgbClr val="1F2329"/>
              </a:solidFill>
              <a:latin typeface="Times New Roman" panose="02020603050405020304" charset="0"/>
              <a:ea typeface="Inter"/>
              <a:cs typeface="Times New Roman" panose="02020603050405020304" charset="0"/>
            </a:endParaRPr>
          </a:p>
          <a:p>
            <a:pPr marL="0" indent="0"/>
            <a:endParaRPr lang="en-US" altLang="zh-CN" sz="1600" b="0" i="0">
              <a:solidFill>
                <a:srgbClr val="1F2329"/>
              </a:solidFill>
              <a:latin typeface="Times New Roman" panose="02020603050405020304" charset="0"/>
              <a:ea typeface="Inter"/>
              <a:cs typeface="Times New Roman" panose="02020603050405020304" charset="0"/>
            </a:endParaRPr>
          </a:p>
        </p:txBody>
      </p:sp>
      <p:sp>
        <p:nvSpPr>
          <p:cNvPr id="3" name="文本框 2"/>
          <p:cNvSpPr txBox="1"/>
          <p:nvPr/>
        </p:nvSpPr>
        <p:spPr>
          <a:xfrm>
            <a:off x="865505" y="1148715"/>
            <a:ext cx="7689850" cy="583565"/>
          </a:xfrm>
          <a:prstGeom prst="rect">
            <a:avLst/>
          </a:prstGeom>
          <a:noFill/>
        </p:spPr>
        <p:txBody>
          <a:bodyPr wrap="square" rtlCol="0" anchor="t">
            <a:spAutoFit/>
          </a:bodyPr>
          <a:p>
            <a:r>
              <a:rPr lang="en-US" altLang="zh-CN" sz="1600">
                <a:solidFill>
                  <a:srgbClr val="1F2329"/>
                </a:solidFill>
                <a:latin typeface="Times New Roman" panose="02020603050405020304" charset="0"/>
                <a:ea typeface="Inter"/>
                <a:cs typeface="Times New Roman" panose="02020603050405020304" charset="0"/>
                <a:sym typeface="+mn-ea"/>
              </a:rPr>
              <a:t>Firstly, it imports: `csv` for working with CSV files, `os` to interact with the operating system regarding file existence, and `uuid` to generate unique identifiers. </a:t>
            </a:r>
            <a:endParaRPr lang="en-US" altLang="zh-CN" sz="1600">
              <a:solidFill>
                <a:srgbClr val="1F2329"/>
              </a:solidFill>
              <a:latin typeface="Times New Roman" panose="02020603050405020304" charset="0"/>
              <a:ea typeface="Inter"/>
              <a:cs typeface="Times New Roman" panose="02020603050405020304" charset="0"/>
              <a:sym typeface="+mn-ea"/>
            </a:endParaRPr>
          </a:p>
        </p:txBody>
      </p:sp>
      <p:sp>
        <p:nvSpPr>
          <p:cNvPr id="4" name="文本框 3"/>
          <p:cNvSpPr txBox="1"/>
          <p:nvPr/>
        </p:nvSpPr>
        <p:spPr>
          <a:xfrm>
            <a:off x="5391150" y="1828800"/>
            <a:ext cx="6096000" cy="583565"/>
          </a:xfrm>
          <a:prstGeom prst="rect">
            <a:avLst/>
          </a:prstGeom>
          <a:noFill/>
        </p:spPr>
        <p:txBody>
          <a:bodyPr wrap="square" rtlCol="0" anchor="t">
            <a:spAutoFit/>
          </a:bodyPr>
          <a:p>
            <a:pPr marL="0" indent="0"/>
            <a:r>
              <a:rPr lang="en-US" altLang="zh-CN" sz="1600">
                <a:solidFill>
                  <a:srgbClr val="1F2329"/>
                </a:solidFill>
                <a:latin typeface="Times New Roman" panose="02020603050405020304" charset="0"/>
                <a:ea typeface="Inter"/>
                <a:cs typeface="Times New Roman" panose="02020603050405020304" charset="0"/>
                <a:sym typeface="+mn-ea"/>
              </a:rPr>
              <a:t> The `LibraryLostFoundSystem` class use an `__init__` method to take two file names as parameters (with defaults) and sets them as attributes.</a:t>
            </a:r>
            <a:endParaRPr lang="en-US" altLang="zh-CN" sz="1600">
              <a:solidFill>
                <a:srgbClr val="1F2329"/>
              </a:solidFill>
              <a:latin typeface="Times New Roman" panose="02020603050405020304" charset="0"/>
              <a:ea typeface="Inter"/>
              <a:cs typeface="Times New Roman" panose="02020603050405020304" charset="0"/>
              <a:sym typeface="+mn-ea"/>
            </a:endParaRPr>
          </a:p>
        </p:txBody>
      </p:sp>
      <p:sp>
        <p:nvSpPr>
          <p:cNvPr id="5" name="文本框 4"/>
          <p:cNvSpPr txBox="1"/>
          <p:nvPr/>
        </p:nvSpPr>
        <p:spPr>
          <a:xfrm>
            <a:off x="4222750" y="2968625"/>
            <a:ext cx="6096000" cy="583565"/>
          </a:xfrm>
          <a:prstGeom prst="rect">
            <a:avLst/>
          </a:prstGeom>
          <a:noFill/>
        </p:spPr>
        <p:txBody>
          <a:bodyPr wrap="square" rtlCol="0" anchor="t">
            <a:spAutoFit/>
          </a:bodyPr>
          <a:p>
            <a:pPr marL="0" indent="0"/>
            <a:r>
              <a:rPr lang="en-US" altLang="zh-CN" sz="1600">
                <a:solidFill>
                  <a:srgbClr val="1F2329"/>
                </a:solidFill>
                <a:latin typeface="Times New Roman" panose="02020603050405020304" charset="0"/>
                <a:ea typeface="Inter"/>
                <a:cs typeface="Times New Roman" panose="02020603050405020304" charset="0"/>
                <a:sym typeface="+mn-ea"/>
              </a:rPr>
              <a:t>Then it calls `ensure_file_exists` to make sure the relevant files are there. </a:t>
            </a:r>
            <a:endParaRPr lang="en-US" altLang="zh-CN" sz="1600" b="0" i="0">
              <a:solidFill>
                <a:srgbClr val="1F2329"/>
              </a:solidFill>
              <a:latin typeface="Times New Roman" panose="02020603050405020304" charset="0"/>
              <a:ea typeface="Inter"/>
              <a:cs typeface="Times New Roman" panose="02020603050405020304" charset="0"/>
            </a:endParaRPr>
          </a:p>
          <a:p>
            <a:pPr marL="0" indent="0"/>
            <a:r>
              <a:rPr lang="en-US" altLang="zh-CN" sz="1600">
                <a:solidFill>
                  <a:srgbClr val="1F2329"/>
                </a:solidFill>
                <a:latin typeface="Times New Roman" panose="02020603050405020304" charset="0"/>
                <a:ea typeface="Inter"/>
                <a:cs typeface="Times New Roman" panose="02020603050405020304" charset="0"/>
                <a:sym typeface="+mn-ea"/>
              </a:rPr>
              <a:t>It checks if a file exists and creates it with given headers if not. </a:t>
            </a:r>
            <a:endParaRPr lang="en-US" altLang="zh-CN" sz="1600">
              <a:solidFill>
                <a:srgbClr val="1F2329"/>
              </a:solidFill>
              <a:latin typeface="Times New Roman" panose="02020603050405020304" charset="0"/>
              <a:ea typeface="Inter"/>
              <a:cs typeface="Times New Roman" panose="02020603050405020304" charset="0"/>
              <a:sym typeface="+mn-ea"/>
            </a:endParaRPr>
          </a:p>
        </p:txBody>
      </p:sp>
      <p:sp>
        <p:nvSpPr>
          <p:cNvPr id="6" name="文本框 5"/>
          <p:cNvSpPr txBox="1"/>
          <p:nvPr/>
        </p:nvSpPr>
        <p:spPr>
          <a:xfrm>
            <a:off x="5137150" y="3943350"/>
            <a:ext cx="6096000" cy="829945"/>
          </a:xfrm>
          <a:prstGeom prst="rect">
            <a:avLst/>
          </a:prstGeom>
          <a:noFill/>
        </p:spPr>
        <p:txBody>
          <a:bodyPr wrap="square" rtlCol="0" anchor="t">
            <a:spAutoFit/>
          </a:bodyPr>
          <a:p>
            <a:pPr marL="0" indent="0"/>
            <a:r>
              <a:rPr lang="en-US" altLang="zh-CN" sz="1600">
                <a:solidFill>
                  <a:srgbClr val="1F2329"/>
                </a:solidFill>
                <a:latin typeface="Times New Roman" panose="02020603050405020304" charset="0"/>
                <a:ea typeface="Inter"/>
                <a:cs typeface="Times New Roman" panose="02020603050405020304" charset="0"/>
                <a:sym typeface="+mn-ea"/>
              </a:rPr>
              <a:t>The `read_csv` method attempts to read a CSV file. </a:t>
            </a:r>
            <a:endParaRPr lang="en-US" altLang="zh-CN" sz="1600" b="0" i="0">
              <a:solidFill>
                <a:srgbClr val="1F2329"/>
              </a:solidFill>
              <a:latin typeface="Times New Roman" panose="02020603050405020304" charset="0"/>
              <a:ea typeface="Inter"/>
              <a:cs typeface="Times New Roman" panose="02020603050405020304" charset="0"/>
            </a:endParaRPr>
          </a:p>
          <a:p>
            <a:pPr marL="0" indent="0"/>
            <a:r>
              <a:rPr lang="en-US" altLang="zh-CN" sz="1600">
                <a:solidFill>
                  <a:srgbClr val="1F2329"/>
                </a:solidFill>
                <a:latin typeface="Times New Roman" panose="02020603050405020304" charset="0"/>
                <a:ea typeface="Inter"/>
                <a:cs typeface="Times New Roman" panose="02020603050405020304" charset="0"/>
                <a:sym typeface="+mn-ea"/>
              </a:rPr>
              <a:t>If found, it returns the data as a list; otherwise, it handles errors and may return an empty list. </a:t>
            </a:r>
            <a:endParaRPr lang="en-US" altLang="zh-CN" sz="1600">
              <a:solidFill>
                <a:srgbClr val="1F2329"/>
              </a:solidFill>
              <a:latin typeface="Times New Roman" panose="02020603050405020304" charset="0"/>
              <a:ea typeface="Inter"/>
              <a:cs typeface="Times New Roman" panose="02020603050405020304" charset="0"/>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sp>
        <p:nvSpPr>
          <p:cNvPr id="29" name="文本框 28"/>
          <p:cNvSpPr txBox="1"/>
          <p:nvPr/>
        </p:nvSpPr>
        <p:spPr>
          <a:xfrm>
            <a:off x="312420" y="246380"/>
            <a:ext cx="119049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rPr>
              <a:t>Task2</a:t>
            </a:r>
            <a:endParaRPr kumimoji="0" lang="zh-CN" altLang="en-US"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endParaRPr>
          </a:p>
        </p:txBody>
      </p:sp>
      <p:sp>
        <p:nvSpPr>
          <p:cNvPr id="6" name="文本框 5"/>
          <p:cNvSpPr txBox="1"/>
          <p:nvPr/>
        </p:nvSpPr>
        <p:spPr>
          <a:xfrm>
            <a:off x="113665" y="767080"/>
            <a:ext cx="12103735" cy="4978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report_item()</a:t>
            </a: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Allows a user to report a lost item. The item should be added to the system with a "Lost" status. </a:t>
            </a:r>
            <a:endPar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171450" y="1264920"/>
            <a:ext cx="10153650" cy="1085850"/>
          </a:xfrm>
          <a:prstGeom prst="rect">
            <a:avLst/>
          </a:prstGeom>
        </p:spPr>
      </p:pic>
      <p:sp>
        <p:nvSpPr>
          <p:cNvPr id="14" name="文本框 13"/>
          <p:cNvSpPr txBox="1"/>
          <p:nvPr/>
        </p:nvSpPr>
        <p:spPr>
          <a:xfrm>
            <a:off x="113665" y="3351530"/>
            <a:ext cx="1210373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find_item()</a:t>
            </a: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Allows a user to report a found item. The item should be updated with a "Found" status in the system.</a:t>
            </a:r>
            <a:endPar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113665" y="3856990"/>
            <a:ext cx="10353675" cy="1600200"/>
          </a:xfrm>
          <a:prstGeom prst="rect">
            <a:avLst/>
          </a:prstGeom>
        </p:spPr>
      </p:pic>
      <p:sp>
        <p:nvSpPr>
          <p:cNvPr id="2" name="文本框 1"/>
          <p:cNvSpPr txBox="1"/>
          <p:nvPr/>
        </p:nvSpPr>
        <p:spPr>
          <a:xfrm>
            <a:off x="113030" y="2350770"/>
            <a:ext cx="11393170" cy="952500"/>
          </a:xfrm>
          <a:prstGeom prst="rect">
            <a:avLst/>
          </a:prstGeom>
        </p:spPr>
        <p:txBody>
          <a:bodyPr wrap="square">
            <a:noAutofit/>
          </a:bodyPr>
          <a:lstStyle/>
          <a:p>
            <a:pPr marL="0" marR="0" lvl="0" indent="0" algn="just" defTabSz="266700" rtl="0" eaLnBrk="1" fontAlgn="auto"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It first creates an 'Item' class  and let users to input information. Then call the '</a:t>
            </a:r>
            <a:r>
              <a:rPr kumimoji="0" lang="en-US" altLang="zh-CN" b="0" i="0" u="none" strike="noStrike" kern="1200" cap="none" spc="0" normalizeH="0" baseline="0" noProof="0" dirty="0" err="1">
                <a:ln>
                  <a:noFill/>
                </a:ln>
                <a:solidFill>
                  <a:srgbClr val="2A2B2E"/>
                </a:solidFill>
                <a:effectLst/>
                <a:uLnTx/>
                <a:uFillTx/>
                <a:ea typeface="Segoe UI" panose="020B0502040204020203"/>
                <a:cs typeface="Times New Roman" panose="02020603050405020304" charset="0"/>
              </a:rPr>
              <a:t>read_csv</a:t>
            </a:r>
            <a:r>
              <a:rPr kumimoji="0" lang="en-US" altLang="zh-CN"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 method to read the data in the CSV file and add the newly reported item information. </a:t>
            </a:r>
            <a:r>
              <a:rPr kumimoji="0" lang="en-US" altLang="zh-CN" b="0" i="0" u="none" strike="noStrike" kern="1200" cap="none" spc="0" normalizeH="0" baseline="0" noProof="0" dirty="0" err="1">
                <a:ln>
                  <a:noFill/>
                </a:ln>
                <a:solidFill>
                  <a:srgbClr val="2A2B2E"/>
                </a:solidFill>
                <a:effectLst/>
                <a:uLnTx/>
                <a:uFillTx/>
                <a:ea typeface="Segoe UI" panose="020B0502040204020203"/>
                <a:cs typeface="Times New Roman" panose="02020603050405020304" charset="0"/>
              </a:rPr>
              <a:t>Finally</a:t>
            </a:r>
            <a:r>
              <a:rPr kumimoji="0" lang="en-US" altLang="zh-CN"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 the '</a:t>
            </a:r>
            <a:r>
              <a:rPr kumimoji="0" lang="en-US" altLang="zh-CN" b="0" i="0" u="none" strike="noStrike" kern="1200" cap="none" spc="0" normalizeH="0" baseline="0" noProof="0" dirty="0" err="1">
                <a:ln>
                  <a:noFill/>
                </a:ln>
                <a:solidFill>
                  <a:srgbClr val="2A2B2E"/>
                </a:solidFill>
                <a:effectLst/>
                <a:uLnTx/>
                <a:uFillTx/>
                <a:ea typeface="Segoe UI" panose="020B0502040204020203"/>
                <a:cs typeface="Times New Roman" panose="02020603050405020304" charset="0"/>
              </a:rPr>
              <a:t>write_csv</a:t>
            </a:r>
            <a:r>
              <a:rPr kumimoji="0" lang="en-US" altLang="zh-CN"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 method is called to write the updated item information list back to the CSV file.</a:t>
            </a:r>
            <a:endParaRPr kumimoji="0" lang="en-US" altLang="zh-CN"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endParaRPr>
          </a:p>
        </p:txBody>
      </p:sp>
      <p:sp>
        <p:nvSpPr>
          <p:cNvPr id="3" name="文本框 2"/>
          <p:cNvSpPr txBox="1"/>
          <p:nvPr/>
        </p:nvSpPr>
        <p:spPr>
          <a:xfrm>
            <a:off x="113030" y="5521325"/>
            <a:ext cx="11334750" cy="1200329"/>
          </a:xfrm>
          <a:prstGeom prst="rect">
            <a:avLst/>
          </a:prstGeom>
        </p:spPr>
        <p:txBody>
          <a:bodyPr wrap="square">
            <a:spAutoFit/>
          </a:bodyPr>
          <a:lstStyle/>
          <a:p>
            <a:pPr marL="0" marR="0" lvl="0" indent="0" algn="just" defTabSz="266700" rtl="0" eaLnBrk="1" fontAlgn="auto"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First,</a:t>
            </a:r>
            <a:r>
              <a:rPr kumimoji="0" lang="en-US" altLang="zh-CN" b="0" i="0" u="none" strike="noStrike" kern="1200" cap="none" spc="0" normalizeH="0" baseline="0" noProof="0" dirty="0" err="1">
                <a:ln>
                  <a:noFill/>
                </a:ln>
                <a:solidFill>
                  <a:srgbClr val="2A2B2E"/>
                </a:solidFill>
                <a:effectLst/>
                <a:uLnTx/>
                <a:uFillTx/>
                <a:ea typeface="Calibri" panose="020F0502020204030204"/>
                <a:cs typeface="Times New Roman" panose="02020603050405020304" charset="0"/>
              </a:rPr>
              <a:t>use</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 </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read_csv</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method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to g</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et a list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of</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all the item information. Then go through the list of each item information </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dictionary</a:t>
            </a:r>
            <a:r>
              <a:rPr kumimoji="0" lang="en-US" altLang="zh-CN" b="0" i="0" u="none" strike="noStrike" kern="1200" cap="none" spc="0" normalizeH="0" baseline="0" noProof="0" dirty="0" err="1">
                <a:ln>
                  <a:noFill/>
                </a:ln>
                <a:solidFill>
                  <a:srgbClr val="2A2B2E"/>
                </a:solidFill>
                <a:effectLst/>
                <a:uLnTx/>
                <a:uFillTx/>
                <a:ea typeface="Calibri" panose="020F0502020204030204"/>
                <a:cs typeface="Times New Roman" panose="02020603050405020304" charset="0"/>
              </a:rPr>
              <a:t>.W</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hen</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the </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item's ' </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unique_id</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 and the number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input</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are</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the same, and its status is "Lost" </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 it  </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change the status of the item to "</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found"</a:t>
            </a:r>
            <a:r>
              <a:rPr kumimoji="0" lang="en-US" altLang="zh-CN" b="0" i="0" u="none" strike="noStrike" kern="1200" cap="none" spc="0" normalizeH="0" baseline="0" noProof="0" dirty="0" err="1">
                <a:ln>
                  <a:noFill/>
                </a:ln>
                <a:solidFill>
                  <a:srgbClr val="2A2B2E"/>
                </a:solidFill>
                <a:effectLst/>
                <a:uLnTx/>
                <a:uFillTx/>
                <a:ea typeface="Calibri" panose="020F0502020204030204"/>
                <a:cs typeface="Times New Roman" panose="02020603050405020304" charset="0"/>
              </a:rPr>
              <a:t>.</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Also</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make a note of the ' finder ,and then jump out of the loop. Finally, the '</a:t>
            </a:r>
            <a:r>
              <a:rPr kumimoji="0" lang="en-US" altLang="zh-CN"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write_csv</a:t>
            </a:r>
            <a:r>
              <a:rPr kumimoji="0" lang="en-US" altLang="zh-CN"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method is called to write the updated item information back to the CSV file</a:t>
            </a:r>
            <a:r>
              <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a:t>
            </a:r>
            <a:endParaRPr kumimoji="0" lang="en-US" altLang="zh-CN"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sp>
        <p:nvSpPr>
          <p:cNvPr id="29" name="文本框 28"/>
          <p:cNvSpPr txBox="1"/>
          <p:nvPr/>
        </p:nvSpPr>
        <p:spPr>
          <a:xfrm>
            <a:off x="312420" y="246380"/>
            <a:ext cx="119049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rPr>
              <a:t>Task2</a:t>
            </a:r>
            <a:endParaRPr kumimoji="0" lang="zh-CN" altLang="en-US" sz="2800" b="1" i="0" u="none" strike="noStrike" kern="1200" cap="none" spc="400" normalizeH="0" baseline="0" noProof="0" dirty="0">
              <a:ln>
                <a:noFill/>
              </a:ln>
              <a:solidFill>
                <a:prstClr val="black">
                  <a:lumMod val="65000"/>
                  <a:lumOff val="35000"/>
                </a:prstClr>
              </a:solidFill>
              <a:effectLst/>
              <a:uLnTx/>
              <a:uFillTx/>
              <a:latin typeface="Times New Roman" panose="02020603050405020304" charset="0"/>
              <a:ea typeface="汉仪雅酷黑-65J" panose="00020600040101010101" charset="-122"/>
              <a:cs typeface="Times New Roman" panose="02020603050405020304" charset="0"/>
              <a:sym typeface="+mn-ea"/>
            </a:endParaRPr>
          </a:p>
        </p:txBody>
      </p:sp>
      <p:sp>
        <p:nvSpPr>
          <p:cNvPr id="6" name="文本框 5"/>
          <p:cNvSpPr txBox="1"/>
          <p:nvPr/>
        </p:nvSpPr>
        <p:spPr>
          <a:xfrm>
            <a:off x="18415" y="697865"/>
            <a:ext cx="12103735"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remove_item()</a:t>
            </a:r>
            <a:r>
              <a:rPr kumimoji="0" lang="en-US" altLang="zh-CN" sz="2000" b="0" i="0" u="none" strike="noStrike" kern="1200" cap="none" spc="0" normalizeH="0" baseline="0" noProof="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Allows an administrator to remove an item from the system. </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75618" y="4380948"/>
            <a:ext cx="11681137"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display_items</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charset="0"/>
                <a:ea typeface="微软雅黑" panose="020B0503020204020204" pitchFamily="34" charset="-122"/>
                <a:cs typeface="Times New Roman" panose="02020603050405020304" charset="0"/>
                <a:sym typeface="+mn-ea"/>
              </a:rPr>
              <a:t>: Displays all unreturned items in the system, showing only key details (e.g., name, location, and status). </a:t>
            </a: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168910" y="1153795"/>
            <a:ext cx="10772775" cy="1628775"/>
          </a:xfrm>
          <a:prstGeom prst="rect">
            <a:avLst/>
          </a:prstGeom>
        </p:spPr>
      </p:pic>
      <p:pic>
        <p:nvPicPr>
          <p:cNvPr id="3" name="图片 2"/>
          <p:cNvPicPr>
            <a:picLocks noChangeAspect="1"/>
          </p:cNvPicPr>
          <p:nvPr/>
        </p:nvPicPr>
        <p:blipFill>
          <a:blip r:embed="rId2"/>
          <a:stretch>
            <a:fillRect/>
          </a:stretch>
        </p:blipFill>
        <p:spPr>
          <a:xfrm>
            <a:off x="11511" y="5186362"/>
            <a:ext cx="7677150" cy="1238250"/>
          </a:xfrm>
          <a:prstGeom prst="rect">
            <a:avLst/>
          </a:prstGeom>
        </p:spPr>
      </p:pic>
      <p:sp>
        <p:nvSpPr>
          <p:cNvPr id="4" name="文本框 3"/>
          <p:cNvSpPr txBox="1"/>
          <p:nvPr/>
        </p:nvSpPr>
        <p:spPr>
          <a:xfrm>
            <a:off x="635" y="2839720"/>
            <a:ext cx="12350115" cy="1035050"/>
          </a:xfrm>
          <a:prstGeom prst="rect">
            <a:avLst/>
          </a:prstGeom>
        </p:spPr>
        <p:txBody>
          <a:bodyPr wrap="square">
            <a:noAutofit/>
          </a:bodyPr>
          <a:lstStyle/>
          <a:p>
            <a:pPr marL="0" marR="0" lvl="0" indent="0" algn="l" defTabSz="2667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First,</a:t>
            </a:r>
            <a:r>
              <a:rPr kumimoji="0" lang="en-US" altLang="zh-CN" sz="1600" b="0" i="0" u="none" strike="noStrike" kern="1200" cap="none" spc="0" normalizeH="0" baseline="0" noProof="0" dirty="0" err="1">
                <a:ln>
                  <a:noFill/>
                </a:ln>
                <a:solidFill>
                  <a:srgbClr val="2A2B2E"/>
                </a:solidFill>
                <a:effectLst/>
                <a:uLnTx/>
                <a:uFillTx/>
                <a:ea typeface="Calibri" panose="020F0502020204030204"/>
                <a:cs typeface="Times New Roman" panose="02020603050405020304" charset="0"/>
              </a:rPr>
              <a:t>use</a:t>
            </a:r>
            <a:r>
              <a:rPr kumimoji="0" lang="en-US" altLang="zh-CN" sz="1600"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 </a:t>
            </a:r>
            <a:r>
              <a:rPr kumimoji="0" lang="en-US" altLang="zh-CN" sz="1600"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a:t>
            </a:r>
            <a:r>
              <a:rPr kumimoji="0" lang="en-US" altLang="zh-CN" sz="1600" b="0" i="0" u="none" strike="noStrike" kern="1200" cap="none" spc="0" normalizeH="0" baseline="0" noProof="0" dirty="0" err="1">
                <a:ln>
                  <a:noFill/>
                </a:ln>
                <a:solidFill>
                  <a:srgbClr val="2A2B2E"/>
                </a:solidFill>
                <a:effectLst/>
                <a:uLnTx/>
                <a:uFillTx/>
                <a:ea typeface="宋体" panose="02010600030101010101" pitchFamily="2" charset="-122"/>
                <a:cs typeface="Times New Roman" panose="02020603050405020304" charset="0"/>
              </a:rPr>
              <a:t>read_csv</a:t>
            </a:r>
            <a:r>
              <a:rPr kumimoji="0" lang="en-US" altLang="zh-CN" sz="1600"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method </a:t>
            </a:r>
            <a:r>
              <a:rPr kumimoji="0" lang="en-US" altLang="zh-CN" sz="1600"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to g</a:t>
            </a:r>
            <a:r>
              <a:rPr kumimoji="0" lang="en-US" altLang="zh-CN" sz="1600"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et a list </a:t>
            </a:r>
            <a:r>
              <a:rPr kumimoji="0" lang="en-US" altLang="zh-CN" sz="1600" b="0" i="0" u="none" strike="noStrike" kern="1200" cap="none" spc="0" normalizeH="0" baseline="0" noProof="0" dirty="0">
                <a:ln>
                  <a:noFill/>
                </a:ln>
                <a:solidFill>
                  <a:srgbClr val="2A2B2E"/>
                </a:solidFill>
                <a:effectLst/>
                <a:uLnTx/>
                <a:uFillTx/>
                <a:ea typeface="Calibri" panose="020F0502020204030204"/>
                <a:cs typeface="Times New Roman" panose="02020603050405020304" charset="0"/>
              </a:rPr>
              <a:t>of</a:t>
            </a:r>
            <a:r>
              <a:rPr kumimoji="0" lang="en-US" altLang="zh-CN" sz="1600" b="0" i="0" u="none" strike="noStrike" kern="1200" cap="none" spc="0" normalizeH="0" baseline="0" noProof="0" dirty="0">
                <a:ln>
                  <a:noFill/>
                </a:ln>
                <a:solidFill>
                  <a:srgbClr val="2A2B2E"/>
                </a:solidFill>
                <a:effectLst/>
                <a:uLnTx/>
                <a:uFillTx/>
                <a:ea typeface="宋体" panose="02010600030101010101" pitchFamily="2" charset="-122"/>
                <a:cs typeface="Times New Roman" panose="02020603050405020304" charset="0"/>
              </a:rPr>
              <a:t> all the item information</a:t>
            </a:r>
            <a:r>
              <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 Then use the list derivation to create a new list '</a:t>
            </a:r>
            <a:r>
              <a:rPr kumimoji="0" lang="en-US" altLang="zh-CN" sz="1600" b="0" i="0" u="none" strike="noStrike" kern="1200" cap="none" spc="0" normalizeH="0" baseline="0" noProof="0" dirty="0" err="1">
                <a:ln>
                  <a:noFill/>
                </a:ln>
                <a:solidFill>
                  <a:srgbClr val="2A2B2E"/>
                </a:solidFill>
                <a:effectLst/>
                <a:uLnTx/>
                <a:uFillTx/>
                <a:ea typeface="Segoe UI" panose="020B0502040204020203"/>
                <a:cs typeface="Times New Roman" panose="02020603050405020304" charset="0"/>
              </a:rPr>
              <a:t>new_data</a:t>
            </a:r>
            <a:r>
              <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'(contains only those items whose unique number is different from the number passed to remove, equivalent to filtering out the information about the item to be removed)</a:t>
            </a:r>
            <a:endPar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endParaRPr>
          </a:p>
          <a:p>
            <a:pPr marL="0" marR="0" lvl="0" indent="0" algn="l" defTabSz="266700" rtl="0" eaLnBrk="1" fontAlgn="auto"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Then compare the length of the new list and the original list. If the new list length is shorter than the original, indicating that there are indeed items removed, then call the '</a:t>
            </a:r>
            <a:r>
              <a:rPr kumimoji="0" lang="en-US" altLang="zh-CN" sz="1600" b="0" i="0" u="none" strike="noStrike" kern="1200" cap="none" spc="0" normalizeH="0" baseline="0" noProof="0" dirty="0" err="1">
                <a:ln>
                  <a:noFill/>
                </a:ln>
                <a:solidFill>
                  <a:srgbClr val="2A2B2E"/>
                </a:solidFill>
                <a:effectLst/>
                <a:uLnTx/>
                <a:uFillTx/>
                <a:ea typeface="Segoe UI" panose="020B0502040204020203"/>
                <a:cs typeface="Times New Roman" panose="02020603050405020304" charset="0"/>
              </a:rPr>
              <a:t>write_csv</a:t>
            </a:r>
            <a:r>
              <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rPr>
              <a:t>' method to write the new list of items back to the CSV file, and print a successful removal message. If length are the same, print a message that the item is not found.</a:t>
            </a:r>
            <a:endParaRPr kumimoji="0" lang="en-US" altLang="zh-CN" sz="1600" b="0" i="0" u="none" strike="noStrike" kern="1200" cap="none" spc="0" normalizeH="0" baseline="0" noProof="0" dirty="0">
              <a:ln>
                <a:noFill/>
              </a:ln>
              <a:solidFill>
                <a:srgbClr val="2A2B2E"/>
              </a:solidFill>
              <a:effectLst/>
              <a:uLnTx/>
              <a:uFillTx/>
              <a:ea typeface="Segoe UI" panose="020B0502040204020203"/>
              <a:cs typeface="Times New Roman" panose="02020603050405020304" charset="0"/>
            </a:endParaRPr>
          </a:p>
        </p:txBody>
      </p:sp>
      <p:sp>
        <p:nvSpPr>
          <p:cNvPr id="14" name="文本框 13"/>
          <p:cNvSpPr txBox="1"/>
          <p:nvPr/>
        </p:nvSpPr>
        <p:spPr>
          <a:xfrm>
            <a:off x="7700010" y="4918075"/>
            <a:ext cx="4650740" cy="186245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2A2B2E"/>
                </a:solidFill>
                <a:effectLst/>
                <a:uLnTx/>
                <a:uFillTx/>
                <a:ea typeface="PingFang SC"/>
                <a:cs typeface="Times New Roman" panose="02020603050405020304" charset="0"/>
              </a:rPr>
              <a:t>It reads the contents of the CSV file for the item information, and then prints a header "Unreturned Items:" to show the unreturned items. </a:t>
            </a:r>
            <a:endParaRPr kumimoji="0" lang="en-US" altLang="zh-CN" sz="1600" b="0" i="0" u="none" strike="noStrike" kern="1200" cap="none" spc="0" normalizeH="0" baseline="0" noProof="0" dirty="0">
              <a:ln>
                <a:noFill/>
              </a:ln>
              <a:solidFill>
                <a:srgbClr val="2A2B2E"/>
              </a:solidFill>
              <a:effectLst/>
              <a:uLnTx/>
              <a:uFillTx/>
              <a:ea typeface="PingFang SC"/>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2A2B2E"/>
                </a:solidFill>
                <a:effectLst/>
                <a:uLnTx/>
                <a:uFillTx/>
                <a:ea typeface="PingFang SC"/>
                <a:cs typeface="Times New Roman" panose="02020603050405020304" charset="0"/>
              </a:rPr>
              <a:t>Then iterate through all the items. For those whose status isn't "Returned," print out their name, location, and status so you can see what hasn't been returned.</a:t>
            </a:r>
            <a:endParaRPr kumimoji="0" lang="en-US" altLang="zh-CN" sz="1600" b="0" i="0" u="none" strike="noStrike" kern="1200" cap="none" spc="0" normalizeH="0" baseline="0" noProof="0" dirty="0">
              <a:ln>
                <a:noFill/>
              </a:ln>
              <a:solidFill>
                <a:srgbClr val="2A2B2E"/>
              </a:solidFill>
              <a:effectLst/>
              <a:uLnTx/>
              <a:uFillTx/>
              <a:ea typeface="PingFang SC"/>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COMMONDATA" val="eyJoZGlkIjoiMWFiNWU5MDZkOTdhOTkwZmU2NDUwMzRjY2M4ZTJjMzQifQ=="/>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9965</Words>
  <Application>WPS 演示</Application>
  <PresentationFormat>宽屏</PresentationFormat>
  <Paragraphs>184</Paragraphs>
  <Slides>20</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20</vt:i4>
      </vt:variant>
    </vt:vector>
  </HeadingPairs>
  <TitlesOfParts>
    <vt:vector size="43" baseType="lpstr">
      <vt:lpstr>Arial</vt:lpstr>
      <vt:lpstr>宋体</vt:lpstr>
      <vt:lpstr>Wingdings</vt:lpstr>
      <vt:lpstr>微软雅黑</vt:lpstr>
      <vt:lpstr>Wingdings</vt:lpstr>
      <vt:lpstr>Arial</vt:lpstr>
      <vt:lpstr>汉仪雅酷黑-65J</vt:lpstr>
      <vt:lpstr>黑体</vt:lpstr>
      <vt:lpstr>汉仪雅酷黑 95W</vt:lpstr>
      <vt:lpstr>+中文标题</vt:lpstr>
      <vt:lpstr>Times New Roman</vt:lpstr>
      <vt:lpstr>DIN Black</vt:lpstr>
      <vt:lpstr>DIN Black</vt:lpstr>
      <vt:lpstr>system-ui</vt:lpstr>
      <vt:lpstr>Segoe Print</vt:lpstr>
      <vt:lpstr>Segoe UI</vt:lpstr>
      <vt:lpstr>Calibri</vt:lpstr>
      <vt:lpstr>PingFang SC</vt:lpstr>
      <vt:lpstr>Arial Unicode MS</vt:lpstr>
      <vt:lpstr>等线</vt:lpstr>
      <vt:lpstr>Inter</vt:lpstr>
      <vt:lpstr>Office 主题​​</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63135</dc:creator>
  <cp:lastModifiedBy>东</cp:lastModifiedBy>
  <cp:revision>182</cp:revision>
  <dcterms:created xsi:type="dcterms:W3CDTF">2019-06-19T02:08:00Z</dcterms:created>
  <dcterms:modified xsi:type="dcterms:W3CDTF">2024-12-12T17:19:44Z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F93D17D4B9F94A22AD1F01BA6F412BC4_12</vt:lpwstr>
  </property>
  <property fmtid="{D5CDD505-2E9C-101B-9397-08002B2CF9AE}" pid="4" name="KSOTemplateUUID">
    <vt:lpwstr>v1.0_mb_jJ7uN/CQjIrg8kOiQVDzmg==</vt:lpwstr>
  </property>
</Properties>
</file>