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6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openvpn@superman.servic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rewalld.org/documentation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Enterprise_Linux/6/html/Deployment_Guide/s1-networkscripts-interfaces.html" TargetMode="External"/><Relationship Id="rId2" Type="http://schemas.openxmlformats.org/officeDocument/2006/relationships/hyperlink" Target="https://access.redhat.com/documentation/en-US/Red_Hat_Enterprise_Linux/7/html/Networking_Guide/ch-Consistent_Network_Device_Naming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VPN/easy-rsa/archive/release/2.x.zip" TargetMode="External"/><Relationship Id="rId2" Type="http://schemas.openxmlformats.org/officeDocument/2006/relationships/hyperlink" Target="https://gist.github.com/DRN8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enVPN/easy-rsa" TargetMode="External"/><Relationship Id="rId5" Type="http://schemas.openxmlformats.org/officeDocument/2006/relationships/hyperlink" Target="https://community.openvpn.net/openvpn/wiki/IOSinline" TargetMode="External"/><Relationship Id="rId4" Type="http://schemas.openxmlformats.org/officeDocument/2006/relationships/hyperlink" Target="https://community.openvpn.net/openvpn/wiki/Harden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openvpn.net/openvpn/wiki/Openvpn24ManPag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Bauer Linux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W46 – 2016-1</a:t>
            </a:r>
            <a:r>
              <a:rPr lang="hu-HU" dirty="0"/>
              <a:t>1</a:t>
            </a:r>
            <a:r>
              <a:rPr lang="en-GB" dirty="0"/>
              <a:t>-17</a:t>
            </a:r>
          </a:p>
        </p:txBody>
      </p:sp>
    </p:spTree>
    <p:extLst>
      <p:ext uri="{BB962C8B-B14F-4D97-AF65-F5344CB8AC3E}">
        <p14:creationId xmlns:p14="http://schemas.microsoft.com/office/powerpoint/2010/main" val="356619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Start </a:t>
            </a:r>
            <a:r>
              <a:rPr lang="en-GB" dirty="0" err="1"/>
              <a:t>openvpn</a:t>
            </a:r>
            <a:r>
              <a:rPr lang="en-GB" dirty="0"/>
              <a:t> with </a:t>
            </a:r>
            <a:r>
              <a:rPr lang="en-GB" dirty="0" err="1"/>
              <a:t>systemd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 should end with ".</a:t>
            </a:r>
            <a:r>
              <a:rPr lang="en-GB" sz="1800" dirty="0" err="1">
                <a:latin typeface="Consolas" panose="020B0609020204030204" pitchFamily="49" charset="0"/>
              </a:rPr>
              <a:t>conf</a:t>
            </a:r>
            <a:r>
              <a:rPr lang="en-GB" sz="1800" dirty="0">
                <a:latin typeface="Consolas" panose="020B0609020204030204" pitchFamily="49" charset="0"/>
              </a:rPr>
              <a:t>"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 should be in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Example: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/</a:t>
            </a:r>
            <a:r>
              <a:rPr lang="en-GB" sz="1800" b="1" dirty="0" err="1">
                <a:latin typeface="Consolas" panose="020B0609020204030204" pitchFamily="49" charset="0"/>
              </a:rPr>
              <a:t>etc</a:t>
            </a:r>
            <a:r>
              <a:rPr lang="en-GB" sz="1800" b="1" dirty="0">
                <a:latin typeface="Consolas" panose="020B0609020204030204" pitchFamily="49" charset="0"/>
              </a:rPr>
              <a:t>/</a:t>
            </a:r>
            <a:r>
              <a:rPr lang="en-GB" sz="1800" b="1" dirty="0" err="1">
                <a:latin typeface="Consolas" panose="020B0609020204030204" pitchFamily="49" charset="0"/>
              </a:rPr>
              <a:t>openvpn</a:t>
            </a:r>
            <a:r>
              <a:rPr lang="en-GB" sz="1800" b="1" dirty="0">
                <a:latin typeface="Consolas" panose="020B0609020204030204" pitchFamily="49" charset="0"/>
              </a:rPr>
              <a:t>/client-</a:t>
            </a:r>
            <a:r>
              <a:rPr lang="en-GB" sz="1800" b="1" dirty="0" err="1">
                <a:latin typeface="Consolas" panose="020B0609020204030204" pitchFamily="49" charset="0"/>
              </a:rPr>
              <a:t>superman.conf</a:t>
            </a: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/</a:t>
            </a:r>
            <a:r>
              <a:rPr lang="en-GB" sz="1800" b="1" dirty="0" err="1">
                <a:latin typeface="Consolas" panose="020B0609020204030204" pitchFamily="49" charset="0"/>
              </a:rPr>
              <a:t>etc</a:t>
            </a:r>
            <a:r>
              <a:rPr lang="en-GB" sz="1800" b="1" dirty="0">
                <a:latin typeface="Consolas" panose="020B0609020204030204" pitchFamily="49" charset="0"/>
              </a:rPr>
              <a:t>/</a:t>
            </a:r>
            <a:r>
              <a:rPr lang="en-GB" sz="1800" b="1" dirty="0" err="1">
                <a:latin typeface="Consolas" panose="020B0609020204030204" pitchFamily="49" charset="0"/>
              </a:rPr>
              <a:t>openvpn</a:t>
            </a:r>
            <a:r>
              <a:rPr lang="en-GB" sz="1800" b="1" dirty="0">
                <a:latin typeface="Consolas" panose="020B0609020204030204" pitchFamily="49" charset="0"/>
              </a:rPr>
              <a:t>/client-</a:t>
            </a:r>
            <a:r>
              <a:rPr lang="en-GB" sz="1800" b="1" dirty="0" err="1">
                <a:latin typeface="Consolas" panose="020B0609020204030204" pitchFamily="49" charset="0"/>
              </a:rPr>
              <a:t>batman.conf</a:t>
            </a: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You can start multiple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connections using system: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 err="1">
                <a:latin typeface="Consolas" panose="020B0609020204030204" pitchFamily="49" charset="0"/>
              </a:rPr>
              <a:t>systemctl</a:t>
            </a:r>
            <a:r>
              <a:rPr lang="en-GB" sz="1800" b="1" dirty="0">
                <a:latin typeface="Consolas" panose="020B0609020204030204" pitchFamily="49" charset="0"/>
              </a:rPr>
              <a:t> start </a:t>
            </a:r>
            <a:r>
              <a:rPr lang="en-GB" sz="1800" b="1" dirty="0" err="1">
                <a:latin typeface="Consolas" panose="020B0609020204030204" pitchFamily="49" charset="0"/>
                <a:hlinkClick r:id="rId2"/>
              </a:rPr>
              <a:t>openvpn@superman.service</a:t>
            </a: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And another service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 err="1">
                <a:latin typeface="Consolas" panose="020B0609020204030204" pitchFamily="49" charset="0"/>
              </a:rPr>
              <a:t>systemctl</a:t>
            </a:r>
            <a:r>
              <a:rPr lang="en-GB" sz="1800" b="1" dirty="0">
                <a:latin typeface="Consolas" panose="020B0609020204030204" pitchFamily="49" charset="0"/>
              </a:rPr>
              <a:t> start </a:t>
            </a:r>
            <a:r>
              <a:rPr lang="en-GB" sz="1800" b="1" dirty="0" err="1">
                <a:latin typeface="Consolas" panose="020B0609020204030204" pitchFamily="49" charset="0"/>
              </a:rPr>
              <a:t>openvpn@batman.service</a:t>
            </a:r>
            <a:endParaRPr lang="en-GB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8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IPTABLES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Firewalld</a:t>
            </a:r>
            <a:r>
              <a:rPr lang="en-GB" sz="1800" dirty="0">
                <a:latin typeface="Consolas" panose="020B0609020204030204" pitchFamily="49" charset="0"/>
              </a:rPr>
              <a:t> vs </a:t>
            </a: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Firewalld</a:t>
            </a:r>
            <a:r>
              <a:rPr lang="en-GB" sz="1800" dirty="0">
                <a:latin typeface="Consolas" panose="020B0609020204030204" pitchFamily="49" charset="0"/>
              </a:rPr>
              <a:t> documentation: </a:t>
            </a:r>
            <a:r>
              <a:rPr lang="en-GB" sz="1800" dirty="0">
                <a:latin typeface="Consolas" panose="020B0609020204030204" pitchFamily="49" charset="0"/>
                <a:hlinkClick r:id="rId2"/>
              </a:rPr>
              <a:t>http://www.firewalld.org/documentation/</a:t>
            </a: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Let's use </a:t>
            </a: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for now.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IPTABLES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latin typeface="Consolas" panose="020B0609020204030204" pitchFamily="49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latin typeface="Consolas" panose="020B0609020204030204" pitchFamily="49" charset="0"/>
              </a:rPr>
              <a:t>Chains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input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forward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output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latin typeface="Consolas" panose="020B0609020204030204" pitchFamily="49" charset="0"/>
              </a:rPr>
              <a:t>Tables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 err="1">
                <a:latin typeface="Consolas" panose="020B0609020204030204" pitchFamily="49" charset="0"/>
              </a:rPr>
              <a:t>nat</a:t>
            </a:r>
            <a:endParaRPr lang="en-GB" sz="1400" dirty="0">
              <a:latin typeface="Consolas" panose="020B0609020204030204" pitchFamily="49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mangle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Stateful</a:t>
            </a:r>
            <a:r>
              <a:rPr lang="en-GB" sz="1800" dirty="0">
                <a:latin typeface="Consolas" panose="020B0609020204030204" pitchFamily="49" charset="0"/>
              </a:rPr>
              <a:t> firewall, </a:t>
            </a:r>
            <a:r>
              <a:rPr lang="en-GB" sz="1800" dirty="0" err="1">
                <a:latin typeface="Consolas" panose="020B0609020204030204" pitchFamily="49" charset="0"/>
              </a:rPr>
              <a:t>conntrack</a:t>
            </a:r>
            <a:r>
              <a:rPr lang="en-GB" sz="1800" dirty="0">
                <a:latin typeface="Consolas" panose="020B0609020204030204" pitchFamily="49" charset="0"/>
              </a:rPr>
              <a:t>, TCP States, 3 way handshake, TCP Fast Open</a:t>
            </a:r>
          </a:p>
        </p:txBody>
      </p:sp>
    </p:spTree>
    <p:extLst>
      <p:ext uri="{BB962C8B-B14F-4D97-AF65-F5344CB8AC3E}">
        <p14:creationId xmlns:p14="http://schemas.microsoft.com/office/powerpoint/2010/main" val="37373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IPTABLES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/root/.</a:t>
            </a:r>
            <a:r>
              <a:rPr lang="en-GB" sz="1800" dirty="0" err="1">
                <a:latin typeface="Consolas" panose="020B0609020204030204" pitchFamily="49" charset="0"/>
              </a:rPr>
              <a:t>bashrc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alias </a:t>
            </a:r>
            <a:r>
              <a:rPr lang="en-GB" sz="1800" dirty="0" err="1">
                <a:latin typeface="Consolas" panose="020B0609020204030204" pitchFamily="49" charset="0"/>
              </a:rPr>
              <a:t>iptablesl</a:t>
            </a:r>
            <a:r>
              <a:rPr lang="en-GB" sz="1800" dirty="0">
                <a:latin typeface="Consolas" panose="020B0609020204030204" pitchFamily="49" charset="0"/>
              </a:rPr>
              <a:t>="</a:t>
            </a: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--line-</a:t>
            </a:r>
            <a:r>
              <a:rPr lang="en-GB" sz="1800" dirty="0" err="1">
                <a:latin typeface="Consolas" panose="020B0609020204030204" pitchFamily="49" charset="0"/>
              </a:rPr>
              <a:t>nums</a:t>
            </a:r>
            <a:r>
              <a:rPr lang="en-GB" sz="1800" dirty="0">
                <a:latin typeface="Consolas" panose="020B0609020204030204" pitchFamily="49" charset="0"/>
              </a:rPr>
              <a:t>"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source /root/.</a:t>
            </a:r>
            <a:r>
              <a:rPr lang="en-GB" sz="1800" dirty="0" err="1">
                <a:latin typeface="Consolas" panose="020B0609020204030204" pitchFamily="49" charset="0"/>
              </a:rPr>
              <a:t>bashrc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</a:t>
            </a:r>
            <a:r>
              <a:rPr lang="en-GB" sz="1800" dirty="0" err="1">
                <a:latin typeface="Consolas" panose="020B0609020204030204" pitchFamily="49" charset="0"/>
              </a:rPr>
              <a:t>vnL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-X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-t </a:t>
            </a:r>
            <a:r>
              <a:rPr lang="en-GB" sz="1800" dirty="0" err="1">
                <a:latin typeface="Consolas" panose="020B0609020204030204" pitchFamily="49" charset="0"/>
              </a:rPr>
              <a:t>nat</a:t>
            </a:r>
            <a:r>
              <a:rPr lang="en-GB" sz="1800" dirty="0">
                <a:latin typeface="Consolas" panose="020B0609020204030204" pitchFamily="49" charset="0"/>
              </a:rPr>
              <a:t> -</a:t>
            </a:r>
            <a:r>
              <a:rPr lang="en-GB" sz="1800" dirty="0" err="1">
                <a:latin typeface="Consolas" panose="020B0609020204030204" pitchFamily="49" charset="0"/>
              </a:rPr>
              <a:t>vnL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PREROUTING chain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POSTROUTING chain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-N &lt;my-own-chain&gt;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-D</a:t>
            </a:r>
          </a:p>
        </p:txBody>
      </p:sp>
    </p:spTree>
    <p:extLst>
      <p:ext uri="{BB962C8B-B14F-4D97-AF65-F5344CB8AC3E}">
        <p14:creationId xmlns:p14="http://schemas.microsoft.com/office/powerpoint/2010/main" val="252835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IPTABLES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### TASK ###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all replies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localhost device all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SSH, state new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HTTP HTTPS multiport, state new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Useful app: Fail2Ban</a:t>
            </a:r>
          </a:p>
        </p:txBody>
      </p:sp>
    </p:spTree>
    <p:extLst>
      <p:ext uri="{BB962C8B-B14F-4D97-AF65-F5344CB8AC3E}">
        <p14:creationId xmlns:p14="http://schemas.microsoft.com/office/powerpoint/2010/main" val="25571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Networking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25 Network Devices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26 </a:t>
            </a:r>
            <a:r>
              <a:rPr lang="en-GB" dirty="0" err="1"/>
              <a:t>NetworkManager</a:t>
            </a:r>
            <a:r>
              <a:rPr lang="en-GB" dirty="0"/>
              <a:t> GUI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27 system-</a:t>
            </a:r>
            <a:r>
              <a:rPr lang="en-GB" dirty="0" err="1"/>
              <a:t>config</a:t>
            </a:r>
            <a:r>
              <a:rPr lang="en-GB" dirty="0"/>
              <a:t>-network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nmcli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nmtui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28 Network Commands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29 Network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OpenVPN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Firewall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30 system-</a:t>
            </a:r>
            <a:r>
              <a:rPr lang="en-GB" dirty="0" err="1"/>
              <a:t>config</a:t>
            </a:r>
            <a:r>
              <a:rPr lang="en-GB" dirty="0"/>
              <a:t>-firewall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firewalld</a:t>
            </a:r>
            <a:endParaRPr lang="en-GB" dirty="0"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31 </a:t>
            </a:r>
            <a:r>
              <a:rPr lang="en-GB" dirty="0" err="1">
                <a:sym typeface="Wingdings" panose="05000000000000000000" pitchFamily="2" charset="2"/>
              </a:rPr>
              <a:t>iptables</a:t>
            </a:r>
            <a:r>
              <a:rPr lang="en-GB" dirty="0">
                <a:sym typeface="Wingdings" panose="05000000000000000000" pitchFamily="2" charset="2"/>
              </a:rPr>
              <a:t> pt1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32 </a:t>
            </a:r>
            <a:r>
              <a:rPr lang="en-GB" dirty="0" err="1">
                <a:sym typeface="Wingdings" panose="05000000000000000000" pitchFamily="2" charset="2"/>
              </a:rPr>
              <a:t>iptables</a:t>
            </a:r>
            <a:r>
              <a:rPr lang="en-GB" dirty="0">
                <a:sym typeface="Wingdings" panose="05000000000000000000" pitchFamily="2" charset="2"/>
              </a:rPr>
              <a:t> pt2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hlinkClick r:id="rId2"/>
              </a:rPr>
              <a:t>https://access.redhat.com/documentation/en-US/Red_Hat_Enterprise_Linux/7/html/Networking_Guide/ch-Consistent_Network_Device_Naming.html</a:t>
            </a: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hlinkClick r:id="rId3"/>
              </a:rPr>
              <a:t>https://access.redhat.com/documentation/en-US/Red_Hat_Enterprise_Linux/6/html/Deployment_Guide/s1-networkscripts-interfaces.html</a:t>
            </a: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net.ifnames</a:t>
            </a:r>
            <a:r>
              <a:rPr lang="en-GB" sz="1400" dirty="0">
                <a:latin typeface="Consolas" panose="020B0609020204030204" pitchFamily="49" charset="0"/>
              </a:rPr>
              <a:t>=0 </a:t>
            </a:r>
            <a:r>
              <a:rPr lang="en-GB" sz="1400" dirty="0" err="1">
                <a:latin typeface="Consolas" panose="020B0609020204030204" pitchFamily="49" charset="0"/>
              </a:rPr>
              <a:t>biosdevname</a:t>
            </a:r>
            <a:r>
              <a:rPr lang="en-GB" sz="1400" dirty="0">
                <a:latin typeface="Consolas" panose="020B0609020204030204" pitchFamily="49" charset="0"/>
              </a:rPr>
              <a:t>=0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eth0, eth1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sysconfig</a:t>
            </a:r>
            <a:r>
              <a:rPr lang="en-GB" sz="1400" dirty="0">
                <a:latin typeface="Consolas" panose="020B0609020204030204" pitchFamily="49" charset="0"/>
              </a:rPr>
              <a:t>/network-scripts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NetworkManager</a:t>
            </a:r>
            <a:r>
              <a:rPr lang="en-GB" sz="1400" dirty="0">
                <a:latin typeface="Consolas" panose="020B0609020204030204" pitchFamily="49" charset="0"/>
              </a:rPr>
              <a:t> GUI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nmcli</a:t>
            </a:r>
            <a:r>
              <a:rPr lang="en-GB" sz="1400" dirty="0">
                <a:latin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</a:rPr>
              <a:t>nmgui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/hostname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hostnamectl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cat /proc/sys/net/</a:t>
            </a:r>
            <a:r>
              <a:rPr lang="en-GB" sz="1400" dirty="0" err="1">
                <a:latin typeface="Consolas" panose="020B0609020204030204" pitchFamily="49" charset="0"/>
              </a:rPr>
              <a:t>ip_forward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ip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tuntap</a:t>
            </a:r>
            <a:r>
              <a:rPr lang="en-GB" sz="1400" dirty="0">
                <a:latin typeface="Consolas" panose="020B0609020204030204" pitchFamily="49" charset="0"/>
              </a:rPr>
              <a:t> add tap0 mode tap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ifconfig</a:t>
            </a:r>
            <a:r>
              <a:rPr lang="en-GB" sz="1400" dirty="0">
                <a:latin typeface="Consolas" panose="020B0609020204030204" pitchFamily="49" charset="0"/>
              </a:rPr>
              <a:t> tap0 </a:t>
            </a:r>
            <a:r>
              <a:rPr lang="en-GB" sz="1400" dirty="0" err="1">
                <a:latin typeface="Consolas" panose="020B0609020204030204" pitchFamily="49" charset="0"/>
              </a:rPr>
              <a:t>x.x.x.x</a:t>
            </a:r>
            <a:r>
              <a:rPr lang="en-GB" sz="1400" dirty="0">
                <a:latin typeface="Consolas" panose="020B0609020204030204" pitchFamily="49" charset="0"/>
              </a:rPr>
              <a:t>/y</a:t>
            </a:r>
          </a:p>
        </p:txBody>
      </p:sp>
    </p:spTree>
    <p:extLst>
      <p:ext uri="{BB962C8B-B14F-4D97-AF65-F5344CB8AC3E}">
        <p14:creationId xmlns:p14="http://schemas.microsoft.com/office/powerpoint/2010/main" val="19577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OpenVPN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hlinkClick r:id="rId2"/>
              </a:rPr>
              <a:t>https://gist.github.com/DRN88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hlinkClick r:id="rId3"/>
              </a:rPr>
              <a:t>https://github.com/OpenVPN/easy-rsa/archive/release/2.x.zip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hlinkClick r:id="rId4"/>
              </a:rPr>
              <a:t>https://community.openvpn.net/openvpn/wiki/Hardening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hlinkClick r:id="rId5"/>
              </a:rPr>
              <a:t>https://community.openvpn.net/openvpn/wiki/IOSinline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yum -y install </a:t>
            </a:r>
            <a:r>
              <a:rPr lang="en-GB" sz="1800" dirty="0" err="1"/>
              <a:t>openvpn</a:t>
            </a:r>
            <a:r>
              <a:rPr lang="en-GB" sz="1800" dirty="0"/>
              <a:t> easy-</a:t>
            </a:r>
            <a:r>
              <a:rPr lang="en-GB" sz="1800" dirty="0" err="1"/>
              <a:t>rsa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tun</a:t>
            </a:r>
            <a:r>
              <a:rPr lang="en-GB" sz="1800" dirty="0">
                <a:latin typeface="Consolas" panose="020B0609020204030204" pitchFamily="49" charset="0"/>
              </a:rPr>
              <a:t> mode -&gt; routing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tap mode -&gt; bridging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easy-</a:t>
            </a:r>
            <a:r>
              <a:rPr lang="en-GB" sz="1800" dirty="0" err="1">
                <a:latin typeface="Consolas" panose="020B0609020204030204" pitchFamily="49" charset="0"/>
              </a:rPr>
              <a:t>rsa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  <a:hlinkClick r:id="rId6"/>
              </a:rPr>
              <a:t>https://github.com/OpenVPN/easy-rsa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Certificate based authentication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ca.crt, </a:t>
            </a:r>
            <a:r>
              <a:rPr lang="en-GB" sz="1800" dirty="0" err="1">
                <a:latin typeface="Consolas" panose="020B0609020204030204" pitchFamily="49" charset="0"/>
              </a:rPr>
              <a:t>ca.key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vpnserver.crt, </a:t>
            </a:r>
            <a:r>
              <a:rPr lang="en-GB" sz="1800" dirty="0" err="1">
                <a:latin typeface="Consolas" panose="020B0609020204030204" pitchFamily="49" charset="0"/>
              </a:rPr>
              <a:t>vpnserver.key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vpnclient1.crt, vpnclient1.key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vpnclient2.crt, vpnclient2.key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dh2048.pem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server.conf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client.conf</a:t>
            </a: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</a:t>
            </a:r>
            <a:r>
              <a:rPr lang="en-GB" dirty="0" err="1"/>
              <a:t>OpenVPN</a:t>
            </a:r>
            <a:r>
              <a:rPr lang="en-GB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usr</a:t>
            </a:r>
            <a:r>
              <a:rPr lang="en-GB" sz="1800" dirty="0">
                <a:latin typeface="Consolas" panose="020B0609020204030204" pitchFamily="49" charset="0"/>
              </a:rPr>
              <a:t>/share/doc/openvpn-2.3.12/sample/sample-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-files/</a:t>
            </a:r>
            <a:r>
              <a:rPr lang="en-GB" sz="1800" dirty="0" err="1">
                <a:latin typeface="Consolas" panose="020B0609020204030204" pitchFamily="49" charset="0"/>
              </a:rPr>
              <a:t>server.conf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Minimalistic unsecure point-to-point tunnel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Server: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--dev 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r>
              <a:rPr lang="en-GB" sz="1800" dirty="0">
                <a:latin typeface="Consolas" panose="020B0609020204030204" pitchFamily="49" charset="0"/>
              </a:rPr>
              <a:t> --</a:t>
            </a:r>
            <a:r>
              <a:rPr lang="en-GB" sz="1800" dirty="0" err="1">
                <a:latin typeface="Consolas" panose="020B0609020204030204" pitchFamily="49" charset="0"/>
              </a:rPr>
              <a:t>ifconfig</a:t>
            </a:r>
            <a:r>
              <a:rPr lang="en-GB" sz="1800" dirty="0">
                <a:latin typeface="Consolas" panose="020B0609020204030204" pitchFamily="49" charset="0"/>
              </a:rPr>
              <a:t> 169.254.0.1 169.254.0.2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Client: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--dev 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r>
              <a:rPr lang="en-GB" sz="1800" dirty="0">
                <a:latin typeface="Consolas" panose="020B0609020204030204" pitchFamily="49" charset="0"/>
              </a:rPr>
              <a:t> --</a:t>
            </a:r>
            <a:r>
              <a:rPr lang="en-GB" sz="1800" dirty="0" err="1">
                <a:latin typeface="Consolas" panose="020B0609020204030204" pitchFamily="49" charset="0"/>
              </a:rPr>
              <a:t>ifconfig</a:t>
            </a:r>
            <a:r>
              <a:rPr lang="en-GB" sz="1800" dirty="0">
                <a:latin typeface="Consolas" panose="020B0609020204030204" pitchFamily="49" charset="0"/>
              </a:rPr>
              <a:t> 169.254.0.2 169.254.0.1 --remote &lt;server-</a:t>
            </a:r>
            <a:r>
              <a:rPr lang="en-GB" sz="1800" dirty="0" err="1">
                <a:latin typeface="Consolas" panose="020B0609020204030204" pitchFamily="49" charset="0"/>
              </a:rPr>
              <a:t>ip</a:t>
            </a:r>
            <a:r>
              <a:rPr lang="en-GB" sz="1800" dirty="0"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Default Port: UDP1194</a:t>
            </a:r>
          </a:p>
        </p:txBody>
      </p:sp>
    </p:spTree>
    <p:extLst>
      <p:ext uri="{BB962C8B-B14F-4D97-AF65-F5344CB8AC3E}">
        <p14:creationId xmlns:p14="http://schemas.microsoft.com/office/powerpoint/2010/main" val="4930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</a:t>
            </a:r>
            <a:r>
              <a:rPr lang="en-GB" dirty="0" err="1"/>
              <a:t>OpenVPN</a:t>
            </a:r>
            <a:r>
              <a:rPr lang="en-GB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usr</a:t>
            </a:r>
            <a:r>
              <a:rPr lang="en-GB" sz="1800" dirty="0">
                <a:latin typeface="Consolas" panose="020B0609020204030204" pitchFamily="49" charset="0"/>
              </a:rPr>
              <a:t>/share/doc/openvpn-2.3.12/sample/sample-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-files/</a:t>
            </a:r>
            <a:r>
              <a:rPr lang="en-GB" sz="1800" dirty="0" err="1">
                <a:latin typeface="Consolas" panose="020B0609020204030204" pitchFamily="49" charset="0"/>
              </a:rPr>
              <a:t>server.conf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0, Compile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1, Install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2, Copy example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 and read online documentation. It is very nice!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>
                <a:latin typeface="Consolas" panose="020B0609020204030204" pitchFamily="49" charset="0"/>
                <a:hlinkClick r:id="rId2"/>
              </a:rPr>
              <a:t>https://community.openvpn.net/openvpn/wiki/Openvpn24ManPage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3, Generate certificates with </a:t>
            </a:r>
            <a:r>
              <a:rPr lang="en-GB" sz="1800" dirty="0" err="1">
                <a:latin typeface="Consolas" panose="020B0609020204030204" pitchFamily="49" charset="0"/>
              </a:rPr>
              <a:t>EasyRSA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4, Set up directory structure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5, Prepare server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6, Prepare client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7, Start 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8, Deploy certs and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 to clients. (cert, key, ta, ca in the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9, Connect to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84510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Easy-</a:t>
            </a:r>
            <a:r>
              <a:rPr lang="en-GB" dirty="0" err="1"/>
              <a:t>rsa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yum -y install easy-</a:t>
            </a:r>
            <a:r>
              <a:rPr lang="en-GB" sz="1800" dirty="0" err="1">
                <a:latin typeface="Consolas" panose="020B0609020204030204" pitchFamily="49" charset="0"/>
              </a:rPr>
              <a:t>rsa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cp</a:t>
            </a:r>
            <a:r>
              <a:rPr lang="en-GB" sz="1800" dirty="0">
                <a:latin typeface="Consolas" panose="020B0609020204030204" pitchFamily="49" charset="0"/>
              </a:rPr>
              <a:t> -r /</a:t>
            </a:r>
            <a:r>
              <a:rPr lang="en-GB" sz="1800" dirty="0" err="1">
                <a:latin typeface="Consolas" panose="020B0609020204030204" pitchFamily="49" charset="0"/>
              </a:rPr>
              <a:t>usr</a:t>
            </a:r>
            <a:r>
              <a:rPr lang="en-GB" sz="1800" dirty="0">
                <a:latin typeface="Consolas" panose="020B0609020204030204" pitchFamily="49" charset="0"/>
              </a:rPr>
              <a:t>/share/easy-</a:t>
            </a:r>
            <a:r>
              <a:rPr lang="en-GB" sz="1800" dirty="0" err="1">
                <a:latin typeface="Consolas" panose="020B0609020204030204" pitchFamily="49" charset="0"/>
              </a:rPr>
              <a:t>rsa</a:t>
            </a:r>
            <a:r>
              <a:rPr lang="en-GB" sz="1800" dirty="0">
                <a:latin typeface="Consolas" panose="020B0609020204030204" pitchFamily="49" charset="0"/>
              </a:rPr>
              <a:t>/2.0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edit </a:t>
            </a:r>
            <a:r>
              <a:rPr lang="en-GB" sz="1800" dirty="0" err="1">
                <a:latin typeface="Consolas" panose="020B0609020204030204" pitchFamily="49" charset="0"/>
              </a:rPr>
              <a:t>vars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source ./</a:t>
            </a:r>
            <a:r>
              <a:rPr lang="en-GB" sz="1800" dirty="0" err="1">
                <a:latin typeface="Consolas" panose="020B0609020204030204" pitchFamily="49" charset="0"/>
              </a:rPr>
              <a:t>vars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./clean-all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./build-key-server 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./build-key </a:t>
            </a:r>
            <a:r>
              <a:rPr lang="en-GB" sz="1800" dirty="0" err="1">
                <a:latin typeface="Consolas" panose="020B0609020204030204" pitchFamily="49" charset="0"/>
              </a:rPr>
              <a:t>vpnclient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./build-dh dh2048.pem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--</a:t>
            </a:r>
            <a:r>
              <a:rPr lang="en-GB" sz="1800" dirty="0" err="1">
                <a:latin typeface="Consolas" panose="020B0609020204030204" pitchFamily="49" charset="0"/>
              </a:rPr>
              <a:t>genkey</a:t>
            </a:r>
            <a:r>
              <a:rPr lang="en-GB" sz="1800" dirty="0">
                <a:latin typeface="Consolas" panose="020B0609020204030204" pitchFamily="49" charset="0"/>
              </a:rPr>
              <a:t> --secret keys/</a:t>
            </a:r>
            <a:r>
              <a:rPr lang="en-GB" sz="1800" dirty="0" err="1">
                <a:latin typeface="Consolas" panose="020B0609020204030204" pitchFamily="49" charset="0"/>
              </a:rPr>
              <a:t>ta.key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7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server </a:t>
            </a:r>
            <a:r>
              <a:rPr lang="en-GB" dirty="0" err="1"/>
              <a:t>config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;local </a:t>
            </a:r>
            <a:r>
              <a:rPr lang="en-GB" sz="1800" dirty="0" err="1">
                <a:latin typeface="Consolas" panose="020B0609020204030204" pitchFamily="49" charset="0"/>
              </a:rPr>
              <a:t>a.b.c.d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port 1194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TCP or UDP server?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;proto </a:t>
            </a:r>
            <a:r>
              <a:rPr lang="en-GB" sz="1800" dirty="0" err="1">
                <a:latin typeface="Consolas" panose="020B0609020204030204" pitchFamily="49" charset="0"/>
              </a:rPr>
              <a:t>tcp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proto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;dev tap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dev 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#ca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r>
              <a:rPr lang="en-GB" sz="1800" dirty="0">
                <a:latin typeface="Consolas" panose="020B0609020204030204" pitchFamily="49" charset="0"/>
              </a:rPr>
              <a:t>/keys/ca.crt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#cert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r>
              <a:rPr lang="en-GB" sz="1800" dirty="0">
                <a:latin typeface="Consolas" panose="020B0609020204030204" pitchFamily="49" charset="0"/>
              </a:rPr>
              <a:t>/keys/vpnserver.crt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#key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r>
              <a:rPr lang="en-GB" sz="1800" dirty="0">
                <a:latin typeface="Consolas" panose="020B0609020204030204" pitchFamily="49" charset="0"/>
              </a:rPr>
              <a:t>/keys/</a:t>
            </a:r>
            <a:r>
              <a:rPr lang="en-GB" sz="1800" dirty="0" err="1">
                <a:latin typeface="Consolas" panose="020B0609020204030204" pitchFamily="49" charset="0"/>
              </a:rPr>
              <a:t>vpnserver.key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#dh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r>
              <a:rPr lang="en-GB" sz="1800" dirty="0">
                <a:latin typeface="Consolas" panose="020B0609020204030204" pitchFamily="49" charset="0"/>
              </a:rPr>
              <a:t>/keys/dh2048.pem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</a:t>
            </a:r>
            <a:r>
              <a:rPr lang="en-GB" sz="1800" dirty="0" err="1">
                <a:latin typeface="Consolas" panose="020B0609020204030204" pitchFamily="49" charset="0"/>
              </a:rPr>
              <a:t>tls-auth</a:t>
            </a:r>
            <a:r>
              <a:rPr lang="en-GB" sz="1800" dirty="0">
                <a:latin typeface="Consolas" panose="020B0609020204030204" pitchFamily="49" charset="0"/>
              </a:rPr>
              <a:t>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r>
              <a:rPr lang="en-GB" sz="1800" dirty="0">
                <a:latin typeface="Consolas" panose="020B0609020204030204" pitchFamily="49" charset="0"/>
              </a:rPr>
              <a:t>/keys/</a:t>
            </a:r>
            <a:r>
              <a:rPr lang="en-GB" sz="1800" dirty="0" err="1">
                <a:latin typeface="Consolas" panose="020B0609020204030204" pitchFamily="49" charset="0"/>
              </a:rPr>
              <a:t>ta.key</a:t>
            </a:r>
            <a:r>
              <a:rPr lang="en-GB" sz="1800" dirty="0">
                <a:latin typeface="Consolas" panose="020B0609020204030204" pitchFamily="49" charset="0"/>
              </a:rPr>
              <a:t> 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key-direction 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client-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-</a:t>
            </a:r>
            <a:r>
              <a:rPr lang="en-GB" sz="1800" dirty="0" err="1">
                <a:latin typeface="Consolas" panose="020B0609020204030204" pitchFamily="49" charset="0"/>
              </a:rPr>
              <a:t>dir</a:t>
            </a:r>
            <a:r>
              <a:rPr lang="en-GB" sz="1800" dirty="0">
                <a:latin typeface="Consolas" panose="020B0609020204030204" pitchFamily="49" charset="0"/>
              </a:rPr>
              <a:t>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r>
              <a:rPr lang="en-GB" sz="1800" dirty="0">
                <a:latin typeface="Consolas" panose="020B0609020204030204" pitchFamily="49" charset="0"/>
              </a:rPr>
              <a:t>/client-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-</a:t>
            </a:r>
            <a:r>
              <a:rPr lang="en-GB" sz="1800" dirty="0" err="1">
                <a:latin typeface="Consolas" panose="020B0609020204030204" pitchFamily="49" charset="0"/>
              </a:rPr>
              <a:t>dir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topology subnet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server 169.254.123.0 255.255.255.0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client-to-client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duplicate-</a:t>
            </a:r>
            <a:r>
              <a:rPr lang="en-GB" sz="1800" dirty="0" err="1">
                <a:latin typeface="Consolas" panose="020B0609020204030204" pitchFamily="49" charset="0"/>
              </a:rPr>
              <a:t>cn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keepalive</a:t>
            </a:r>
            <a:r>
              <a:rPr lang="en-GB" sz="1800" dirty="0">
                <a:latin typeface="Consolas" panose="020B0609020204030204" pitchFamily="49" charset="0"/>
              </a:rPr>
              <a:t> 10 120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;cipher BF-CBC        # Blowfish (default)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;cipher AES-128-CBC   # AES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;cipher DES-EDE3-CBC  # Triple-DES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comp-</a:t>
            </a:r>
            <a:r>
              <a:rPr lang="en-GB" sz="1800" dirty="0" err="1">
                <a:latin typeface="Consolas" panose="020B0609020204030204" pitchFamily="49" charset="0"/>
              </a:rPr>
              <a:t>lzo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max-clients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;user nobody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;group nobody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persist-key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persist-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status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r>
              <a:rPr lang="en-GB" sz="1800" dirty="0">
                <a:latin typeface="Consolas" panose="020B0609020204030204" pitchFamily="49" charset="0"/>
              </a:rPr>
              <a:t>/logs/status.log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;log         /</a:t>
            </a:r>
            <a:r>
              <a:rPr lang="en-GB" sz="1800" dirty="0" err="1">
                <a:latin typeface="Consolas" panose="020B0609020204030204" pitchFamily="49" charset="0"/>
              </a:rPr>
              <a:t>etc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vpnserver</a:t>
            </a:r>
            <a:r>
              <a:rPr lang="en-GB" sz="1800" dirty="0">
                <a:latin typeface="Consolas" panose="020B0609020204030204" pitchFamily="49" charset="0"/>
              </a:rPr>
              <a:t>/logs/openvpn.log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;log-append  openvpn.log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verb 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;mute 20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&lt;ca&gt;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ROOT CERT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&lt;/ca&gt;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&lt;cert&gt;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VPNSERVER CERT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&lt;/cert&gt;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&lt;key&gt;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VPNSERVER KEY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&lt;/key&gt;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&lt;dh&gt;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DH2048PEM KEY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&lt;/dh&gt;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latin typeface="Consolas" panose="020B0609020204030204" pitchFamily="49" charset="0"/>
              </a:rPr>
              <a:t>tls-auth</a:t>
            </a:r>
            <a:r>
              <a:rPr lang="en-GB" sz="1800" dirty="0"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OPENVPN TA.KEY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</a:t>
            </a:r>
            <a:r>
              <a:rPr lang="en-GB" sz="1800" dirty="0" err="1">
                <a:latin typeface="Consolas" panose="020B0609020204030204" pitchFamily="49" charset="0"/>
              </a:rPr>
              <a:t>tls-auth</a:t>
            </a:r>
            <a:r>
              <a:rPr lang="en-GB" sz="1800" dirty="0"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3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client </a:t>
            </a:r>
            <a:r>
              <a:rPr lang="en-GB" dirty="0" err="1"/>
              <a:t>config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client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dev 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proto </a:t>
            </a:r>
            <a:r>
              <a:rPr lang="en-GB" sz="1800" dirty="0" err="1">
                <a:latin typeface="Consolas" panose="020B0609020204030204" pitchFamily="49" charset="0"/>
              </a:rPr>
              <a:t>udp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remote 10.1.20.135 1194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;remote-random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resolv</a:t>
            </a:r>
            <a:r>
              <a:rPr lang="en-GB" sz="1800" dirty="0">
                <a:latin typeface="Consolas" panose="020B0609020204030204" pitchFamily="49" charset="0"/>
              </a:rPr>
              <a:t>-retry infinite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nobind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;user nobody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;group nobody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persist-key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persist-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remote-cert-</a:t>
            </a:r>
            <a:r>
              <a:rPr lang="en-GB" sz="1800" dirty="0" err="1">
                <a:latin typeface="Consolas" panose="020B0609020204030204" pitchFamily="49" charset="0"/>
              </a:rPr>
              <a:t>tls</a:t>
            </a:r>
            <a:r>
              <a:rPr lang="en-GB" sz="1800" dirty="0">
                <a:latin typeface="Consolas" panose="020B0609020204030204" pitchFamily="49" charset="0"/>
              </a:rPr>
              <a:t> 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comp-</a:t>
            </a:r>
            <a:r>
              <a:rPr lang="en-GB" sz="1800" dirty="0" err="1">
                <a:latin typeface="Consolas" panose="020B0609020204030204" pitchFamily="49" charset="0"/>
              </a:rPr>
              <a:t>lzo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verb 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;mute 20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key-direction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&lt;ca&gt;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ROOT CERT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&lt;/ca&gt;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&lt;cert&gt;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VPNCLIENT CERT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&lt;/cert&gt;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&lt;key&gt;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VPNCLIENT KEY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&lt;/key&gt;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&lt;dh&gt;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DH2048PEM KEY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&lt;/dh&gt;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latin typeface="Consolas" panose="020B0609020204030204" pitchFamily="49" charset="0"/>
              </a:rPr>
              <a:t>tls-auth</a:t>
            </a:r>
            <a:r>
              <a:rPr lang="en-GB" sz="1800" dirty="0"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INSERT OPENVPN TA.KEY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&lt;/</a:t>
            </a:r>
            <a:r>
              <a:rPr lang="en-GB" sz="1800" dirty="0" err="1">
                <a:latin typeface="Consolas" panose="020B0609020204030204" pitchFamily="49" charset="0"/>
              </a:rPr>
              <a:t>tls-auth</a:t>
            </a:r>
            <a:r>
              <a:rPr lang="en-GB" sz="1800" dirty="0"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5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638</Words>
  <Application>Microsoft Office PowerPoint</Application>
  <PresentationFormat>Widescreen</PresentationFormat>
  <Paragraphs>265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Bauer Linux Training</vt:lpstr>
      <vt:lpstr>Agenda</vt:lpstr>
      <vt:lpstr>Networking</vt:lpstr>
      <vt:lpstr>OpenVPN</vt:lpstr>
      <vt:lpstr>Simple OpenVPN Server</vt:lpstr>
      <vt:lpstr>Simple OpenVPN Server</vt:lpstr>
      <vt:lpstr>Easy-rsa</vt:lpstr>
      <vt:lpstr>Example server config</vt:lpstr>
      <vt:lpstr>Example client config</vt:lpstr>
      <vt:lpstr>Start openvpn with systemd</vt:lpstr>
      <vt:lpstr>IPTABLES</vt:lpstr>
      <vt:lpstr>IPTABLES</vt:lpstr>
      <vt:lpstr>IPTABLES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Bauer Linux Training</dc:title>
  <dc:creator>Ocsovszki, Dorian</dc:creator>
  <cp:lastModifiedBy>Ocsovszki, Dorian</cp:lastModifiedBy>
  <cp:revision>47</cp:revision>
  <dcterms:created xsi:type="dcterms:W3CDTF">2016-11-03T09:41:29Z</dcterms:created>
  <dcterms:modified xsi:type="dcterms:W3CDTF">2016-11-17T13:39:14Z</dcterms:modified>
</cp:coreProperties>
</file>