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125" d="100"/>
          <a:sy n="125" d="100"/>
        </p:scale>
        <p:origin x="90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568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0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6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05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96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53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25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55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94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28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94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83E18-0230-4377-B07A-49D4CEAD1190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98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ccess.redhat.com/documentation/en-US/Red_Hat_Enterprise_Linux/6/html/Deployment_Guide/s1-networkscripts-interfaces.html" TargetMode="External"/><Relationship Id="rId2" Type="http://schemas.openxmlformats.org/officeDocument/2006/relationships/hyperlink" Target="https://access.redhat.com/documentation/en-US/Red_Hat_Enterprise_Linux/7/html/Networking_Guide/ch-Consistent_Network_Device_Naming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VPN/easy-rsa/archive/release/2.x.zip" TargetMode="External"/><Relationship Id="rId2" Type="http://schemas.openxmlformats.org/officeDocument/2006/relationships/hyperlink" Target="https://gist.github.com/DRN88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OpenVPN/easy-rsa" TargetMode="External"/><Relationship Id="rId5" Type="http://schemas.openxmlformats.org/officeDocument/2006/relationships/hyperlink" Target="https://community.openvpn.net/openvpn/wiki/IOSinline" TargetMode="External"/><Relationship Id="rId4" Type="http://schemas.openxmlformats.org/officeDocument/2006/relationships/hyperlink" Target="https://community.openvpn.net/openvpn/wiki/Hardeni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ty.openvpn.net/openvpn/wiki/Openvpn24ManPage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irewalld.org/documentation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Bauer Linux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W46 – 2016-1</a:t>
            </a:r>
            <a:r>
              <a:rPr lang="hu-HU" dirty="0"/>
              <a:t>1</a:t>
            </a:r>
            <a:r>
              <a:rPr lang="en-GB" dirty="0"/>
              <a:t>-17</a:t>
            </a:r>
          </a:p>
        </p:txBody>
      </p:sp>
    </p:spTree>
    <p:extLst>
      <p:ext uri="{BB962C8B-B14F-4D97-AF65-F5344CB8AC3E}">
        <p14:creationId xmlns:p14="http://schemas.microsoft.com/office/powerpoint/2010/main" val="356619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2" y="1303680"/>
            <a:ext cx="11195221" cy="501474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Networking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25 Network Devices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26 </a:t>
            </a:r>
            <a:r>
              <a:rPr lang="en-GB" dirty="0" err="1"/>
              <a:t>NetworkManager</a:t>
            </a:r>
            <a:r>
              <a:rPr lang="en-GB" dirty="0"/>
              <a:t> GUI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27 system-</a:t>
            </a:r>
            <a:r>
              <a:rPr lang="en-GB" dirty="0" err="1"/>
              <a:t>config</a:t>
            </a:r>
            <a:r>
              <a:rPr lang="en-GB" dirty="0"/>
              <a:t>-network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nmcli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nmtui</a:t>
            </a:r>
            <a:endParaRPr lang="en-GB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28 Network Commands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29 Network Scripts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err="1"/>
              <a:t>OpenVPN</a:t>
            </a: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Firewall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30 system-</a:t>
            </a:r>
            <a:r>
              <a:rPr lang="en-GB" dirty="0" err="1"/>
              <a:t>config</a:t>
            </a:r>
            <a:r>
              <a:rPr lang="en-GB" dirty="0"/>
              <a:t>-firewall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firewalld</a:t>
            </a:r>
            <a:endParaRPr lang="en-GB" dirty="0">
              <a:sym typeface="Wingdings" panose="05000000000000000000" pitchFamily="2" charset="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31 </a:t>
            </a:r>
            <a:r>
              <a:rPr lang="en-GB" dirty="0" err="1">
                <a:sym typeface="Wingdings" panose="05000000000000000000" pitchFamily="2" charset="2"/>
              </a:rPr>
              <a:t>iptables</a:t>
            </a:r>
            <a:r>
              <a:rPr lang="en-GB" dirty="0">
                <a:sym typeface="Wingdings" panose="05000000000000000000" pitchFamily="2" charset="2"/>
              </a:rPr>
              <a:t> pt1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32 </a:t>
            </a:r>
            <a:r>
              <a:rPr lang="en-GB" dirty="0" err="1">
                <a:sym typeface="Wingdings" panose="05000000000000000000" pitchFamily="2" charset="2"/>
              </a:rPr>
              <a:t>iptables</a:t>
            </a:r>
            <a:r>
              <a:rPr lang="en-GB" dirty="0">
                <a:sym typeface="Wingdings" panose="05000000000000000000" pitchFamily="2" charset="2"/>
              </a:rPr>
              <a:t> pt2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75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/>
              <a:t>Networking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3" y="1303680"/>
            <a:ext cx="11170508" cy="501474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hlinkClick r:id="rId2"/>
              </a:rPr>
              <a:t>https://access.redhat.com/documentation/en-US/Red_Hat_Enterprise_Linux/7/html/Networking_Guide/ch-Consistent_Network_Device_Naming.html</a:t>
            </a:r>
            <a:endParaRPr lang="en-GB" sz="14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4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hlinkClick r:id="rId3"/>
              </a:rPr>
              <a:t>https://access.redhat.com/documentation/en-US/Red_Hat_Enterprise_Linux/6/html/Deployment_Guide/s1-networkscripts-interfaces.html</a:t>
            </a:r>
            <a:endParaRPr lang="en-GB" sz="14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4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 err="1">
                <a:latin typeface="Consolas" panose="020B0609020204030204" pitchFamily="49" charset="0"/>
              </a:rPr>
              <a:t>net.ifnames</a:t>
            </a:r>
            <a:r>
              <a:rPr lang="en-GB" sz="1400" dirty="0">
                <a:latin typeface="Consolas" panose="020B0609020204030204" pitchFamily="49" charset="0"/>
              </a:rPr>
              <a:t>=0 </a:t>
            </a:r>
            <a:r>
              <a:rPr lang="en-GB" sz="1400" dirty="0" err="1">
                <a:latin typeface="Consolas" panose="020B0609020204030204" pitchFamily="49" charset="0"/>
              </a:rPr>
              <a:t>biosdevname</a:t>
            </a:r>
            <a:r>
              <a:rPr lang="en-GB" sz="1400" dirty="0">
                <a:latin typeface="Consolas" panose="020B0609020204030204" pitchFamily="49" charset="0"/>
              </a:rPr>
              <a:t>=0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eth0, eth1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4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/</a:t>
            </a:r>
            <a:r>
              <a:rPr lang="en-GB" sz="1400" dirty="0" err="1">
                <a:latin typeface="Consolas" panose="020B0609020204030204" pitchFamily="49" charset="0"/>
              </a:rPr>
              <a:t>etc</a:t>
            </a:r>
            <a:r>
              <a:rPr lang="en-GB" sz="1400" dirty="0">
                <a:latin typeface="Consolas" panose="020B0609020204030204" pitchFamily="49" charset="0"/>
              </a:rPr>
              <a:t>/</a:t>
            </a:r>
            <a:r>
              <a:rPr lang="en-GB" sz="1400" dirty="0" err="1">
                <a:latin typeface="Consolas" panose="020B0609020204030204" pitchFamily="49" charset="0"/>
              </a:rPr>
              <a:t>sysconfig</a:t>
            </a:r>
            <a:r>
              <a:rPr lang="en-GB" sz="1400" dirty="0">
                <a:latin typeface="Consolas" panose="020B0609020204030204" pitchFamily="49" charset="0"/>
              </a:rPr>
              <a:t>/network-scripts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 err="1">
                <a:latin typeface="Consolas" panose="020B0609020204030204" pitchFamily="49" charset="0"/>
              </a:rPr>
              <a:t>NetworkManager</a:t>
            </a:r>
            <a:r>
              <a:rPr lang="en-GB" sz="1400" dirty="0">
                <a:latin typeface="Consolas" panose="020B0609020204030204" pitchFamily="49" charset="0"/>
              </a:rPr>
              <a:t> GUI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 err="1">
                <a:latin typeface="Consolas" panose="020B0609020204030204" pitchFamily="49" charset="0"/>
              </a:rPr>
              <a:t>nmcli</a:t>
            </a:r>
            <a:r>
              <a:rPr lang="en-GB" sz="1400" dirty="0">
                <a:latin typeface="Consolas" panose="020B0609020204030204" pitchFamily="49" charset="0"/>
              </a:rPr>
              <a:t>, </a:t>
            </a:r>
            <a:r>
              <a:rPr lang="en-GB" sz="1400" dirty="0" err="1">
                <a:latin typeface="Consolas" panose="020B0609020204030204" pitchFamily="49" charset="0"/>
              </a:rPr>
              <a:t>nmgui</a:t>
            </a:r>
            <a:endParaRPr lang="en-GB" sz="14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4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/</a:t>
            </a:r>
            <a:r>
              <a:rPr lang="en-GB" sz="1400" dirty="0" err="1">
                <a:latin typeface="Consolas" panose="020B0609020204030204" pitchFamily="49" charset="0"/>
              </a:rPr>
              <a:t>etc</a:t>
            </a:r>
            <a:r>
              <a:rPr lang="en-GB" sz="1400" dirty="0">
                <a:latin typeface="Consolas" panose="020B0609020204030204" pitchFamily="49" charset="0"/>
              </a:rPr>
              <a:t>/hostname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 err="1">
                <a:latin typeface="Consolas" panose="020B0609020204030204" pitchFamily="49" charset="0"/>
              </a:rPr>
              <a:t>hostnamectl</a:t>
            </a:r>
            <a:endParaRPr lang="en-GB" sz="14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4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4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cat /proc/sys/net/</a:t>
            </a:r>
            <a:r>
              <a:rPr lang="en-GB" sz="1400" dirty="0" err="1">
                <a:latin typeface="Consolas" panose="020B0609020204030204" pitchFamily="49" charset="0"/>
              </a:rPr>
              <a:t>ip_forward</a:t>
            </a:r>
            <a:endParaRPr lang="en-GB" sz="14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4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 err="1">
                <a:latin typeface="Consolas" panose="020B0609020204030204" pitchFamily="49" charset="0"/>
              </a:rPr>
              <a:t>ip</a:t>
            </a:r>
            <a:r>
              <a:rPr lang="en-GB" sz="1400" dirty="0">
                <a:latin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</a:rPr>
              <a:t>tuntap</a:t>
            </a:r>
            <a:r>
              <a:rPr lang="en-GB" sz="1400" dirty="0">
                <a:latin typeface="Consolas" panose="020B0609020204030204" pitchFamily="49" charset="0"/>
              </a:rPr>
              <a:t> add tap0 mode tap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 err="1">
                <a:latin typeface="Consolas" panose="020B0609020204030204" pitchFamily="49" charset="0"/>
              </a:rPr>
              <a:t>ifconfig</a:t>
            </a:r>
            <a:r>
              <a:rPr lang="en-GB" sz="1400" dirty="0">
                <a:latin typeface="Consolas" panose="020B0609020204030204" pitchFamily="49" charset="0"/>
              </a:rPr>
              <a:t> tap0 </a:t>
            </a:r>
            <a:r>
              <a:rPr lang="en-GB" sz="1400" dirty="0" err="1">
                <a:latin typeface="Consolas" panose="020B0609020204030204" pitchFamily="49" charset="0"/>
              </a:rPr>
              <a:t>x.x.x.x</a:t>
            </a:r>
            <a:r>
              <a:rPr lang="en-GB" sz="1400" dirty="0">
                <a:latin typeface="Consolas" panose="020B0609020204030204" pitchFamily="49" charset="0"/>
              </a:rPr>
              <a:t>/y</a:t>
            </a:r>
          </a:p>
        </p:txBody>
      </p:sp>
    </p:spTree>
    <p:extLst>
      <p:ext uri="{BB962C8B-B14F-4D97-AF65-F5344CB8AC3E}">
        <p14:creationId xmlns:p14="http://schemas.microsoft.com/office/powerpoint/2010/main" val="195772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OpenVPN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3" y="1303680"/>
            <a:ext cx="11170508" cy="5014741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hlinkClick r:id="rId2"/>
              </a:rPr>
              <a:t>https://gist.github.com/DRN88</a:t>
            </a:r>
            <a:endParaRPr lang="en-GB" sz="1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hlinkClick r:id="rId3"/>
              </a:rPr>
              <a:t>https://github.com/OpenVPN/easy-rsa/archive/release/2.x.zip</a:t>
            </a:r>
            <a:endParaRPr lang="en-GB" sz="1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hlinkClick r:id="rId4"/>
              </a:rPr>
              <a:t>https://community.openvpn.net/openvpn/wiki/Hardening</a:t>
            </a:r>
            <a:endParaRPr lang="en-GB" sz="1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hlinkClick r:id="rId5"/>
              </a:rPr>
              <a:t>https://community.openvpn.net/openvpn/wiki/IOSinline</a:t>
            </a:r>
            <a:endParaRPr lang="en-GB" sz="1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/>
              <a:t>yum -y install </a:t>
            </a:r>
            <a:r>
              <a:rPr lang="en-GB" sz="1800" dirty="0" err="1"/>
              <a:t>openvpn</a:t>
            </a:r>
            <a:r>
              <a:rPr lang="en-GB" sz="1800" dirty="0"/>
              <a:t> easy-</a:t>
            </a:r>
            <a:r>
              <a:rPr lang="en-GB" sz="1800" dirty="0" err="1"/>
              <a:t>rsa</a:t>
            </a:r>
            <a:endParaRPr lang="en-GB" sz="1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tun</a:t>
            </a:r>
            <a:r>
              <a:rPr lang="en-GB" sz="1800" dirty="0">
                <a:latin typeface="Consolas" panose="020B0609020204030204" pitchFamily="49" charset="0"/>
              </a:rPr>
              <a:t> mode -&gt; routing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tap mode -&gt; bridging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easy-</a:t>
            </a:r>
            <a:r>
              <a:rPr lang="en-GB" sz="1800" dirty="0" err="1">
                <a:latin typeface="Consolas" panose="020B0609020204030204" pitchFamily="49" charset="0"/>
              </a:rPr>
              <a:t>rsa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dirty="0">
                <a:latin typeface="Consolas" panose="020B0609020204030204" pitchFamily="49" charset="0"/>
                <a:hlinkClick r:id="rId6"/>
              </a:rPr>
              <a:t>https://github.com/OpenVPN/easy-rsa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latin typeface="Consolas" panose="020B0609020204030204" pitchFamily="49" charset="0"/>
              </a:rPr>
              <a:t>Certificate based authentication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ca.crt, </a:t>
            </a:r>
            <a:r>
              <a:rPr lang="en-GB" sz="1800" dirty="0" err="1">
                <a:latin typeface="Consolas" panose="020B0609020204030204" pitchFamily="49" charset="0"/>
              </a:rPr>
              <a:t>ca.key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vpnserver.crt, </a:t>
            </a:r>
            <a:r>
              <a:rPr lang="en-GB" sz="1800" dirty="0" err="1">
                <a:latin typeface="Consolas" panose="020B0609020204030204" pitchFamily="49" charset="0"/>
              </a:rPr>
              <a:t>vpnserver.key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vpnclient1.crt, vpnclient1.key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vpnclient2.crt, vpnclient2.key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dh2048.pem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server.conf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client.conf</a:t>
            </a:r>
            <a:endParaRPr lang="en-GB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173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/>
              <a:t>Simple </a:t>
            </a:r>
            <a:r>
              <a:rPr lang="en-GB" dirty="0" err="1"/>
              <a:t>OpenVPN</a:t>
            </a:r>
            <a:r>
              <a:rPr lang="en-GB" dirty="0"/>
              <a:t> 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3" y="1303680"/>
            <a:ext cx="11170508" cy="501474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/</a:t>
            </a:r>
            <a:r>
              <a:rPr lang="en-GB" sz="1800" dirty="0" err="1">
                <a:latin typeface="Consolas" panose="020B0609020204030204" pitchFamily="49" charset="0"/>
              </a:rPr>
              <a:t>usr</a:t>
            </a:r>
            <a:r>
              <a:rPr lang="en-GB" sz="1800" dirty="0">
                <a:latin typeface="Consolas" panose="020B0609020204030204" pitchFamily="49" charset="0"/>
              </a:rPr>
              <a:t>/share/doc/openvpn-2.3.12/sample/sample-</a:t>
            </a:r>
            <a:r>
              <a:rPr lang="en-GB" sz="1800" dirty="0" err="1">
                <a:latin typeface="Consolas" panose="020B0609020204030204" pitchFamily="49" charset="0"/>
              </a:rPr>
              <a:t>config</a:t>
            </a:r>
            <a:r>
              <a:rPr lang="en-GB" sz="1800" dirty="0">
                <a:latin typeface="Consolas" panose="020B0609020204030204" pitchFamily="49" charset="0"/>
              </a:rPr>
              <a:t>-files/</a:t>
            </a:r>
            <a:r>
              <a:rPr lang="en-GB" sz="1800" dirty="0" err="1">
                <a:latin typeface="Consolas" panose="020B0609020204030204" pitchFamily="49" charset="0"/>
              </a:rPr>
              <a:t>server.conf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latin typeface="Consolas" panose="020B0609020204030204" pitchFamily="49" charset="0"/>
              </a:rPr>
              <a:t>Minimalistic unsecure point-to-point tunnel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b="1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latin typeface="Consolas" panose="020B0609020204030204" pitchFamily="49" charset="0"/>
              </a:rPr>
              <a:t>Server: </a:t>
            </a:r>
            <a:r>
              <a:rPr lang="en-GB" sz="1800" dirty="0" err="1">
                <a:latin typeface="Consolas" panose="020B0609020204030204" pitchFamily="49" charset="0"/>
              </a:rPr>
              <a:t>openvpn</a:t>
            </a:r>
            <a:r>
              <a:rPr lang="en-GB" sz="1800" dirty="0">
                <a:latin typeface="Consolas" panose="020B0609020204030204" pitchFamily="49" charset="0"/>
              </a:rPr>
              <a:t> --dev </a:t>
            </a:r>
            <a:r>
              <a:rPr lang="en-GB" sz="1800" dirty="0" err="1">
                <a:latin typeface="Consolas" panose="020B0609020204030204" pitchFamily="49" charset="0"/>
              </a:rPr>
              <a:t>tun</a:t>
            </a:r>
            <a:r>
              <a:rPr lang="en-GB" sz="1800" dirty="0">
                <a:latin typeface="Consolas" panose="020B0609020204030204" pitchFamily="49" charset="0"/>
              </a:rPr>
              <a:t> --</a:t>
            </a:r>
            <a:r>
              <a:rPr lang="en-GB" sz="1800" dirty="0" err="1">
                <a:latin typeface="Consolas" panose="020B0609020204030204" pitchFamily="49" charset="0"/>
              </a:rPr>
              <a:t>ifconfig</a:t>
            </a:r>
            <a:r>
              <a:rPr lang="en-GB" sz="1800" dirty="0">
                <a:latin typeface="Consolas" panose="020B0609020204030204" pitchFamily="49" charset="0"/>
              </a:rPr>
              <a:t> 169.254.0.1 169.254.0.2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latin typeface="Consolas" panose="020B0609020204030204" pitchFamily="49" charset="0"/>
              </a:rPr>
              <a:t>Client: </a:t>
            </a:r>
            <a:r>
              <a:rPr lang="en-GB" sz="1800" dirty="0" err="1">
                <a:latin typeface="Consolas" panose="020B0609020204030204" pitchFamily="49" charset="0"/>
              </a:rPr>
              <a:t>openvpn</a:t>
            </a:r>
            <a:r>
              <a:rPr lang="en-GB" sz="1800" dirty="0">
                <a:latin typeface="Consolas" panose="020B0609020204030204" pitchFamily="49" charset="0"/>
              </a:rPr>
              <a:t> --dev </a:t>
            </a:r>
            <a:r>
              <a:rPr lang="en-GB" sz="1800" dirty="0" err="1">
                <a:latin typeface="Consolas" panose="020B0609020204030204" pitchFamily="49" charset="0"/>
              </a:rPr>
              <a:t>tun</a:t>
            </a:r>
            <a:r>
              <a:rPr lang="en-GB" sz="1800" dirty="0">
                <a:latin typeface="Consolas" panose="020B0609020204030204" pitchFamily="49" charset="0"/>
              </a:rPr>
              <a:t> --</a:t>
            </a:r>
            <a:r>
              <a:rPr lang="en-GB" sz="1800" dirty="0" err="1">
                <a:latin typeface="Consolas" panose="020B0609020204030204" pitchFamily="49" charset="0"/>
              </a:rPr>
              <a:t>ifconfig</a:t>
            </a:r>
            <a:r>
              <a:rPr lang="en-GB" sz="1800" dirty="0">
                <a:latin typeface="Consolas" panose="020B0609020204030204" pitchFamily="49" charset="0"/>
              </a:rPr>
              <a:t> 169.254.0.2 169.254.0.1 --remote &lt;server-</a:t>
            </a:r>
            <a:r>
              <a:rPr lang="en-GB" sz="1800" dirty="0" err="1">
                <a:latin typeface="Consolas" panose="020B0609020204030204" pitchFamily="49" charset="0"/>
              </a:rPr>
              <a:t>ip</a:t>
            </a:r>
            <a:r>
              <a:rPr lang="en-GB" sz="1800" dirty="0">
                <a:latin typeface="Consolas" panose="020B0609020204030204" pitchFamily="49" charset="0"/>
              </a:rPr>
              <a:t>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Default Port: UDP1194</a:t>
            </a:r>
          </a:p>
        </p:txBody>
      </p:sp>
    </p:spTree>
    <p:extLst>
      <p:ext uri="{BB962C8B-B14F-4D97-AF65-F5344CB8AC3E}">
        <p14:creationId xmlns:p14="http://schemas.microsoft.com/office/powerpoint/2010/main" val="49309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/>
              <a:t>Simple </a:t>
            </a:r>
            <a:r>
              <a:rPr lang="en-GB" dirty="0" err="1"/>
              <a:t>OpenVPN</a:t>
            </a:r>
            <a:r>
              <a:rPr lang="en-GB" dirty="0"/>
              <a:t> 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3" y="1303680"/>
            <a:ext cx="11170508" cy="501474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/</a:t>
            </a:r>
            <a:r>
              <a:rPr lang="en-GB" sz="1800" dirty="0" err="1">
                <a:latin typeface="Consolas" panose="020B0609020204030204" pitchFamily="49" charset="0"/>
              </a:rPr>
              <a:t>usr</a:t>
            </a:r>
            <a:r>
              <a:rPr lang="en-GB" sz="1800" dirty="0">
                <a:latin typeface="Consolas" panose="020B0609020204030204" pitchFamily="49" charset="0"/>
              </a:rPr>
              <a:t>/share/doc/openvpn-2.3.12/sample/sample-</a:t>
            </a:r>
            <a:r>
              <a:rPr lang="en-GB" sz="1800" dirty="0" err="1">
                <a:latin typeface="Consolas" panose="020B0609020204030204" pitchFamily="49" charset="0"/>
              </a:rPr>
              <a:t>config</a:t>
            </a:r>
            <a:r>
              <a:rPr lang="en-GB" sz="1800" dirty="0">
                <a:latin typeface="Consolas" panose="020B0609020204030204" pitchFamily="49" charset="0"/>
              </a:rPr>
              <a:t>-files/</a:t>
            </a:r>
            <a:r>
              <a:rPr lang="en-GB" sz="1800" dirty="0" err="1">
                <a:latin typeface="Consolas" panose="020B0609020204030204" pitchFamily="49" charset="0"/>
              </a:rPr>
              <a:t>server.conf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0, Compile </a:t>
            </a:r>
            <a:r>
              <a:rPr lang="en-GB" sz="1800" dirty="0" err="1">
                <a:latin typeface="Consolas" panose="020B0609020204030204" pitchFamily="49" charset="0"/>
              </a:rPr>
              <a:t>OpenVPN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1, Install </a:t>
            </a:r>
            <a:r>
              <a:rPr lang="en-GB" sz="1800" dirty="0" err="1">
                <a:latin typeface="Consolas" panose="020B0609020204030204" pitchFamily="49" charset="0"/>
              </a:rPr>
              <a:t>OpenVPN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2, Copy example </a:t>
            </a:r>
            <a:r>
              <a:rPr lang="en-GB" sz="1800" dirty="0" err="1">
                <a:latin typeface="Consolas" panose="020B0609020204030204" pitchFamily="49" charset="0"/>
              </a:rPr>
              <a:t>config</a:t>
            </a:r>
            <a:r>
              <a:rPr lang="en-GB" sz="1800" dirty="0">
                <a:latin typeface="Consolas" panose="020B0609020204030204" pitchFamily="49" charset="0"/>
              </a:rPr>
              <a:t> and read online documentation. It is very nice!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	</a:t>
            </a:r>
            <a:r>
              <a:rPr lang="en-GB" sz="1800" dirty="0">
                <a:latin typeface="Consolas" panose="020B0609020204030204" pitchFamily="49" charset="0"/>
                <a:hlinkClick r:id="rId2"/>
              </a:rPr>
              <a:t>https://community.openvpn.net/openvpn/wiki/Openvpn24ManPage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3, Generate certificates with </a:t>
            </a:r>
            <a:r>
              <a:rPr lang="en-GB" sz="1800" dirty="0" err="1">
                <a:latin typeface="Consolas" panose="020B0609020204030204" pitchFamily="49" charset="0"/>
              </a:rPr>
              <a:t>EasyRSA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4, Set up directory structure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5, Prepare server </a:t>
            </a:r>
            <a:r>
              <a:rPr lang="en-GB" sz="1800" dirty="0" err="1">
                <a:latin typeface="Consolas" panose="020B0609020204030204" pitchFamily="49" charset="0"/>
              </a:rPr>
              <a:t>config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6, Prepare client </a:t>
            </a:r>
            <a:r>
              <a:rPr lang="en-GB" sz="1800" dirty="0" err="1">
                <a:latin typeface="Consolas" panose="020B0609020204030204" pitchFamily="49" charset="0"/>
              </a:rPr>
              <a:t>config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7, Start server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8, Deploy certs and </a:t>
            </a:r>
            <a:r>
              <a:rPr lang="en-GB" sz="1800" dirty="0" err="1">
                <a:latin typeface="Consolas" panose="020B0609020204030204" pitchFamily="49" charset="0"/>
              </a:rPr>
              <a:t>config</a:t>
            </a:r>
            <a:r>
              <a:rPr lang="en-GB" sz="1800" dirty="0">
                <a:latin typeface="Consolas" panose="020B0609020204030204" pitchFamily="49" charset="0"/>
              </a:rPr>
              <a:t> to clients. (cert, key, ta, ca in the </a:t>
            </a:r>
            <a:r>
              <a:rPr lang="en-GB" sz="1800" dirty="0" err="1">
                <a:latin typeface="Consolas" panose="020B0609020204030204" pitchFamily="49" charset="0"/>
              </a:rPr>
              <a:t>config</a:t>
            </a:r>
            <a:r>
              <a:rPr lang="en-GB" sz="1800" dirty="0">
                <a:latin typeface="Consolas" panose="020B0609020204030204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9, Connect to </a:t>
            </a:r>
            <a:r>
              <a:rPr lang="en-GB" sz="1800" dirty="0" err="1">
                <a:latin typeface="Consolas" panose="020B0609020204030204" pitchFamily="49" charset="0"/>
              </a:rPr>
              <a:t>OpenVPN</a:t>
            </a:r>
            <a:r>
              <a:rPr lang="en-GB" sz="1800" dirty="0">
                <a:latin typeface="Consolas" panose="020B0609020204030204" pitchFamily="49" charset="0"/>
              </a:rPr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2845107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/>
              <a:t>IPTABLES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3" y="1303680"/>
            <a:ext cx="11170508" cy="501474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Firewalld</a:t>
            </a:r>
            <a:r>
              <a:rPr lang="en-GB" sz="1800" dirty="0">
                <a:latin typeface="Consolas" panose="020B0609020204030204" pitchFamily="49" charset="0"/>
              </a:rPr>
              <a:t> vs </a:t>
            </a:r>
            <a:r>
              <a:rPr lang="en-GB" sz="1800" dirty="0" err="1">
                <a:latin typeface="Consolas" panose="020B0609020204030204" pitchFamily="49" charset="0"/>
              </a:rPr>
              <a:t>iptables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Firewalld</a:t>
            </a:r>
            <a:r>
              <a:rPr lang="en-GB" sz="1800" dirty="0">
                <a:latin typeface="Consolas" panose="020B0609020204030204" pitchFamily="49" charset="0"/>
              </a:rPr>
              <a:t> documentation: </a:t>
            </a:r>
            <a:r>
              <a:rPr lang="en-GB" sz="1800" dirty="0">
                <a:latin typeface="Consolas" panose="020B0609020204030204" pitchFamily="49" charset="0"/>
                <a:hlinkClick r:id="rId2"/>
              </a:rPr>
              <a:t>http://www.firewalld.org/documentation/</a:t>
            </a:r>
            <a:endParaRPr lang="en-GB" sz="1800" b="1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b="1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Let's use </a:t>
            </a:r>
            <a:r>
              <a:rPr lang="en-GB" sz="1800" dirty="0" err="1">
                <a:latin typeface="Consolas" panose="020B0609020204030204" pitchFamily="49" charset="0"/>
              </a:rPr>
              <a:t>iptables</a:t>
            </a:r>
            <a:r>
              <a:rPr lang="en-GB" sz="1800" dirty="0">
                <a:latin typeface="Consolas" panose="020B0609020204030204" pitchFamily="49" charset="0"/>
              </a:rPr>
              <a:t> for now.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latin typeface="Consolas" panose="020B0609020204030204" pitchFamily="49" charset="0"/>
              </a:rPr>
              <a:t>IPTABLES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b="1" dirty="0">
              <a:latin typeface="Consolas" panose="020B0609020204030204" pitchFamily="49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latin typeface="Consolas" panose="020B0609020204030204" pitchFamily="49" charset="0"/>
              </a:rPr>
              <a:t>Chains</a:t>
            </a: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400" dirty="0">
                <a:latin typeface="Consolas" panose="020B0609020204030204" pitchFamily="49" charset="0"/>
              </a:rPr>
              <a:t>input</a:t>
            </a: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400" dirty="0">
                <a:latin typeface="Consolas" panose="020B0609020204030204" pitchFamily="49" charset="0"/>
              </a:rPr>
              <a:t>forward</a:t>
            </a: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400" dirty="0">
                <a:latin typeface="Consolas" panose="020B0609020204030204" pitchFamily="49" charset="0"/>
              </a:rPr>
              <a:t>output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latin typeface="Consolas" panose="020B0609020204030204" pitchFamily="49" charset="0"/>
              </a:rPr>
              <a:t>Tables</a:t>
            </a: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400" dirty="0" err="1">
                <a:latin typeface="Consolas" panose="020B0609020204030204" pitchFamily="49" charset="0"/>
              </a:rPr>
              <a:t>nat</a:t>
            </a:r>
            <a:endParaRPr lang="en-GB" sz="1400" dirty="0">
              <a:latin typeface="Consolas" panose="020B0609020204030204" pitchFamily="49" charset="0"/>
            </a:endParaRP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400" dirty="0">
                <a:latin typeface="Consolas" panose="020B0609020204030204" pitchFamily="49" charset="0"/>
              </a:rPr>
              <a:t>mangle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Stateful</a:t>
            </a:r>
            <a:r>
              <a:rPr lang="en-GB" sz="1800" dirty="0">
                <a:latin typeface="Consolas" panose="020B0609020204030204" pitchFamily="49" charset="0"/>
              </a:rPr>
              <a:t> firewall, </a:t>
            </a:r>
            <a:r>
              <a:rPr lang="en-GB" sz="1800" dirty="0" err="1">
                <a:latin typeface="Consolas" panose="020B0609020204030204" pitchFamily="49" charset="0"/>
              </a:rPr>
              <a:t>conntrack</a:t>
            </a:r>
            <a:r>
              <a:rPr lang="en-GB" sz="1800" dirty="0">
                <a:latin typeface="Consolas" panose="020B0609020204030204" pitchFamily="49" charset="0"/>
              </a:rPr>
              <a:t>, TCP States, 3 way handshake, TCP Fast Open</a:t>
            </a:r>
          </a:p>
        </p:txBody>
      </p:sp>
    </p:spTree>
    <p:extLst>
      <p:ext uri="{BB962C8B-B14F-4D97-AF65-F5344CB8AC3E}">
        <p14:creationId xmlns:p14="http://schemas.microsoft.com/office/powerpoint/2010/main" val="3737305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/>
              <a:t>IPTABLES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3" y="1303680"/>
            <a:ext cx="11170508" cy="5014741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/root/.</a:t>
            </a:r>
            <a:r>
              <a:rPr lang="en-GB" sz="1800" dirty="0" err="1">
                <a:latin typeface="Consolas" panose="020B0609020204030204" pitchFamily="49" charset="0"/>
              </a:rPr>
              <a:t>bashrc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alias </a:t>
            </a:r>
            <a:r>
              <a:rPr lang="en-GB" sz="1800" dirty="0" err="1">
                <a:latin typeface="Consolas" panose="020B0609020204030204" pitchFamily="49" charset="0"/>
              </a:rPr>
              <a:t>iptablesl</a:t>
            </a:r>
            <a:r>
              <a:rPr lang="en-GB" sz="1800" dirty="0">
                <a:latin typeface="Consolas" panose="020B0609020204030204" pitchFamily="49" charset="0"/>
              </a:rPr>
              <a:t>="</a:t>
            </a:r>
            <a:r>
              <a:rPr lang="en-GB" sz="1800" dirty="0" err="1">
                <a:latin typeface="Consolas" panose="020B0609020204030204" pitchFamily="49" charset="0"/>
              </a:rPr>
              <a:t>iptables</a:t>
            </a:r>
            <a:r>
              <a:rPr lang="en-GB" sz="1800" dirty="0">
                <a:latin typeface="Consolas" panose="020B0609020204030204" pitchFamily="49" charset="0"/>
              </a:rPr>
              <a:t> --line-</a:t>
            </a:r>
            <a:r>
              <a:rPr lang="en-GB" sz="1800" dirty="0" err="1">
                <a:latin typeface="Consolas" panose="020B0609020204030204" pitchFamily="49" charset="0"/>
              </a:rPr>
              <a:t>nums</a:t>
            </a:r>
            <a:r>
              <a:rPr lang="en-GB" sz="1800" dirty="0">
                <a:latin typeface="Consolas" panose="020B0609020204030204" pitchFamily="49" charset="0"/>
              </a:rPr>
              <a:t>"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source /root/.</a:t>
            </a:r>
            <a:r>
              <a:rPr lang="en-GB" sz="1800" dirty="0" err="1">
                <a:latin typeface="Consolas" panose="020B0609020204030204" pitchFamily="49" charset="0"/>
              </a:rPr>
              <a:t>bashrc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iptables</a:t>
            </a:r>
            <a:r>
              <a:rPr lang="en-GB" sz="1800" dirty="0">
                <a:latin typeface="Consolas" panose="020B0609020204030204" pitchFamily="49" charset="0"/>
              </a:rPr>
              <a:t> -</a:t>
            </a:r>
            <a:r>
              <a:rPr lang="en-GB" sz="1800" dirty="0" err="1">
                <a:latin typeface="Consolas" panose="020B0609020204030204" pitchFamily="49" charset="0"/>
              </a:rPr>
              <a:t>vnL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iptables</a:t>
            </a:r>
            <a:r>
              <a:rPr lang="en-GB" sz="1800" dirty="0">
                <a:latin typeface="Consolas" panose="020B0609020204030204" pitchFamily="49" charset="0"/>
              </a:rPr>
              <a:t> -X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iptables</a:t>
            </a:r>
            <a:r>
              <a:rPr lang="en-GB" sz="1800" dirty="0">
                <a:latin typeface="Consolas" panose="020B0609020204030204" pitchFamily="49" charset="0"/>
              </a:rPr>
              <a:t> -F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iptables</a:t>
            </a:r>
            <a:r>
              <a:rPr lang="en-GB" sz="1800" dirty="0">
                <a:latin typeface="Consolas" panose="020B0609020204030204" pitchFamily="49" charset="0"/>
              </a:rPr>
              <a:t> -t </a:t>
            </a:r>
            <a:r>
              <a:rPr lang="en-GB" sz="1800" dirty="0" err="1">
                <a:latin typeface="Consolas" panose="020B0609020204030204" pitchFamily="49" charset="0"/>
              </a:rPr>
              <a:t>nat</a:t>
            </a:r>
            <a:r>
              <a:rPr lang="en-GB" sz="1800" dirty="0">
                <a:latin typeface="Consolas" panose="020B0609020204030204" pitchFamily="49" charset="0"/>
              </a:rPr>
              <a:t> -</a:t>
            </a:r>
            <a:r>
              <a:rPr lang="en-GB" sz="1800" dirty="0" err="1">
                <a:latin typeface="Consolas" panose="020B0609020204030204" pitchFamily="49" charset="0"/>
              </a:rPr>
              <a:t>vnL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PREROUTING chain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POSTROUTING chain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iptables</a:t>
            </a:r>
            <a:r>
              <a:rPr lang="en-GB" sz="1800" dirty="0">
                <a:latin typeface="Consolas" panose="020B0609020204030204" pitchFamily="49" charset="0"/>
              </a:rPr>
              <a:t> -N &lt;my-own-chain&gt;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iptables</a:t>
            </a:r>
            <a:r>
              <a:rPr lang="en-GB" sz="1800" dirty="0">
                <a:latin typeface="Consolas" panose="020B0609020204030204" pitchFamily="49" charset="0"/>
              </a:rPr>
              <a:t> -I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iptables</a:t>
            </a:r>
            <a:r>
              <a:rPr lang="en-GB" sz="1800" dirty="0">
                <a:latin typeface="Consolas" panose="020B0609020204030204" pitchFamily="49" charset="0"/>
              </a:rPr>
              <a:t> -A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iptables</a:t>
            </a:r>
            <a:r>
              <a:rPr lang="en-GB" sz="1800" dirty="0">
                <a:latin typeface="Consolas" panose="020B0609020204030204" pitchFamily="49" charset="0"/>
              </a:rPr>
              <a:t> -D</a:t>
            </a:r>
          </a:p>
        </p:txBody>
      </p:sp>
    </p:spTree>
    <p:extLst>
      <p:ext uri="{BB962C8B-B14F-4D97-AF65-F5344CB8AC3E}">
        <p14:creationId xmlns:p14="http://schemas.microsoft.com/office/powerpoint/2010/main" val="252835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/>
              <a:t>IPTABLES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3" y="1303680"/>
            <a:ext cx="11170508" cy="501474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### TASK ###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# Allow all replies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# Allow localhost device all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# Allow SSH, state new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# Allow HTTP HTTPS multiport, state new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Useful app: Fail2Ban</a:t>
            </a:r>
          </a:p>
        </p:txBody>
      </p:sp>
    </p:spTree>
    <p:extLst>
      <p:ext uri="{BB962C8B-B14F-4D97-AF65-F5344CB8AC3E}">
        <p14:creationId xmlns:p14="http://schemas.microsoft.com/office/powerpoint/2010/main" val="2557110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311</Words>
  <Application>Microsoft Office PowerPoint</Application>
  <PresentationFormat>Widescreen</PresentationFormat>
  <Paragraphs>127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Wingdings</vt:lpstr>
      <vt:lpstr>Office Theme</vt:lpstr>
      <vt:lpstr>Bauer Linux Training</vt:lpstr>
      <vt:lpstr>Agenda</vt:lpstr>
      <vt:lpstr>Networking</vt:lpstr>
      <vt:lpstr>OpenVPN</vt:lpstr>
      <vt:lpstr>Simple OpenVPN Server</vt:lpstr>
      <vt:lpstr>Simple OpenVPN Server</vt:lpstr>
      <vt:lpstr>IPTABLES</vt:lpstr>
      <vt:lpstr>IPTABLES</vt:lpstr>
      <vt:lpstr>IPTABLES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Bauer Linux Training</dc:title>
  <dc:creator>Ocsovszki, Dorian</dc:creator>
  <cp:lastModifiedBy>Ocsovszki, Dorian</cp:lastModifiedBy>
  <cp:revision>44</cp:revision>
  <dcterms:created xsi:type="dcterms:W3CDTF">2016-11-03T09:41:29Z</dcterms:created>
  <dcterms:modified xsi:type="dcterms:W3CDTF">2016-11-17T12:36:01Z</dcterms:modified>
</cp:coreProperties>
</file>