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66" r:id="rId15"/>
    <p:sldId id="271" r:id="rId16"/>
    <p:sldId id="270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2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3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42A0-8A98-4341-864C-989021FA1BF4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0184-427A-4077-94A7-0E862F50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6/html/Virtualization_Administration_Guide/chap-Virtualization_Administration_Guide-Virtual_Network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6/html/Virtualization_Host_Configuration_and_Guest_Installation_Guide/chap-Virtualization_Host_Configuration_and_Guest_Installation_Guide-Libvirt_network_booting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uk/search?q=nested+virtualiz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W41 – 2016-10-13</a:t>
            </a:r>
          </a:p>
        </p:txBody>
      </p:sp>
    </p:spTree>
    <p:extLst>
      <p:ext uri="{BB962C8B-B14F-4D97-AF65-F5344CB8AC3E}">
        <p14:creationId xmlns:p14="http://schemas.microsoft.com/office/powerpoint/2010/main" val="19846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Connecting with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95" y="1278618"/>
            <a:ext cx="7261728" cy="51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38" y="1256008"/>
            <a:ext cx="7183641" cy="52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11" y="1334178"/>
            <a:ext cx="7013495" cy="5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06" y="1349335"/>
            <a:ext cx="7138706" cy="52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iptables</a:t>
            </a:r>
            <a:r>
              <a:rPr lang="en-GB" dirty="0"/>
              <a:t> and </a:t>
            </a:r>
            <a:r>
              <a:rPr lang="en-GB" dirty="0" err="1"/>
              <a:t>ip_forward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 err="1"/>
              <a:t>firewalld</a:t>
            </a:r>
            <a:r>
              <a:rPr lang="en-GB" dirty="0"/>
              <a:t> - Page 201</a:t>
            </a:r>
          </a:p>
          <a:p>
            <a:pPr algn="l"/>
            <a:r>
              <a:rPr lang="en-GB" dirty="0"/>
              <a:t>I personally disable </a:t>
            </a:r>
            <a:r>
              <a:rPr lang="en-GB" dirty="0" err="1"/>
              <a:t>firewalld</a:t>
            </a:r>
            <a:r>
              <a:rPr lang="en-GB" dirty="0"/>
              <a:t> and use simple </a:t>
            </a:r>
            <a:r>
              <a:rPr lang="en-GB" dirty="0" err="1"/>
              <a:t>iptables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systemctl stop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firewalld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systemctl disable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firewalld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iptables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vnL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--line-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INPUT (policy ACCEPT 15994 packets, 1387K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dpt:53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dpt:53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dpt:67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 --  virbr0 *     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r>
              <a:rPr lang="en-GB" sz="1800" dirty="0">
                <a:latin typeface="Consolas" panose="020B0609020204030204" pitchFamily="49" charset="0"/>
              </a:rPr>
              <a:t> dpt:67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FORWARD (policy ACCEPT 0 packets, 0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all  --  *      virbr0  0.0.0.0/0            192.168.122.0/24     </a:t>
            </a:r>
            <a:r>
              <a:rPr lang="en-GB" sz="1800" dirty="0" err="1">
                <a:latin typeface="Consolas" panose="020B0609020204030204" pitchFamily="49" charset="0"/>
              </a:rPr>
              <a:t>ctstate</a:t>
            </a:r>
            <a:r>
              <a:rPr lang="en-GB" sz="1800" dirty="0">
                <a:latin typeface="Consolas" panose="020B0609020204030204" pitchFamily="49" charset="0"/>
              </a:rPr>
              <a:t> RELATED,ESTABLISHED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        0     0 ACCEPT     all  --  virbr0 *       192.168.122.0/24     0.0.0.0/0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        0     0 ACCEPT     all  --  virbr0 </a:t>
            </a:r>
            <a:r>
              <a:rPr lang="en-GB" sz="1800" dirty="0" err="1">
                <a:latin typeface="Consolas" panose="020B0609020204030204" pitchFamily="49" charset="0"/>
              </a:rPr>
              <a:t>virbr0</a:t>
            </a:r>
            <a:r>
              <a:rPr lang="en-GB" sz="1800" dirty="0">
                <a:latin typeface="Consolas" panose="020B0609020204030204" pitchFamily="49" charset="0"/>
              </a:rPr>
              <a:t>  0.0.0.0/0            0.0.0.0/0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        0     0 REJECT     all  --  *      virbr0  0.0.0.0/0            0.0.0.0/0            reject-with </a:t>
            </a:r>
            <a:r>
              <a:rPr lang="en-GB" sz="1800" dirty="0" err="1">
                <a:latin typeface="Consolas" panose="020B0609020204030204" pitchFamily="49" charset="0"/>
              </a:rPr>
              <a:t>icmp</a:t>
            </a:r>
            <a:r>
              <a:rPr lang="en-GB" sz="1800" dirty="0">
                <a:latin typeface="Consolas" panose="020B0609020204030204" pitchFamily="49" charset="0"/>
              </a:rPr>
              <a:t>-port-unreachable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5        0     0 REJECT     all  --  virbr0 *       0.0.0.0/0            0.0.0.0/0            reject-with </a:t>
            </a:r>
            <a:r>
              <a:rPr lang="en-GB" sz="1800" dirty="0" err="1">
                <a:latin typeface="Consolas" panose="020B0609020204030204" pitchFamily="49" charset="0"/>
              </a:rPr>
              <a:t>icmp</a:t>
            </a:r>
            <a:r>
              <a:rPr lang="en-GB" sz="1800" dirty="0">
                <a:latin typeface="Consolas" panose="020B0609020204030204" pitchFamily="49" charset="0"/>
              </a:rPr>
              <a:t>-port-unreachable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Chain OUTPUT (policy ACCEPT 1458 packets, 286K bytes)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pkts</a:t>
            </a:r>
            <a:r>
              <a:rPr lang="en-GB" sz="1800" dirty="0">
                <a:latin typeface="Consolas" panose="020B0609020204030204" pitchFamily="49" charset="0"/>
              </a:rPr>
              <a:t> bytes target     </a:t>
            </a:r>
            <a:r>
              <a:rPr lang="en-GB" sz="1800" dirty="0" err="1">
                <a:latin typeface="Consolas" panose="020B0609020204030204" pitchFamily="49" charset="0"/>
              </a:rPr>
              <a:t>prot</a:t>
            </a:r>
            <a:r>
              <a:rPr lang="en-GB" sz="18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        0     0 ACCEPT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 --  *      virbr0  0.0.0.0/0            0.0.0.0/0           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r>
              <a:rPr lang="en-GB" sz="1800" dirty="0">
                <a:latin typeface="Consolas" panose="020B0609020204030204" pitchFamily="49" charset="0"/>
              </a:rPr>
              <a:t> dpt:68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3726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iptables</a:t>
            </a:r>
            <a:r>
              <a:rPr lang="en-GB" dirty="0"/>
              <a:t> and </a:t>
            </a:r>
            <a:r>
              <a:rPr lang="en-GB" dirty="0" err="1"/>
              <a:t>ip_forward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[root@LXRHCSA01 ~]#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iptables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vnL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--line-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 -t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nat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PREROUTING</a:t>
            </a:r>
            <a:r>
              <a:rPr lang="en-GB" sz="1200" dirty="0">
                <a:latin typeface="Consolas" panose="020B0609020204030204" pitchFamily="49" charset="0"/>
              </a:rPr>
              <a:t> (policy ACCEPT 767 packets, 145K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INPUT (policy ACCEPT 761 packets, 144K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OUTPUT (policy ACCEPT 78 packets, 5991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Chain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POSTROUTING</a:t>
            </a:r>
            <a:r>
              <a:rPr lang="en-GB" sz="1200" dirty="0">
                <a:latin typeface="Consolas" panose="020B0609020204030204" pitchFamily="49" charset="0"/>
              </a:rPr>
              <a:t> (policy ACCEPT 78 packets, 5991 bytes)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 err="1">
                <a:latin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</a:rPr>
              <a:t>pkts</a:t>
            </a:r>
            <a:r>
              <a:rPr lang="en-GB" sz="1200" dirty="0">
                <a:latin typeface="Consolas" panose="020B0609020204030204" pitchFamily="49" charset="0"/>
              </a:rPr>
              <a:t> bytes target     </a:t>
            </a:r>
            <a:r>
              <a:rPr lang="en-GB" sz="1200" dirty="0" err="1">
                <a:latin typeface="Consolas" panose="020B0609020204030204" pitchFamily="49" charset="0"/>
              </a:rPr>
              <a:t>prot</a:t>
            </a:r>
            <a:r>
              <a:rPr lang="en-GB" sz="1200" dirty="0">
                <a:latin typeface="Consolas" panose="020B0609020204030204" pitchFamily="49" charset="0"/>
              </a:rPr>
              <a:t> opt in     out     source               destination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1        1    32 RETURN      all  --  *      *       192.168.122.0/24    224.0.0.0/24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2        0     0 RETURN      all  --  *      *       192.168.122.0/24    255.255.255.255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3        0     0 MASQUERADE  </a:t>
            </a:r>
            <a:r>
              <a:rPr lang="en-GB" sz="1200" dirty="0" err="1">
                <a:latin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</a:rPr>
              <a:t>  --  *      *       192.168.122.0/24    !192.168.122.0/24     </a:t>
            </a:r>
            <a:r>
              <a:rPr lang="en-GB" sz="1200" dirty="0" err="1">
                <a:latin typeface="Consolas" panose="020B0609020204030204" pitchFamily="49" charset="0"/>
              </a:rPr>
              <a:t>masq</a:t>
            </a:r>
            <a:r>
              <a:rPr lang="en-GB" sz="1200" dirty="0">
                <a:latin typeface="Consolas" panose="020B0609020204030204" pitchFamily="49" charset="0"/>
              </a:rPr>
              <a:t> ports: 1024-65535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4        0     0 MASQUERADE  </a:t>
            </a:r>
            <a:r>
              <a:rPr lang="en-GB" sz="1200" dirty="0" err="1">
                <a:latin typeface="Consolas" panose="020B0609020204030204" pitchFamily="49" charset="0"/>
              </a:rPr>
              <a:t>udp</a:t>
            </a:r>
            <a:r>
              <a:rPr lang="en-GB" sz="1200" dirty="0">
                <a:latin typeface="Consolas" panose="020B0609020204030204" pitchFamily="49" charset="0"/>
              </a:rPr>
              <a:t>  --  *      *       192.168.122.0/24    !192.168.122.0/24     </a:t>
            </a:r>
            <a:r>
              <a:rPr lang="en-GB" sz="1200" dirty="0" err="1">
                <a:latin typeface="Consolas" panose="020B0609020204030204" pitchFamily="49" charset="0"/>
              </a:rPr>
              <a:t>masq</a:t>
            </a:r>
            <a:r>
              <a:rPr lang="en-GB" sz="1200" dirty="0">
                <a:latin typeface="Consolas" panose="020B0609020204030204" pitchFamily="49" charset="0"/>
              </a:rPr>
              <a:t> ports: 1024-65535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5        0     0 MASQUERADE  all  --  *      *       192.168.122.0/24    !192.168.122.0/24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26034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virbr0 bridge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1600" dirty="0">
                <a:hlinkClick r:id="rId2"/>
              </a:rPr>
              <a:t>https://access.redhat.com/documentation/en-US/Red_Hat_Enterprise_Linux/6/html/Virtualization_Administration_Guide/chap-Virtualization_Administration_Guide-Virtual_Networking.html</a:t>
            </a:r>
            <a:endParaRPr lang="en-GB" sz="1600" dirty="0"/>
          </a:p>
          <a:p>
            <a:pPr algn="l"/>
            <a:r>
              <a:rPr lang="en-GB" sz="2000" dirty="0"/>
              <a:t>Page 66 - Network Interfaces on a Hypervisor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 show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bridge name	bridge id		STP enabled	interfaces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virbr0</a:t>
            </a:r>
            <a:r>
              <a:rPr lang="en-GB" sz="1400" dirty="0">
                <a:latin typeface="Consolas" panose="020B0609020204030204" pitchFamily="49" charset="0"/>
              </a:rPr>
              <a:t>		8000.525400d6148e	yes		virbr0-nic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Usage: </a:t>
            </a:r>
            <a:r>
              <a:rPr lang="en-GB" sz="1400" dirty="0" err="1">
                <a:latin typeface="Consolas" panose="020B0609020204030204" pitchFamily="49" charset="0"/>
              </a:rPr>
              <a:t>brctl</a:t>
            </a:r>
            <a:r>
              <a:rPr lang="en-GB" sz="1400" dirty="0">
                <a:latin typeface="Consolas" panose="020B0609020204030204" pitchFamily="49" charset="0"/>
              </a:rPr>
              <a:t> [commands]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commands: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addbr</a:t>
            </a:r>
            <a:r>
              <a:rPr lang="en-GB" sz="1400" dirty="0">
                <a:latin typeface="Consolas" panose="020B0609020204030204" pitchFamily="49" charset="0"/>
              </a:rPr>
              <a:t>    		&lt;bridge&gt;			add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delbr</a:t>
            </a:r>
            <a:r>
              <a:rPr lang="en-GB" sz="1400" dirty="0">
                <a:latin typeface="Consolas" panose="020B0609020204030204" pitchFamily="49" charset="0"/>
              </a:rPr>
              <a:t>     		&lt;bridge&gt;			delete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addif</a:t>
            </a:r>
            <a:r>
              <a:rPr lang="en-GB" sz="1400" dirty="0">
                <a:latin typeface="Consolas" panose="020B0609020204030204" pitchFamily="49" charset="0"/>
              </a:rPr>
              <a:t>     		&lt;bridge&gt; &lt;device&gt;		add interface to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delif</a:t>
            </a:r>
            <a:r>
              <a:rPr lang="en-GB" sz="1400" dirty="0">
                <a:latin typeface="Consolas" panose="020B0609020204030204" pitchFamily="49" charset="0"/>
              </a:rPr>
              <a:t>     		&lt;bridge&gt; &lt;device&gt;		delete interface from bridge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hairpin   		&lt;bridge&gt; &lt;port&gt; {</a:t>
            </a:r>
            <a:r>
              <a:rPr lang="en-GB" sz="1400" dirty="0" err="1">
                <a:latin typeface="Consolas" panose="020B0609020204030204" pitchFamily="49" charset="0"/>
              </a:rPr>
              <a:t>on|off</a:t>
            </a:r>
            <a:r>
              <a:rPr lang="en-GB" sz="1400" dirty="0">
                <a:latin typeface="Consolas" panose="020B0609020204030204" pitchFamily="49" charset="0"/>
              </a:rPr>
              <a:t>}	turn hairpin on/off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setageing</a:t>
            </a:r>
            <a:r>
              <a:rPr lang="en-GB" sz="1400" dirty="0">
                <a:latin typeface="Consolas" panose="020B0609020204030204" pitchFamily="49" charset="0"/>
              </a:rPr>
              <a:t> 		&lt;bridge&gt; &lt;time&gt;		set ageing time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setbridgeprio</a:t>
            </a:r>
            <a:r>
              <a:rPr lang="en-GB" sz="1400" dirty="0">
                <a:latin typeface="Consolas" panose="020B0609020204030204" pitchFamily="49" charset="0"/>
              </a:rPr>
              <a:t>	&lt;bridge&gt; &lt;</a:t>
            </a:r>
            <a:r>
              <a:rPr lang="en-GB" sz="1400" dirty="0" err="1">
                <a:latin typeface="Consolas" panose="020B0609020204030204" pitchFamily="49" charset="0"/>
              </a:rPr>
              <a:t>prio</a:t>
            </a:r>
            <a:r>
              <a:rPr lang="en-GB" sz="1400" dirty="0">
                <a:latin typeface="Consolas" panose="020B0609020204030204" pitchFamily="49" charset="0"/>
              </a:rPr>
              <a:t>&gt;		set bridge priority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setfd</a:t>
            </a:r>
            <a:r>
              <a:rPr lang="en-GB" sz="1400" dirty="0">
                <a:latin typeface="Consolas" panose="020B0609020204030204" pitchFamily="49" charset="0"/>
              </a:rPr>
              <a:t>     		&lt;bridge&gt; &lt;time&gt;		set bridge forward delay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sethello</a:t>
            </a:r>
            <a:r>
              <a:rPr lang="en-GB" sz="1400" dirty="0">
                <a:latin typeface="Consolas" panose="020B0609020204030204" pitchFamily="49" charset="0"/>
              </a:rPr>
              <a:t>  		&lt;bridge&gt; &lt;time&gt;		set hello time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setmaxage</a:t>
            </a:r>
            <a:r>
              <a:rPr lang="en-GB" sz="1400" dirty="0">
                <a:latin typeface="Consolas" panose="020B0609020204030204" pitchFamily="49" charset="0"/>
              </a:rPr>
              <a:t> 		&lt;bridge&gt; &lt;time&gt;		set max message age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setpathcost</a:t>
            </a:r>
            <a:r>
              <a:rPr lang="en-GB" sz="1400" dirty="0">
                <a:latin typeface="Consolas" panose="020B0609020204030204" pitchFamily="49" charset="0"/>
              </a:rPr>
              <a:t>	&lt;bridge&gt; &lt;port&gt; &lt;cost&gt;	set path cost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setportprio</a:t>
            </a:r>
            <a:r>
              <a:rPr lang="en-GB" sz="1400" dirty="0">
                <a:latin typeface="Consolas" panose="020B0609020204030204" pitchFamily="49" charset="0"/>
              </a:rPr>
              <a:t>	&lt;bridge&gt; &lt;port&gt; &lt;</a:t>
            </a:r>
            <a:r>
              <a:rPr lang="en-GB" sz="1400" dirty="0" err="1">
                <a:latin typeface="Consolas" panose="020B0609020204030204" pitchFamily="49" charset="0"/>
              </a:rPr>
              <a:t>prio</a:t>
            </a:r>
            <a:r>
              <a:rPr lang="en-GB" sz="1400" dirty="0">
                <a:latin typeface="Consolas" panose="020B0609020204030204" pitchFamily="49" charset="0"/>
              </a:rPr>
              <a:t>&gt;	set port priority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show      		[ &lt;bridge&gt; ]		show a list of bridges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showmacs</a:t>
            </a:r>
            <a:r>
              <a:rPr lang="en-GB" sz="1400" dirty="0">
                <a:latin typeface="Consolas" panose="020B0609020204030204" pitchFamily="49" charset="0"/>
              </a:rPr>
              <a:t>  		&lt;bridge&gt;			show a list of mac </a:t>
            </a:r>
            <a:r>
              <a:rPr lang="en-GB" sz="1400" dirty="0" err="1">
                <a:latin typeface="Consolas" panose="020B0609020204030204" pitchFamily="49" charset="0"/>
              </a:rPr>
              <a:t>addrs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showstp</a:t>
            </a:r>
            <a:r>
              <a:rPr lang="en-GB" sz="1400" dirty="0">
                <a:latin typeface="Consolas" panose="020B0609020204030204" pitchFamily="49" charset="0"/>
              </a:rPr>
              <a:t>   		&lt;bridge&gt;			show bridge 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info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      		&lt;bridge&gt; {</a:t>
            </a:r>
            <a:r>
              <a:rPr lang="en-GB" sz="1400" dirty="0" err="1">
                <a:latin typeface="Consolas" panose="020B0609020204030204" pitchFamily="49" charset="0"/>
              </a:rPr>
              <a:t>on|off</a:t>
            </a:r>
            <a:r>
              <a:rPr lang="en-GB" sz="1400" dirty="0">
                <a:latin typeface="Consolas" panose="020B0609020204030204" pitchFamily="49" charset="0"/>
              </a:rPr>
              <a:t>}		turn </a:t>
            </a:r>
            <a:r>
              <a:rPr lang="en-GB" sz="1400" dirty="0" err="1">
                <a:latin typeface="Consolas" panose="020B0609020204030204" pitchFamily="49" charset="0"/>
              </a:rPr>
              <a:t>stp</a:t>
            </a:r>
            <a:r>
              <a:rPr lang="en-GB" sz="1400" dirty="0">
                <a:latin typeface="Consolas" panose="020B0609020204030204" pitchFamily="49" charset="0"/>
              </a:rPr>
              <a:t> on/off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~]# </a:t>
            </a:r>
          </a:p>
        </p:txBody>
      </p:sp>
    </p:spTree>
    <p:extLst>
      <p:ext uri="{BB962C8B-B14F-4D97-AF65-F5344CB8AC3E}">
        <p14:creationId xmlns:p14="http://schemas.microsoft.com/office/powerpoint/2010/main" val="275592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dnsmasq</a:t>
            </a:r>
            <a:r>
              <a:rPr lang="en-GB" dirty="0"/>
              <a:t>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r>
              <a:rPr lang="en-GB" dirty="0"/>
              <a:t>It is managed by </a:t>
            </a:r>
            <a:r>
              <a:rPr lang="en-GB" dirty="0" err="1"/>
              <a:t>virsh</a:t>
            </a:r>
            <a:endParaRPr lang="en-GB" dirty="0"/>
          </a:p>
          <a:p>
            <a:pPr algn="l"/>
            <a:r>
              <a:rPr lang="en-GB" dirty="0"/>
              <a:t>default running </a:t>
            </a:r>
            <a:r>
              <a:rPr lang="en-GB" dirty="0" err="1"/>
              <a:t>config</a:t>
            </a:r>
            <a:r>
              <a:rPr lang="en-GB" dirty="0"/>
              <a:t> of </a:t>
            </a:r>
            <a:r>
              <a:rPr lang="en-GB" dirty="0" err="1"/>
              <a:t>dnsmasq</a:t>
            </a:r>
            <a:r>
              <a:rPr lang="en-GB" dirty="0"/>
              <a:t> is located here:</a:t>
            </a:r>
          </a:p>
          <a:p>
            <a:pPr algn="l"/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var</a:t>
            </a:r>
            <a:r>
              <a:rPr lang="en-GB" dirty="0">
                <a:latin typeface="Consolas" panose="020B0609020204030204" pitchFamily="49" charset="0"/>
              </a:rPr>
              <a:t>/lib/</a:t>
            </a:r>
            <a:r>
              <a:rPr lang="en-GB" dirty="0" err="1">
                <a:latin typeface="Consolas" panose="020B0609020204030204" pitchFamily="49" charset="0"/>
              </a:rPr>
              <a:t>libvirt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dnsmasq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default.conf</a:t>
            </a:r>
            <a:endParaRPr lang="en-GB" dirty="0">
              <a:latin typeface="Consolas" panose="020B0609020204030204" pitchFamily="49" charset="0"/>
            </a:endParaRPr>
          </a:p>
          <a:p>
            <a:pPr algn="l"/>
            <a:r>
              <a:rPr lang="en-GB" dirty="0"/>
              <a:t>We need to extend this file for PXE boot</a:t>
            </a:r>
          </a:p>
          <a:p>
            <a:pPr algn="l"/>
            <a:r>
              <a:rPr lang="en-GB" sz="1800" dirty="0">
                <a:hlinkClick r:id="rId2"/>
              </a:rPr>
              <a:t>https://access.redhat.com/documentation/en-US/Red_Hat_Enterprise_Linux/6/html/Virtualization_Host_Configuration_and_Guest_Installation_Guide/chap-Virtualization_Host_Configuration_and_Guest_Installation_Guide-Libvirt_network_booting.html</a:t>
            </a:r>
            <a:endParaRPr lang="en-GB" sz="1800" dirty="0"/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549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Test </a:t>
            </a:r>
            <a:r>
              <a:rPr lang="en-GB" dirty="0" err="1"/>
              <a:t>dnsmasq</a:t>
            </a:r>
            <a:r>
              <a:rPr lang="en-GB" dirty="0"/>
              <a:t> </a:t>
            </a:r>
            <a:r>
              <a:rPr lang="en-GB" dirty="0" err="1"/>
              <a:t>pxe</a:t>
            </a:r>
            <a:r>
              <a:rPr lang="en-GB" dirty="0"/>
              <a:t>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50" y="1293982"/>
            <a:ext cx="7156017" cy="52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NFS 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latin typeface="Consolas" panose="020B0609020204030204" pitchFamily="49" charset="0"/>
              </a:rPr>
              <a:t>nfs-utils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systemctl enable </a:t>
            </a:r>
            <a:r>
              <a:rPr lang="en-GB" sz="1600" dirty="0" err="1">
                <a:latin typeface="Consolas" panose="020B0609020204030204" pitchFamily="49" charset="0"/>
              </a:rPr>
              <a:t>nfs</a:t>
            </a:r>
            <a:r>
              <a:rPr lang="en-GB" sz="1600" dirty="0">
                <a:latin typeface="Consolas" panose="020B0609020204030204" pitchFamily="49" charset="0"/>
              </a:rPr>
              <a:t>-server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systemctl start </a:t>
            </a:r>
            <a:r>
              <a:rPr lang="en-GB" sz="1600" dirty="0" err="1">
                <a:latin typeface="Consolas" panose="020B0609020204030204" pitchFamily="49" charset="0"/>
              </a:rPr>
              <a:t>nfs</a:t>
            </a:r>
            <a:r>
              <a:rPr lang="en-GB" sz="1600" dirty="0">
                <a:latin typeface="Consolas" panose="020B0609020204030204" pitchFamily="49" charset="0"/>
              </a:rPr>
              <a:t>-server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 /</a:t>
            </a:r>
            <a:r>
              <a:rPr lang="en-GB" sz="1600" dirty="0" err="1">
                <a:latin typeface="Consolas" panose="020B0609020204030204" pitchFamily="49" charset="0"/>
              </a:rPr>
              <a:t>etc</a:t>
            </a:r>
            <a:r>
              <a:rPr lang="en-GB" sz="1600" dirty="0">
                <a:latin typeface="Consolas" panose="020B0609020204030204" pitchFamily="49" charset="0"/>
              </a:rPr>
              <a:t>/exports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 192.168.122.0/24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exportfs</a:t>
            </a:r>
            <a:r>
              <a:rPr lang="en-GB" sz="1600" dirty="0">
                <a:latin typeface="Consolas" panose="020B0609020204030204" pitchFamily="49" charset="0"/>
              </a:rPr>
              <a:t> -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showmount</a:t>
            </a:r>
            <a:r>
              <a:rPr lang="en-GB" sz="1600" dirty="0">
                <a:latin typeface="Consolas" panose="020B0609020204030204" pitchFamily="49" charset="0"/>
              </a:rPr>
              <a:t> -e 127.0.0.1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opt]# </a:t>
            </a:r>
            <a:r>
              <a:rPr lang="en-GB" sz="1600" dirty="0" err="1">
                <a:latin typeface="Consolas" panose="020B0609020204030204" pitchFamily="49" charset="0"/>
              </a:rPr>
              <a:t>showmount</a:t>
            </a:r>
            <a:r>
              <a:rPr lang="en-GB" sz="1600" dirty="0">
                <a:latin typeface="Consolas" panose="020B0609020204030204" pitchFamily="49" charset="0"/>
              </a:rPr>
              <a:t> -e 127.0.0.1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Export list for 127.0.0.1: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 192.168.122.0/24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opt]#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SELinux</a:t>
            </a:r>
            <a:r>
              <a:rPr lang="en-GB" dirty="0"/>
              <a:t> might be blocking. Some useful bools: Page 227</a:t>
            </a:r>
          </a:p>
          <a:p>
            <a:pPr algn="l"/>
            <a:r>
              <a:rPr lang="en-GB" dirty="0" err="1"/>
              <a:t>virt_use_nfs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9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Check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Book: </a:t>
            </a:r>
            <a:r>
              <a:rPr lang="en-GB" sz="1800" dirty="0"/>
              <a:t>https://dl.dropboxusercontent.com/u/531976/rhcsa-rhce-linux-certification-study-guide-7th.pdf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Setup RHCSA Training Lab: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qemu-kvm</a:t>
            </a:r>
            <a:r>
              <a:rPr lang="en-GB" dirty="0"/>
              <a:t>, </a:t>
            </a:r>
            <a:r>
              <a:rPr lang="en-GB" dirty="0" err="1"/>
              <a:t>brctl</a:t>
            </a:r>
            <a:r>
              <a:rPr lang="en-GB" dirty="0"/>
              <a:t>, </a:t>
            </a:r>
            <a:r>
              <a:rPr lang="en-GB" dirty="0" err="1"/>
              <a:t>libvirt</a:t>
            </a:r>
            <a:r>
              <a:rPr lang="en-GB" dirty="0"/>
              <a:t>, </a:t>
            </a:r>
            <a:r>
              <a:rPr lang="en-GB" dirty="0" err="1"/>
              <a:t>virsh</a:t>
            </a:r>
            <a:r>
              <a:rPr lang="en-GB" dirty="0"/>
              <a:t>, </a:t>
            </a:r>
            <a:r>
              <a:rPr lang="en-GB" dirty="0" err="1"/>
              <a:t>virt</a:t>
            </a:r>
            <a:r>
              <a:rPr lang="en-GB" dirty="0"/>
              <a:t>-host-validate, </a:t>
            </a:r>
            <a:r>
              <a:rPr lang="en-GB" dirty="0" err="1"/>
              <a:t>virt</a:t>
            </a:r>
            <a:r>
              <a:rPr lang="en-GB" dirty="0"/>
              <a:t>-manager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nested virtualization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iptables</a:t>
            </a:r>
            <a:r>
              <a:rPr lang="en-GB" dirty="0"/>
              <a:t>, </a:t>
            </a:r>
            <a:r>
              <a:rPr lang="en-GB" dirty="0" err="1"/>
              <a:t>ip_forward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dnsmasq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nfs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tftp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http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kickstart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Bonus: </a:t>
            </a:r>
            <a:r>
              <a:rPr lang="en-GB" dirty="0" err="1"/>
              <a:t>Ansible</a:t>
            </a:r>
            <a:r>
              <a:rPr lang="en-GB" dirty="0"/>
              <a:t> automation of main </a:t>
            </a:r>
            <a:r>
              <a:rPr lang="en-GB" dirty="0" err="1"/>
              <a:t>vm</a:t>
            </a:r>
            <a:r>
              <a:rPr lang="en-GB" dirty="0"/>
              <a:t> roles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64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tftp</a:t>
            </a:r>
            <a:r>
              <a:rPr lang="en-GB" dirty="0"/>
              <a:t>-server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yum -y install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r>
              <a:rPr lang="en-GB" sz="2000" dirty="0">
                <a:latin typeface="Consolas" panose="020B0609020204030204" pitchFamily="49" charset="0"/>
              </a:rPr>
              <a:t>-server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enable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enable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start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systemctl start </a:t>
            </a:r>
            <a:r>
              <a:rPr lang="en-GB" sz="2000" dirty="0" err="1">
                <a:latin typeface="Consolas" panose="020B0609020204030204" pitchFamily="49" charset="0"/>
              </a:rPr>
              <a:t>xinetd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[root@LXRHCSA01 opt]# cat /</a:t>
            </a:r>
            <a:r>
              <a:rPr lang="en-GB" sz="2000" dirty="0" err="1">
                <a:latin typeface="Consolas" panose="020B0609020204030204" pitchFamily="49" charset="0"/>
              </a:rPr>
              <a:t>etc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xinetd.d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service </a:t>
            </a:r>
            <a:r>
              <a:rPr lang="en-GB" sz="2000" dirty="0" err="1">
                <a:latin typeface="Consolas" panose="020B0609020204030204" pitchFamily="49" charset="0"/>
              </a:rPr>
              <a:t>tftp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socket_type</a:t>
            </a:r>
            <a:r>
              <a:rPr lang="en-GB" sz="2000" dirty="0">
                <a:latin typeface="Consolas" panose="020B0609020204030204" pitchFamily="49" charset="0"/>
              </a:rPr>
              <a:t>		= </a:t>
            </a:r>
            <a:r>
              <a:rPr lang="en-GB" sz="2000" dirty="0" err="1">
                <a:latin typeface="Consolas" panose="020B0609020204030204" pitchFamily="49" charset="0"/>
              </a:rPr>
              <a:t>dgram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protocol		= </a:t>
            </a:r>
            <a:r>
              <a:rPr lang="en-GB" sz="2000" dirty="0" err="1">
                <a:latin typeface="Consolas" panose="020B0609020204030204" pitchFamily="49" charset="0"/>
              </a:rPr>
              <a:t>udp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wait			= yes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user			= root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server			= /</a:t>
            </a:r>
            <a:r>
              <a:rPr lang="en-GB" sz="2000" dirty="0" err="1">
                <a:latin typeface="Consolas" panose="020B0609020204030204" pitchFamily="49" charset="0"/>
              </a:rPr>
              <a:t>usr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sbin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in.tftpd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server_args</a:t>
            </a:r>
            <a:r>
              <a:rPr lang="en-GB" sz="2000" dirty="0">
                <a:latin typeface="Consolas" panose="020B0609020204030204" pitchFamily="49" charset="0"/>
              </a:rPr>
              <a:t>		= -s /</a:t>
            </a:r>
            <a:r>
              <a:rPr lang="en-GB" sz="2000" dirty="0" err="1">
                <a:latin typeface="Consolas" panose="020B0609020204030204" pitchFamily="49" charset="0"/>
              </a:rPr>
              <a:t>var</a:t>
            </a:r>
            <a:r>
              <a:rPr lang="en-GB" sz="2000" dirty="0">
                <a:latin typeface="Consolas" panose="020B0609020204030204" pitchFamily="49" charset="0"/>
              </a:rPr>
              <a:t>/lib/</a:t>
            </a:r>
            <a:r>
              <a:rPr lang="en-GB" sz="2000" dirty="0" err="1">
                <a:latin typeface="Consolas" panose="020B0609020204030204" pitchFamily="49" charset="0"/>
              </a:rPr>
              <a:t>tftpboot</a:t>
            </a:r>
            <a:endParaRPr lang="en-GB" sz="20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		= 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</a:rPr>
              <a:t>per_source</a:t>
            </a:r>
            <a:r>
              <a:rPr lang="en-GB" sz="2000" dirty="0">
                <a:latin typeface="Consolas" panose="020B0609020204030204" pitchFamily="49" charset="0"/>
              </a:rPr>
              <a:t>		= 11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cps			= 100 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	flags			= IPv4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atin typeface="Consolas" panose="020B0609020204030204" pitchFamily="49" charset="0"/>
              </a:rPr>
              <a:t>[root@LXRHCSA01 opt]#</a:t>
            </a:r>
          </a:p>
        </p:txBody>
      </p:sp>
    </p:spTree>
    <p:extLst>
      <p:ext uri="{BB962C8B-B14F-4D97-AF65-F5344CB8AC3E}">
        <p14:creationId xmlns:p14="http://schemas.microsoft.com/office/powerpoint/2010/main" val="424624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tftp</a:t>
            </a:r>
            <a:r>
              <a:rPr lang="en-GB" dirty="0"/>
              <a:t>-server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 </a:t>
            </a:r>
            <a:r>
              <a:rPr lang="en-GB" sz="1900" dirty="0" err="1">
                <a:latin typeface="Consolas" panose="020B0609020204030204" pitchFamily="49" charset="0"/>
              </a:rPr>
              <a:t>netstat</a:t>
            </a:r>
            <a:r>
              <a:rPr lang="en-GB" sz="1900" dirty="0">
                <a:latin typeface="Consolas" panose="020B0609020204030204" pitchFamily="49" charset="0"/>
              </a:rPr>
              <a:t> -</a:t>
            </a:r>
            <a:r>
              <a:rPr lang="en-GB" sz="1900" dirty="0" err="1">
                <a:latin typeface="Consolas" panose="020B0609020204030204" pitchFamily="49" charset="0"/>
              </a:rPr>
              <a:t>atnpu</a:t>
            </a:r>
            <a:r>
              <a:rPr lang="en-GB" sz="1900" dirty="0">
                <a:latin typeface="Consolas" panose="020B0609020204030204" pitchFamily="49" charset="0"/>
              </a:rPr>
              <a:t> | grep -</a:t>
            </a:r>
            <a:r>
              <a:rPr lang="en-GB" sz="1900" dirty="0" err="1">
                <a:latin typeface="Consolas" panose="020B0609020204030204" pitchFamily="49" charset="0"/>
              </a:rPr>
              <a:t>i</a:t>
            </a:r>
            <a:r>
              <a:rPr lang="en-GB" sz="1900" dirty="0">
                <a:latin typeface="Consolas" panose="020B0609020204030204" pitchFamily="49" charset="0"/>
              </a:rPr>
              <a:t> </a:t>
            </a:r>
            <a:r>
              <a:rPr lang="en-GB" sz="1900" dirty="0" err="1">
                <a:latin typeface="Consolas" panose="020B0609020204030204" pitchFamily="49" charset="0"/>
              </a:rPr>
              <a:t>xinetd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udp</a:t>
            </a:r>
            <a:r>
              <a:rPr lang="en-GB" sz="1900" dirty="0">
                <a:latin typeface="Consolas" panose="020B0609020204030204" pitchFamily="49" charset="0"/>
              </a:rPr>
              <a:t>        0      0 0.0.0.0:69              0.0.0.0:*          11703/</a:t>
            </a:r>
            <a:r>
              <a:rPr lang="en-GB" sz="1900" dirty="0" err="1">
                <a:latin typeface="Consolas" panose="020B0609020204030204" pitchFamily="49" charset="0"/>
              </a:rPr>
              <a:t>xinetd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 cat /</a:t>
            </a:r>
            <a:r>
              <a:rPr lang="en-GB" sz="1900" dirty="0" err="1">
                <a:latin typeface="Consolas" panose="020B0609020204030204" pitchFamily="49" charset="0"/>
              </a:rPr>
              <a:t>usr</a:t>
            </a:r>
            <a:r>
              <a:rPr lang="en-GB" sz="1900" dirty="0">
                <a:latin typeface="Consolas" panose="020B0609020204030204" pitchFamily="49" charset="0"/>
              </a:rPr>
              <a:t>/lib/</a:t>
            </a:r>
            <a:r>
              <a:rPr lang="en-GB" sz="1900" dirty="0" err="1">
                <a:latin typeface="Consolas" panose="020B0609020204030204" pitchFamily="49" charset="0"/>
              </a:rPr>
              <a:t>systemd</a:t>
            </a:r>
            <a:r>
              <a:rPr lang="en-GB" sz="1900" dirty="0">
                <a:latin typeface="Consolas" panose="020B0609020204030204" pitchFamily="49" charset="0"/>
              </a:rPr>
              <a:t>/system/</a:t>
            </a:r>
            <a:r>
              <a:rPr lang="en-GB" sz="1900" dirty="0" err="1">
                <a:latin typeface="Consolas" panose="020B0609020204030204" pitchFamily="49" charset="0"/>
              </a:rPr>
              <a:t>tftp.service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[Unit]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Description=</a:t>
            </a:r>
            <a:r>
              <a:rPr lang="en-GB" sz="1900" dirty="0" err="1">
                <a:latin typeface="Consolas" panose="020B0609020204030204" pitchFamily="49" charset="0"/>
              </a:rPr>
              <a:t>Tftp</a:t>
            </a:r>
            <a:r>
              <a:rPr lang="en-GB" sz="1900" dirty="0">
                <a:latin typeface="Consolas" panose="020B0609020204030204" pitchFamily="49" charset="0"/>
              </a:rPr>
              <a:t>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Requires=</a:t>
            </a:r>
            <a:r>
              <a:rPr lang="en-GB" sz="1900" dirty="0" err="1">
                <a:latin typeface="Consolas" panose="020B0609020204030204" pitchFamily="49" charset="0"/>
              </a:rPr>
              <a:t>tftp.socket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Documentation=</a:t>
            </a:r>
            <a:r>
              <a:rPr lang="en-GB" sz="1900" dirty="0" err="1">
                <a:latin typeface="Consolas" panose="020B0609020204030204" pitchFamily="49" charset="0"/>
              </a:rPr>
              <a:t>man:in.tftpd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[Service]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ExecStart</a:t>
            </a:r>
            <a:r>
              <a:rPr lang="en-GB" sz="1900" dirty="0">
                <a:latin typeface="Consolas" panose="020B0609020204030204" pitchFamily="49" charset="0"/>
              </a:rPr>
              <a:t>=/</a:t>
            </a:r>
            <a:r>
              <a:rPr lang="en-GB" sz="1900" dirty="0" err="1">
                <a:latin typeface="Consolas" panose="020B0609020204030204" pitchFamily="49" charset="0"/>
              </a:rPr>
              <a:t>usr</a:t>
            </a:r>
            <a:r>
              <a:rPr lang="en-GB" sz="1900" dirty="0">
                <a:latin typeface="Consolas" panose="020B0609020204030204" pitchFamily="49" charset="0"/>
              </a:rPr>
              <a:t>/</a:t>
            </a:r>
            <a:r>
              <a:rPr lang="en-GB" sz="1900" dirty="0" err="1">
                <a:latin typeface="Consolas" panose="020B0609020204030204" pitchFamily="49" charset="0"/>
              </a:rPr>
              <a:t>sbin</a:t>
            </a:r>
            <a:r>
              <a:rPr lang="en-GB" sz="1900" dirty="0">
                <a:latin typeface="Consolas" panose="020B0609020204030204" pitchFamily="49" charset="0"/>
              </a:rPr>
              <a:t>/</a:t>
            </a:r>
            <a:r>
              <a:rPr lang="en-GB" sz="1900" dirty="0" err="1">
                <a:latin typeface="Consolas" panose="020B0609020204030204" pitchFamily="49" charset="0"/>
              </a:rPr>
              <a:t>in.tftpd</a:t>
            </a:r>
            <a:r>
              <a:rPr lang="en-GB" sz="1900" dirty="0">
                <a:latin typeface="Consolas" panose="020B0609020204030204" pitchFamily="49" charset="0"/>
              </a:rPr>
              <a:t> -s /</a:t>
            </a:r>
            <a:r>
              <a:rPr lang="en-GB" sz="1900" dirty="0" err="1">
                <a:latin typeface="Consolas" panose="020B0609020204030204" pitchFamily="49" charset="0"/>
              </a:rPr>
              <a:t>var</a:t>
            </a:r>
            <a:r>
              <a:rPr lang="en-GB" sz="1900" dirty="0">
                <a:latin typeface="Consolas" panose="020B0609020204030204" pitchFamily="49" charset="0"/>
              </a:rPr>
              <a:t>/lib/</a:t>
            </a:r>
            <a:r>
              <a:rPr lang="en-GB" sz="1900" dirty="0" err="1">
                <a:latin typeface="Consolas" panose="020B0609020204030204" pitchFamily="49" charset="0"/>
              </a:rPr>
              <a:t>tftpboot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 err="1">
                <a:latin typeface="Consolas" panose="020B0609020204030204" pitchFamily="49" charset="0"/>
              </a:rPr>
              <a:t>StandardInput</a:t>
            </a:r>
            <a:r>
              <a:rPr lang="en-GB" sz="1900" dirty="0">
                <a:latin typeface="Consolas" panose="020B0609020204030204" pitchFamily="49" charset="0"/>
              </a:rPr>
              <a:t>=socket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[Install]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Also=</a:t>
            </a:r>
            <a:r>
              <a:rPr lang="en-GB" sz="1900" dirty="0" err="1">
                <a:latin typeface="Consolas" panose="020B0609020204030204" pitchFamily="49" charset="0"/>
              </a:rPr>
              <a:t>tftp.socket</a:t>
            </a:r>
            <a:endParaRPr lang="en-GB" sz="19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900" dirty="0">
                <a:latin typeface="Consolas" panose="020B0609020204030204" pitchFamily="49" charset="0"/>
              </a:rPr>
              <a:t>[root@LXRHCSA01 opt]#</a:t>
            </a:r>
          </a:p>
        </p:txBody>
      </p:sp>
    </p:spTree>
    <p:extLst>
      <p:ext uri="{BB962C8B-B14F-4D97-AF65-F5344CB8AC3E}">
        <p14:creationId xmlns:p14="http://schemas.microsoft.com/office/powerpoint/2010/main" val="196190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http setup with </a:t>
            </a:r>
            <a:r>
              <a:rPr lang="en-GB" dirty="0" err="1"/>
              <a:t>nginx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yum -y install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cd 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</a:t>
            </a:r>
            <a:r>
              <a:rPr lang="en-GB" sz="1400" dirty="0" err="1">
                <a:latin typeface="Consolas" panose="020B0609020204030204" pitchFamily="49" charset="0"/>
              </a:rPr>
              <a:t>nginx.conf</a:t>
            </a:r>
            <a:r>
              <a:rPr lang="en-GB" sz="1400" dirty="0">
                <a:latin typeface="Consolas" panose="020B0609020204030204" pitchFamily="49" charset="0"/>
              </a:rPr>
              <a:t>; default server settings: /</a:t>
            </a:r>
            <a:r>
              <a:rPr lang="en-GB" sz="1400" dirty="0" err="1">
                <a:latin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</a:rPr>
              <a:t>/share/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r>
              <a:rPr lang="en-GB" sz="1400" dirty="0">
                <a:latin typeface="Consolas" panose="020B0609020204030204" pitchFamily="49" charset="0"/>
              </a:rPr>
              <a:t>/html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IMPORTANT: Comment out server section in default </a:t>
            </a:r>
            <a:r>
              <a:rPr lang="en-GB" sz="1400" dirty="0" err="1">
                <a:latin typeface="Consolas" panose="020B0609020204030204" pitchFamily="49" charset="0"/>
              </a:rPr>
              <a:t>nginx.conf</a:t>
            </a:r>
            <a:r>
              <a:rPr lang="en-GB" sz="1400" dirty="0">
                <a:latin typeface="Consolas" panose="020B0609020204030204" pitchFamily="49" charset="0"/>
              </a:rPr>
              <a:t>. All of it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# Let's create a new minimalistic </a:t>
            </a:r>
            <a:r>
              <a:rPr lang="en-GB" sz="1400" dirty="0" err="1">
                <a:latin typeface="Consolas" panose="020B0609020204030204" pitchFamily="49" charset="0"/>
              </a:rPr>
              <a:t>virtualhost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</a:t>
            </a:r>
            <a:r>
              <a:rPr lang="en-GB" sz="1400" dirty="0" err="1">
                <a:latin typeface="Consolas" panose="020B0609020204030204" pitchFamily="49" charset="0"/>
              </a:rPr>
              <a:t>pwd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cat </a:t>
            </a:r>
            <a:r>
              <a:rPr lang="en-GB" sz="1400" dirty="0" err="1">
                <a:latin typeface="Consolas" panose="020B0609020204030204" pitchFamily="49" charset="0"/>
              </a:rPr>
              <a:t>rhcsa.conf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server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listen 80;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server_name</a:t>
            </a:r>
            <a:r>
              <a:rPr lang="en-GB" sz="1400" dirty="0">
                <a:latin typeface="Consolas" panose="020B0609020204030204" pitchFamily="49" charset="0"/>
              </a:rPr>
              <a:t> _;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root /opt/</a:t>
            </a:r>
            <a:r>
              <a:rPr lang="en-GB" sz="1400" dirty="0" err="1">
                <a:latin typeface="Consolas" panose="020B0609020204030204" pitchFamily="49" charset="0"/>
              </a:rPr>
              <a:t>rhcsa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autoindex</a:t>
            </a:r>
            <a:r>
              <a:rPr lang="en-GB" sz="1400" dirty="0">
                <a:latin typeface="Consolas" panose="020B0609020204030204" pitchFamily="49" charset="0"/>
              </a:rPr>
              <a:t> on;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[root@LXRHCSA01 </a:t>
            </a:r>
            <a:r>
              <a:rPr lang="en-GB" sz="1400" dirty="0" err="1">
                <a:latin typeface="Consolas" panose="020B0609020204030204" pitchFamily="49" charset="0"/>
              </a:rPr>
              <a:t>conf.d</a:t>
            </a:r>
            <a:r>
              <a:rPr lang="en-GB" sz="1400" dirty="0">
                <a:latin typeface="Consolas" panose="020B0609020204030204" pitchFamily="49" charset="0"/>
              </a:rPr>
              <a:t>]#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systemctl enable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systemctl restart </a:t>
            </a:r>
            <a:r>
              <a:rPr lang="en-GB" sz="1400" dirty="0" err="1">
                <a:latin typeface="Consolas" panose="020B0609020204030204" pitchFamily="49" charset="0"/>
              </a:rPr>
              <a:t>nginx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4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# Download CentOS 7 Everything ISO: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wget</a:t>
            </a:r>
            <a:r>
              <a:rPr lang="en-GB" sz="1600" dirty="0">
                <a:latin typeface="Consolas" panose="020B0609020204030204" pitchFamily="49" charset="0"/>
              </a:rPr>
              <a:t> http://mirror.sov.uk.goscomb.net/centos/7/isos/x86_64/CentOS-7-x86_64-Everything-1511.iso -O /root/CentOS-7-x86_64-Everything-1511.iso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&gt;&gt; /</a:t>
            </a:r>
            <a:r>
              <a:rPr lang="en-GB" sz="1600" dirty="0" err="1">
                <a:latin typeface="Consolas" panose="020B0609020204030204" pitchFamily="49" charset="0"/>
              </a:rPr>
              <a:t>etc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fstab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/root/CentOS-7-x86_64-Everything-1511.iso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r>
              <a:rPr lang="en-GB" sz="1600" dirty="0">
                <a:latin typeface="Consolas" panose="020B0609020204030204" pitchFamily="49" charset="0"/>
              </a:rPr>
              <a:t> iso9660 </a:t>
            </a:r>
            <a:r>
              <a:rPr lang="en-GB" sz="1600" dirty="0" err="1">
                <a:latin typeface="Consolas" panose="020B0609020204030204" pitchFamily="49" charset="0"/>
              </a:rPr>
              <a:t>loop,ro</a:t>
            </a:r>
            <a:r>
              <a:rPr lang="en-GB" sz="1600" dirty="0">
                <a:latin typeface="Consolas" panose="020B0609020204030204" pitchFamily="49" charset="0"/>
              </a:rPr>
              <a:t> 0 0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mount -a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latin typeface="Consolas" panose="020B0609020204030204" pitchFamily="49" charset="0"/>
              </a:rPr>
              <a:t>syslinux-tftpboot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# copy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 files to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. Unfortunately </a:t>
            </a:r>
            <a:r>
              <a:rPr lang="en-GB" sz="1600" dirty="0" err="1">
                <a:latin typeface="Consolas" panose="020B0609020204030204" pitchFamily="49" charset="0"/>
              </a:rPr>
              <a:t>tftp</a:t>
            </a:r>
            <a:r>
              <a:rPr lang="en-GB" sz="1600" dirty="0">
                <a:latin typeface="Consolas" panose="020B0609020204030204" pitchFamily="49" charset="0"/>
              </a:rPr>
              <a:t> does not like </a:t>
            </a:r>
            <a:r>
              <a:rPr lang="en-GB" sz="1600" dirty="0" err="1">
                <a:latin typeface="Consolas" panose="020B0609020204030204" pitchFamily="49" charset="0"/>
              </a:rPr>
              <a:t>symlinks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cp</a:t>
            </a:r>
            <a:r>
              <a:rPr lang="en-GB" sz="1600" dirty="0">
                <a:latin typeface="Consolas" panose="020B0609020204030204" pitchFamily="49" charset="0"/>
              </a:rPr>
              <a:t> -r /opt/</a:t>
            </a:r>
            <a:r>
              <a:rPr lang="en-GB" sz="1600" dirty="0" err="1">
                <a:latin typeface="Consolas" panose="020B0609020204030204" pitchFamily="49" charset="0"/>
              </a:rPr>
              <a:t>rhcsa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cdrom</a:t>
            </a:r>
            <a:r>
              <a:rPr lang="en-GB" sz="1600" dirty="0">
                <a:latin typeface="Consolas" panose="020B0609020204030204" pitchFamily="49" charset="0"/>
              </a:rPr>
              <a:t>/images/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/*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230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mkdir</a:t>
            </a:r>
            <a:r>
              <a:rPr lang="en-GB" sz="1600" dirty="0">
                <a:latin typeface="Consolas" panose="020B0609020204030204" pitchFamily="49" charset="0"/>
              </a:rPr>
              <a:t> -p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cat &lt;&lt; 'EOT' &gt; 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DEFAULT menu.c32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PROMPT 100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TIMEOUT 100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ONTIMEOUT centos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MENU TITLE PXE Network Boot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LABEL </a:t>
            </a:r>
            <a:r>
              <a:rPr lang="en-GB" sz="1600" dirty="0" err="1">
                <a:latin typeface="Consolas" panose="020B0609020204030204" pitchFamily="49" charset="0"/>
              </a:rPr>
              <a:t>localdisk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LABEL ^Local Hard Drive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LOCALBOOT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LABEL centos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MENU LABEL ^CentOS 7 PXE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KERNEL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vmlinuz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 APPEND </a:t>
            </a:r>
            <a:r>
              <a:rPr lang="en-GB" sz="1600" dirty="0" err="1">
                <a:latin typeface="Consolas" panose="020B0609020204030204" pitchFamily="49" charset="0"/>
              </a:rPr>
              <a:t>initrd</a:t>
            </a:r>
            <a:r>
              <a:rPr lang="en-GB" sz="1600" dirty="0">
                <a:latin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initrd.img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inst.repo</a:t>
            </a:r>
            <a:r>
              <a:rPr lang="en-GB" sz="1600" dirty="0">
                <a:latin typeface="Consolas" panose="020B0609020204030204" pitchFamily="49" charset="0"/>
              </a:rPr>
              <a:t>=http://192.168.122.1/cdrom </a:t>
            </a:r>
            <a:r>
              <a:rPr lang="en-GB" sz="1600" dirty="0" err="1">
                <a:latin typeface="Consolas" panose="020B0609020204030204" pitchFamily="49" charset="0"/>
              </a:rPr>
              <a:t>devfs</a:t>
            </a:r>
            <a:r>
              <a:rPr lang="en-GB" sz="1600" dirty="0">
                <a:latin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</a:rPr>
              <a:t>nomount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38793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800" dirty="0"/>
              <a:t>Prepare environment for PXE install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 </a:t>
            </a:r>
            <a:r>
              <a:rPr lang="en-GB" sz="1600" dirty="0" err="1">
                <a:latin typeface="Consolas" panose="020B0609020204030204" pitchFamily="49" charset="0"/>
              </a:rPr>
              <a:t>pwd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 tree </a:t>
            </a: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 </a:t>
            </a: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pxeboot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</a:t>
            </a:r>
            <a:r>
              <a:rPr lang="en-GB" sz="1600" dirty="0" err="1">
                <a:latin typeface="Consolas" panose="020B0609020204030204" pitchFamily="49" charset="0"/>
              </a:rPr>
              <a:t>initrd.img</a:t>
            </a:r>
            <a:r>
              <a:rPr lang="en-GB" sz="1600" dirty="0">
                <a:latin typeface="Consolas" panose="020B0609020204030204" pitchFamily="49" charset="0"/>
              </a:rPr>
              <a:t>		# Kernel modules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TRANS.TBL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├── </a:t>
            </a:r>
            <a:r>
              <a:rPr lang="en-GB" sz="1600" dirty="0" err="1">
                <a:latin typeface="Consolas" panose="020B0609020204030204" pitchFamily="49" charset="0"/>
              </a:rPr>
              <a:t>upgrade.img</a:t>
            </a: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└── </a:t>
            </a:r>
            <a:r>
              <a:rPr lang="en-GB" sz="1600" dirty="0" err="1">
                <a:latin typeface="Consolas" panose="020B0609020204030204" pitchFamily="49" charset="0"/>
              </a:rPr>
              <a:t>vmlinuz</a:t>
            </a:r>
            <a:r>
              <a:rPr lang="en-GB" sz="1600" dirty="0">
                <a:latin typeface="Consolas" panose="020B0609020204030204" pitchFamily="49" charset="0"/>
              </a:rPr>
              <a:t>		# Linux kernel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 err="1">
                <a:latin typeface="Consolas" panose="020B0609020204030204" pitchFamily="49" charset="0"/>
              </a:rPr>
              <a:t>pxelinux.cfg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└── default		# </a:t>
            </a:r>
            <a:r>
              <a:rPr lang="en-GB" sz="1600" dirty="0" err="1">
                <a:latin typeface="Consolas" panose="020B0609020204030204" pitchFamily="49" charset="0"/>
              </a:rPr>
              <a:t>isolinux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pxe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config</a:t>
            </a:r>
            <a:r>
              <a:rPr lang="en-GB" sz="1600" dirty="0">
                <a:latin typeface="Consolas" panose="020B0609020204030204" pitchFamily="49" charset="0"/>
              </a:rPr>
              <a:t> file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0 directories, 5 files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</a:t>
            </a:r>
            <a:r>
              <a:rPr lang="en-GB" sz="1600" dirty="0" err="1">
                <a:latin typeface="Consolas" panose="020B0609020204030204" pitchFamily="49" charset="0"/>
              </a:rPr>
              <a:t>tftpboot</a:t>
            </a:r>
            <a:r>
              <a:rPr lang="en-GB" sz="1600" dirty="0">
                <a:latin typeface="Consolas" panose="020B0609020204030204" pitchFamily="49" charset="0"/>
              </a:rPr>
              <a:t>]#</a:t>
            </a:r>
          </a:p>
        </p:txBody>
      </p:sp>
    </p:spTree>
    <p:extLst>
      <p:ext uri="{BB962C8B-B14F-4D97-AF65-F5344CB8AC3E}">
        <p14:creationId xmlns:p14="http://schemas.microsoft.com/office/powerpoint/2010/main" val="409604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What is Nested Virtualization? </a:t>
            </a:r>
            <a:r>
              <a:rPr lang="en-GB" dirty="0">
                <a:hlinkClick r:id="rId2"/>
              </a:rPr>
              <a:t>https://www.google.co.uk/search?q=nested+virtualization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CPU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Hardware virtualization Tick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CPU/MMU Virtualization -&gt; Hardware CPU and MMU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VM Options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General Options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/>
              <a:t>Guest OS: Other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/>
              <a:t>Guest OS Version: Other (64-bit) # you can add a name tag here</a:t>
            </a:r>
          </a:p>
        </p:txBody>
      </p:sp>
    </p:spTree>
    <p:extLst>
      <p:ext uri="{BB962C8B-B14F-4D97-AF65-F5344CB8AC3E}">
        <p14:creationId xmlns:p14="http://schemas.microsoft.com/office/powerpoint/2010/main" val="35585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58" y="1178654"/>
            <a:ext cx="6262601" cy="53308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60605" y="2924111"/>
            <a:ext cx="1178011" cy="1650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0605" y="3385751"/>
            <a:ext cx="1178010" cy="119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0" y="1178654"/>
            <a:ext cx="6332878" cy="541752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53729" y="1252152"/>
            <a:ext cx="1178011" cy="271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04086" y="2270169"/>
            <a:ext cx="1202725" cy="2094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04086" y="2702011"/>
            <a:ext cx="1202725" cy="8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583827" y="2710249"/>
            <a:ext cx="1054443" cy="502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Networking requirements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0" y="2184873"/>
            <a:ext cx="11574490" cy="3048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00584" y="4341340"/>
            <a:ext cx="1301578" cy="180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71568" y="4258962"/>
            <a:ext cx="1" cy="73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Network wizards can set this up for you</a:t>
            </a:r>
          </a:p>
        </p:txBody>
      </p:sp>
    </p:spTree>
    <p:extLst>
      <p:ext uri="{BB962C8B-B14F-4D97-AF65-F5344CB8AC3E}">
        <p14:creationId xmlns:p14="http://schemas.microsoft.com/office/powerpoint/2010/main" val="7675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/>
          <a:lstStyle/>
          <a:p>
            <a:pPr algn="l"/>
            <a:r>
              <a:rPr lang="en-GB" dirty="0"/>
              <a:t>Install required packages</a:t>
            </a:r>
          </a:p>
          <a:p>
            <a:pPr algn="l"/>
            <a:endParaRPr lang="en-GB" sz="1600" dirty="0">
              <a:latin typeface="Consolas" panose="020B0609020204030204" pitchFamily="49" charset="0"/>
            </a:endParaRPr>
          </a:p>
          <a:p>
            <a:pPr algn="l"/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qemu-kvm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libvirt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-manager bridge-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utils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brctl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 show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bridge name	bridge id		STP enabled	interfaces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virbr0		8000.525400d6148e	yes		virbr0-nic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</a:t>
            </a:r>
          </a:p>
        </p:txBody>
      </p:sp>
    </p:spTree>
    <p:extLst>
      <p:ext uri="{BB962C8B-B14F-4D97-AF65-F5344CB8AC3E}">
        <p14:creationId xmlns:p14="http://schemas.microsoft.com/office/powerpoint/2010/main" val="38342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/>
          </a:bodyPr>
          <a:lstStyle/>
          <a:p>
            <a:r>
              <a:rPr lang="en-GB" sz="4400" dirty="0"/>
              <a:t>Nested virtualization in vSphere 6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To verify if Nested Virtualization works:</a:t>
            </a:r>
          </a:p>
          <a:p>
            <a:pPr algn="l"/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yum -y install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libvirt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-client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virt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-host-validate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hardware virtualization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</a:t>
            </a:r>
            <a:r>
              <a:rPr lang="en-GB" sz="1600" dirty="0" err="1">
                <a:latin typeface="Consolas" panose="020B0609020204030204" pitchFamily="49" charset="0"/>
              </a:rPr>
              <a:t>kvm</a:t>
            </a:r>
            <a:r>
              <a:rPr lang="en-GB" sz="16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</a:t>
            </a:r>
            <a:r>
              <a:rPr lang="en-GB" sz="1600" dirty="0" err="1">
                <a:latin typeface="Consolas" panose="020B0609020204030204" pitchFamily="49" charset="0"/>
              </a:rPr>
              <a:t>vhost</a:t>
            </a:r>
            <a:r>
              <a:rPr lang="en-GB" sz="1600" dirty="0">
                <a:latin typeface="Consolas" panose="020B0609020204030204" pitchFamily="49" charset="0"/>
              </a:rPr>
              <a:t>-net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QEMU: Checking for device /dev/net/</a:t>
            </a:r>
            <a:r>
              <a:rPr lang="en-GB" sz="1600" dirty="0" err="1">
                <a:latin typeface="Consolas" panose="020B0609020204030204" pitchFamily="49" charset="0"/>
              </a:rPr>
              <a:t>tun</a:t>
            </a:r>
            <a:r>
              <a:rPr lang="en-GB" sz="1600" dirty="0">
                <a:latin typeface="Consolas" panose="020B0609020204030204" pitchFamily="49" charset="0"/>
              </a:rPr>
              <a:t>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   LXC: Checking for Linux &gt;= 2.6.26                                         :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latin typeface="Consolas" panose="020B0609020204030204" pitchFamily="49" charset="0"/>
              </a:rPr>
              <a:t>[root@LXRHCSA01 ~]#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7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qemu-kvm</a:t>
            </a:r>
            <a:r>
              <a:rPr lang="en-GB" dirty="0"/>
              <a:t>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lvl="0" algn="l"/>
            <a:r>
              <a:rPr lang="en-GB" sz="3000" dirty="0">
                <a:solidFill>
                  <a:prstClr val="black"/>
                </a:solidFill>
              </a:rPr>
              <a:t>Setting up </a:t>
            </a:r>
            <a:r>
              <a:rPr lang="en-GB" sz="3000" dirty="0" err="1">
                <a:solidFill>
                  <a:prstClr val="black"/>
                </a:solidFill>
              </a:rPr>
              <a:t>virt</a:t>
            </a:r>
            <a:r>
              <a:rPr lang="en-GB" sz="3000" dirty="0">
                <a:solidFill>
                  <a:prstClr val="black"/>
                </a:solidFill>
              </a:rPr>
              <a:t>-manager with </a:t>
            </a:r>
            <a:r>
              <a:rPr lang="en-GB" sz="3000" dirty="0" err="1">
                <a:solidFill>
                  <a:prstClr val="black"/>
                </a:solidFill>
              </a:rPr>
              <a:t>rsa</a:t>
            </a:r>
            <a:r>
              <a:rPr lang="en-GB" sz="3000" dirty="0">
                <a:solidFill>
                  <a:prstClr val="black"/>
                </a:solidFill>
              </a:rPr>
              <a:t> key pair</a:t>
            </a:r>
            <a:br>
              <a:rPr lang="en-GB" sz="3000" dirty="0">
                <a:solidFill>
                  <a:prstClr val="black"/>
                </a:solidFill>
              </a:rPr>
            </a:br>
            <a:endParaRPr lang="en-GB" sz="3000" dirty="0">
              <a:solidFill>
                <a:prstClr val="black"/>
              </a:solidFill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ssh-keygen -t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rsa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-b 4096 -C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virtmanagerkey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copy public key to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authorized_keys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chmod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700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chmod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600 /root/.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authorized_keys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allow root login with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keys only: 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etc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sshd_config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PermitRootLogin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without-password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systemctl restart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sshd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# set up your ~/.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config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to use this key when you connect to your main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vm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Host lxrhcsa01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StrictHostKeyChecking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UserKnownHostsFile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/dev/null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User root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IdentityFile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~/.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virtmanagerkey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7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873</Words>
  <Application>Microsoft Office PowerPoint</Application>
  <PresentationFormat>Widescreen</PresentationFormat>
  <Paragraphs>276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Bauer Linux Training</vt:lpstr>
      <vt:lpstr>Agenda</vt:lpstr>
      <vt:lpstr>Nested virtualization in vSphere 6</vt:lpstr>
      <vt:lpstr>Nested virtualization in vSphere 6</vt:lpstr>
      <vt:lpstr>Nested virtualization in vSphere 6</vt:lpstr>
      <vt:lpstr>Networking requirements</vt:lpstr>
      <vt:lpstr>qemu-kvm virtualization</vt:lpstr>
      <vt:lpstr>Nested virtualization in vSphere 6</vt:lpstr>
      <vt:lpstr>qemu-kvm virtualization</vt:lpstr>
      <vt:lpstr>Connecting with virt-manager</vt:lpstr>
      <vt:lpstr>Exploring virt-manager</vt:lpstr>
      <vt:lpstr>Exploring virt-manager</vt:lpstr>
      <vt:lpstr>Exploring virt-manager</vt:lpstr>
      <vt:lpstr>iptables and ip_forward</vt:lpstr>
      <vt:lpstr>iptables and ip_forward</vt:lpstr>
      <vt:lpstr>virbr0 bridge interface</vt:lpstr>
      <vt:lpstr>dnsmasq configuration</vt:lpstr>
      <vt:lpstr>Test dnsmasq pxe setup</vt:lpstr>
      <vt:lpstr>NFS Server setup</vt:lpstr>
      <vt:lpstr>tftp-server setup</vt:lpstr>
      <vt:lpstr>tftp-server setup</vt:lpstr>
      <vt:lpstr>http setup with nginx</vt:lpstr>
      <vt:lpstr>Prepare environment for PXE install</vt:lpstr>
      <vt:lpstr>Prepare environment for PXE install</vt:lpstr>
      <vt:lpstr>Prepare environment for PXE install</vt:lpstr>
      <vt:lpstr>qemu-kvm virtualization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87</cp:revision>
  <dcterms:created xsi:type="dcterms:W3CDTF">2016-10-13T08:42:47Z</dcterms:created>
  <dcterms:modified xsi:type="dcterms:W3CDTF">2016-10-14T16:09:46Z</dcterms:modified>
</cp:coreProperties>
</file>