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7" r:id="rId3"/>
    <p:sldId id="257" r:id="rId4"/>
    <p:sldId id="272" r:id="rId5"/>
    <p:sldId id="268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71" r:id="rId14"/>
    <p:sldId id="264" r:id="rId15"/>
    <p:sldId id="265" r:id="rId16"/>
    <p:sldId id="269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00EB6-CF1F-4C01-9F97-5E05F177B881}">
  <a:tblStyle styleId="{5D400EB6-CF1F-4C01-9F97-5E05F177B88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26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8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2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84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283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46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56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2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3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man/1/getfac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inux.die.net/man/1/chattr" TargetMode="External"/><Relationship Id="rId5" Type="http://schemas.openxmlformats.org/officeDocument/2006/relationships/hyperlink" Target="http://linux.die.net/man/1/lsattr" TargetMode="External"/><Relationship Id="rId4" Type="http://schemas.openxmlformats.org/officeDocument/2006/relationships/hyperlink" Target="http://linux.die.net/man/1/setfac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ascal/pascal_loops.htm" TargetMode="External"/><Relationship Id="rId3" Type="http://schemas.openxmlformats.org/officeDocument/2006/relationships/hyperlink" Target="http://www.tutorialspoint.com/data_structures_algorithms/index.htm" TargetMode="External"/><Relationship Id="rId7" Type="http://schemas.openxmlformats.org/officeDocument/2006/relationships/hyperlink" Target="http://www.tutorialspoint.com/pascal/pascal_decision_making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utorialspoint.com/pascal/pascal_operators.htm" TargetMode="External"/><Relationship Id="rId5" Type="http://schemas.openxmlformats.org/officeDocument/2006/relationships/hyperlink" Target="http://www.tutorialspoint.com/pascal/pascal_variable_types.htm" TargetMode="External"/><Relationship Id="rId4" Type="http://schemas.openxmlformats.org/officeDocument/2006/relationships/hyperlink" Target="http://www.tutorialspoint.com/pascal/pascal_data_type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agrantup.com/docs/getting-start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vagrantup.com/downloa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N88/bl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RN88/blt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117939/htg-explains-what-everything-is-a-file-means-on-linu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683-01/816-4883/secfile-69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Bauer Linux Training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w33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2016-08-18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Changing ownership on files and folders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chown -R user:group file_or_dir</a:t>
            </a:r>
            <a:br>
              <a:rPr lang="en"/>
            </a:br>
            <a:r>
              <a:rPr lang="en"/>
              <a:t>chown -R dorian:linuxguys evilcorp_users2.csv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 chown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Changing permissions on files and folders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chmod 0755 /home/superman</a:t>
            </a:r>
            <a:br>
              <a:rPr lang="en" dirty="0"/>
            </a:br>
            <a:r>
              <a:rPr lang="en" dirty="0"/>
              <a:t>chmod 0700 /home/batman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chmod 0700 /home/spiderman/.ssh</a:t>
            </a:r>
            <a:br>
              <a:rPr lang="en" dirty="0"/>
            </a:br>
            <a:r>
              <a:rPr lang="en" dirty="0"/>
              <a:t>chmod 0600 /home/spiderman/.ssh/id_rsa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find . /var/www/nextcloud -type f -exec chmod 0640 {} \;</a:t>
            </a:r>
            <a:br>
              <a:rPr lang="en" dirty="0"/>
            </a:br>
            <a:r>
              <a:rPr lang="en" dirty="0"/>
              <a:t>find . /var/www/nextcloud -type d -exec chmod 0750 {} \;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“-not”, “-path” switches are useful.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Changing permissions on files and folders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getfacl</a:t>
            </a:r>
            <a:br>
              <a:rPr lang="en" dirty="0"/>
            </a:br>
            <a:r>
              <a:rPr lang="en" dirty="0">
                <a:hlinkClick r:id="rId4"/>
              </a:rPr>
              <a:t>setfacl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Temporary: mount –o remount,acl /</a:t>
            </a:r>
            <a:br>
              <a:rPr lang="en" dirty="0"/>
            </a:br>
            <a:r>
              <a:rPr lang="en" dirty="0"/>
              <a:t>Permanent: add ‘acl’ option in /etc/fstab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hlinkClick r:id="rId5"/>
              </a:rPr>
              <a:t>lsattr</a:t>
            </a:r>
            <a:br>
              <a:rPr lang="en" dirty="0"/>
            </a:br>
            <a:r>
              <a:rPr lang="en" dirty="0">
                <a:hlinkClick r:id="rId6"/>
              </a:rPr>
              <a:t>chattr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079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79" y="1017725"/>
            <a:ext cx="4199021" cy="3823209"/>
          </a:xfrm>
          <a:prstGeom prst="rect">
            <a:avLst/>
          </a:prstGeom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OpenSSH and Keys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</a:t>
            </a:r>
            <a:r>
              <a:rPr lang="en" sz="1400" dirty="0"/>
              <a:t>sh, scp, rsync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Public Key: Free to distribute and share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Private Key: Secret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Consolas" panose="020B0609020204030204" pitchFamily="49" charset="0"/>
              </a:rPr>
              <a:t>s</a:t>
            </a:r>
            <a:r>
              <a:rPr lang="en" sz="1400" dirty="0">
                <a:latin typeface="Consolas" panose="020B0609020204030204" pitchFamily="49" charset="0"/>
              </a:rPr>
              <a:t>sh-keygen –t rsa –b 4096 –C MyComment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 panose="020B0609020204030204" pitchFamily="49" charset="0"/>
              </a:rPr>
              <a:t>chmod 0700 ~/.ssh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 panose="020B0609020204030204" pitchFamily="49" charset="0"/>
              </a:rPr>
              <a:t>chmod 0600 ~/.ssh/id_rsa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 panose="020B0609020204030204" pitchFamily="49" charset="0"/>
              </a:rPr>
              <a:t>chmod 0600 ~/.ssh/authorized_keys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 panose="020B0609020204030204" pitchFamily="49" charset="0"/>
              </a:rPr>
              <a:t>/etc/ssh/sshd_config</a:t>
            </a:r>
          </a:p>
        </p:txBody>
      </p:sp>
    </p:spTree>
    <p:extLst>
      <p:ext uri="{BB962C8B-B14F-4D97-AF65-F5344CB8AC3E}">
        <p14:creationId xmlns:p14="http://schemas.microsoft.com/office/powerpoint/2010/main" val="286309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Basic Programming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8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360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Variables, variable types and data types (</a:t>
            </a:r>
            <a:r>
              <a:rPr lang="en-GB" sz="1400" dirty="0" err="1"/>
              <a:t>const</a:t>
            </a:r>
            <a:r>
              <a:rPr lang="en-GB" sz="1400" dirty="0"/>
              <a:t>, integer, char, string, float, double, </a:t>
            </a:r>
            <a:r>
              <a:rPr lang="en-GB" sz="1400" dirty="0" err="1"/>
              <a:t>boolean</a:t>
            </a:r>
            <a:r>
              <a:rPr lang="en-GB" sz="1400" dirty="0"/>
              <a:t>, etc.)</a:t>
            </a:r>
          </a:p>
          <a:p>
            <a:pPr lvl="0" indent="360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Operators (+ - * / %)</a:t>
            </a:r>
          </a:p>
          <a:p>
            <a:pPr lvl="0" indent="360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Decisions (if, else, </a:t>
            </a:r>
            <a:r>
              <a:rPr lang="en-GB" sz="1400" dirty="0" err="1"/>
              <a:t>elseif</a:t>
            </a:r>
            <a:r>
              <a:rPr lang="en-GB" sz="1400" dirty="0"/>
              <a:t>, switch case)</a:t>
            </a:r>
          </a:p>
          <a:p>
            <a:pPr lvl="0" indent="360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Loops (</a:t>
            </a:r>
            <a:r>
              <a:rPr lang="en-GB" sz="1400" b="1" dirty="0"/>
              <a:t>for</a:t>
            </a:r>
            <a:r>
              <a:rPr lang="en-GB" sz="1400" dirty="0"/>
              <a:t> iteration, </a:t>
            </a:r>
            <a:r>
              <a:rPr lang="en-GB" sz="1400" b="1" dirty="0"/>
              <a:t>repeat-until</a:t>
            </a:r>
            <a:r>
              <a:rPr lang="en-GB" sz="1400" dirty="0"/>
              <a:t> back test, </a:t>
            </a:r>
            <a:r>
              <a:rPr lang="en-GB" sz="1400" b="1" dirty="0"/>
              <a:t>do-while</a:t>
            </a:r>
            <a:r>
              <a:rPr lang="en-GB" sz="1400" dirty="0"/>
              <a:t> forward test)</a:t>
            </a:r>
          </a:p>
          <a:p>
            <a:pPr lvl="0" indent="360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Functions – Block of algorithms with parameters. in -&gt; [BOX] -&gt; out</a:t>
            </a:r>
            <a:br>
              <a:rPr lang="en-GB" sz="1400" dirty="0"/>
            </a:br>
            <a:endParaRPr lang="en-GB" sz="14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GB" sz="1200" dirty="0">
                <a:hlinkClick r:id="rId3"/>
              </a:rPr>
              <a:t>http://www.tutorialspoint.com/data_structures_algorithms/index.htm</a:t>
            </a:r>
            <a:endParaRPr lang="en-GB" sz="12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GB" sz="1100" dirty="0">
                <a:hlinkClick r:id="rId4"/>
              </a:rPr>
              <a:t>http://www.tutorialspoint.com/pascal/pascal_data_types.htm</a:t>
            </a:r>
            <a:endParaRPr lang="en-GB" sz="11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GB" sz="1100" dirty="0">
                <a:hlinkClick r:id="rId5"/>
              </a:rPr>
              <a:t>http://www.tutorialspoint.com/pascal/pascal_variable_types.htm</a:t>
            </a:r>
            <a:endParaRPr lang="en-GB" sz="11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GB" sz="1100" dirty="0">
                <a:hlinkClick r:id="rId6"/>
              </a:rPr>
              <a:t>http://www.tutorialspoint.com/pascal/pascal_operators.htm</a:t>
            </a:r>
            <a:endParaRPr lang="en-GB" sz="11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GB" sz="1100" dirty="0">
                <a:hlinkClick r:id="rId7"/>
              </a:rPr>
              <a:t>http://www.tutorialspoint.com/pascal/pascal_decision_making.htm</a:t>
            </a:r>
            <a:endParaRPr lang="en-GB" sz="11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GB" sz="1100" dirty="0">
                <a:hlinkClick r:id="rId8"/>
              </a:rPr>
              <a:t>http://www.tutorialspoint.com/pascal/pascal_loops.htm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4829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Basic algorithms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/>
              <a:t>Algorithm definition: </a:t>
            </a:r>
            <a:r>
              <a:rPr lang="en-GB" sz="1400" dirty="0"/>
              <a:t>A process or set of rules to be followed in calculations or other problem-solving operations, especially by a computer.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GB" sz="1400" dirty="0"/>
              <a:t>List of basic algorithms: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count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sum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avg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m</a:t>
            </a:r>
            <a:r>
              <a:rPr lang="en" sz="1400" dirty="0"/>
              <a:t>in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max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1400" dirty="0"/>
              <a:t>Plus sorting algorithms. (bubble, heap, quicksort, etc) – Advanced topic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https://www.toptal.com/developers/sorting-algorithms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43962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Basic algorithms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/>
              <a:t>Algorithm definition: </a:t>
            </a:r>
            <a:r>
              <a:rPr lang="en-GB" sz="1400" dirty="0"/>
              <a:t>A process or set of rules to be followed in calculations or other problem-solving operations, especially by a computer.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GB" sz="1400" dirty="0"/>
              <a:t>List of basic algorithms: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count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sum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avg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m</a:t>
            </a:r>
            <a:r>
              <a:rPr lang="en" sz="1400" dirty="0"/>
              <a:t>in</a:t>
            </a:r>
          </a:p>
          <a:p>
            <a:pPr marL="360000" lvl="0" indent="-3600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max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1400" dirty="0"/>
              <a:t>Plus sorting algorithms. (bubble, heap, quicksort, etc) – Advanced topic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https://www.toptal.com/developers/sorting-algorithms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226261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Homework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2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" sz="1400" dirty="0"/>
              <a:t>Learn git (clone, pull, push, checkout, branching, pull-requests, deployment keys) </a:t>
            </a:r>
            <a:r>
              <a:rPr lang="en-GB" sz="1400" dirty="0">
                <a:hlinkClick r:id="rId3"/>
              </a:rPr>
              <a:t>https://try.github.io/levels/1/challenges/1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Set yourself up with a git repository (github.com or bitbucket.org) and practice git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Learn basic programming and algorithms (bash or python)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Get familiar with </a:t>
            </a:r>
            <a:r>
              <a:rPr lang="en-GB" sz="1400" dirty="0" err="1"/>
              <a:t>Vagrantfile</a:t>
            </a:r>
            <a:r>
              <a:rPr lang="en-GB" sz="1400" dirty="0"/>
              <a:t>. Look up all vagrant options at vagrant documentation </a:t>
            </a:r>
            <a:r>
              <a:rPr lang="en-GB" sz="1400" dirty="0">
                <a:hlinkClick r:id="rId4"/>
              </a:rPr>
              <a:t>https://www.vagrantup.com/docs/getting-started/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" sz="1400" dirty="0"/>
              <a:t>Practice simple linux commands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" sz="1400" dirty="0"/>
              <a:t>Learn about public and private keys.</a:t>
            </a:r>
          </a:p>
        </p:txBody>
      </p:sp>
    </p:spTree>
    <p:extLst>
      <p:ext uri="{BB962C8B-B14F-4D97-AF65-F5344CB8AC3E}">
        <p14:creationId xmlns:p14="http://schemas.microsoft.com/office/powerpoint/2010/main" val="22389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Agenda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21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/>
              <a:t>Git commands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Building Vagrant sandbox environment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Linux terminal commands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Linux file types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Filesystem permissions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OpenSSH and keys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Basic programming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Basic algorithms</a:t>
            </a: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en" sz="1400" dirty="0">
              <a:latin typeface="+mn-lt"/>
            </a:endParaRP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en" sz="1400" dirty="0">
              <a:latin typeface="+mn-lt"/>
            </a:endParaRP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en" sz="1400" dirty="0">
              <a:latin typeface="+mn-lt"/>
            </a:endParaRPr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e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4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Building our Vagrant box to practice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21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+mj-lt"/>
              <a:buAutoNum type="arabicPeriod"/>
            </a:pPr>
            <a:r>
              <a:rPr lang="en" sz="1400" dirty="0">
                <a:latin typeface="+mn-lt"/>
              </a:rPr>
              <a:t>Install Virtualbox - </a:t>
            </a:r>
            <a:r>
              <a:rPr lang="en-GB" sz="1400" dirty="0">
                <a:latin typeface="+mn-lt"/>
                <a:hlinkClick r:id="rId3"/>
              </a:rPr>
              <a:t>https://www.virtualbox.org/wiki/Downloads</a:t>
            </a:r>
            <a:endParaRPr lang="en" sz="1400" dirty="0">
              <a:latin typeface="+mn-lt"/>
            </a:endParaRPr>
          </a:p>
          <a:p>
            <a:pPr marL="228600" lvl="0" indent="-22860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+mj-lt"/>
              <a:buAutoNum type="arabicPeriod"/>
            </a:pPr>
            <a:r>
              <a:rPr lang="en" sz="1400" dirty="0">
                <a:latin typeface="+mn-lt"/>
              </a:rPr>
              <a:t>Install Vagrant - </a:t>
            </a:r>
            <a:r>
              <a:rPr lang="en-GB" sz="1400" dirty="0">
                <a:latin typeface="+mn-lt"/>
                <a:hlinkClick r:id="rId4"/>
              </a:rPr>
              <a:t>https://www.vagrantup.com/downloads.html</a:t>
            </a:r>
            <a:endParaRPr lang="en" sz="1400" dirty="0">
              <a:latin typeface="+mn-lt"/>
            </a:endParaRPr>
          </a:p>
          <a:p>
            <a:pPr marL="228600" lvl="0" indent="-22860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78571"/>
              <a:buFont typeface="+mj-lt"/>
              <a:buAutoNum type="arabicPeriod"/>
            </a:pPr>
            <a:r>
              <a:rPr lang="en" sz="1400" dirty="0">
                <a:latin typeface="+mn-lt"/>
              </a:rPr>
              <a:t>Install GIT - </a:t>
            </a:r>
            <a:r>
              <a:rPr lang="en-GB" sz="1400" dirty="0">
                <a:latin typeface="+mn-lt"/>
                <a:hlinkClick r:id="rId5"/>
              </a:rPr>
              <a:t>https://git-scm.com/</a:t>
            </a:r>
            <a:endParaRPr lang="en" sz="14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48474">
            <a:off x="2956562" y="2875023"/>
            <a:ext cx="2857500" cy="157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78137">
            <a:off x="5750153" y="2470484"/>
            <a:ext cx="2095500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94174">
            <a:off x="441147" y="2472627"/>
            <a:ext cx="3756861" cy="1031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Building our Vagrant box to practice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21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" sz="1200" dirty="0"/>
              <a:t>Repository: </a:t>
            </a:r>
            <a:r>
              <a:rPr lang="en-GB" sz="1200" dirty="0">
                <a:hlinkClick r:id="rId3"/>
              </a:rPr>
              <a:t>https://github.com/DRN88/blt</a:t>
            </a:r>
            <a:endParaRPr lang="en-GB" sz="1200" dirty="0"/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/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 err="1">
                <a:latin typeface="Consolas" panose="020B0609020204030204" pitchFamily="49" charset="0"/>
              </a:rPr>
              <a:t>mkdir</a:t>
            </a:r>
            <a:r>
              <a:rPr lang="en-GB" sz="1200" dirty="0">
                <a:latin typeface="Consolas" panose="020B0609020204030204" pitchFamily="49" charset="0"/>
              </a:rPr>
              <a:t> ~/</a:t>
            </a:r>
            <a:r>
              <a:rPr lang="en-GB" sz="1200" dirty="0" err="1">
                <a:latin typeface="Consolas" panose="020B0609020204030204" pitchFamily="49" charset="0"/>
              </a:rPr>
              <a:t>githubrepos</a:t>
            </a: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git clone </a:t>
            </a:r>
            <a:r>
              <a:rPr lang="en-GB" sz="1200" dirty="0">
                <a:latin typeface="Consolas" panose="020B0609020204030204" pitchFamily="49" charset="0"/>
                <a:hlinkClick r:id="rId4"/>
              </a:rPr>
              <a:t>https://github.com/DRN88/blt.git</a:t>
            </a: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 err="1">
                <a:latin typeface="Consolas" panose="020B0609020204030204" pitchFamily="49" charset="0"/>
              </a:rPr>
              <a:t>drn@drn</a:t>
            </a:r>
            <a:r>
              <a:rPr lang="en-GB" sz="1200" dirty="0">
                <a:latin typeface="Consolas" panose="020B0609020204030204" pitchFamily="49" charset="0"/>
              </a:rPr>
              <a:t> /</a:t>
            </a:r>
            <a:r>
              <a:rPr lang="en-GB" sz="1200" dirty="0" err="1">
                <a:latin typeface="Consolas" panose="020B0609020204030204" pitchFamily="49" charset="0"/>
              </a:rPr>
              <a:t>githubrepos</a:t>
            </a:r>
            <a:r>
              <a:rPr lang="en-GB" sz="1200" dirty="0">
                <a:latin typeface="Consolas" panose="020B0609020204030204" pitchFamily="49" charset="0"/>
              </a:rPr>
              <a:t> $ tree </a:t>
            </a:r>
            <a:r>
              <a:rPr lang="en-GB" sz="1200" dirty="0" err="1">
                <a:latin typeface="Consolas" panose="020B0609020204030204" pitchFamily="49" charset="0"/>
              </a:rPr>
              <a:t>blt</a:t>
            </a: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 err="1">
                <a:latin typeface="Consolas" panose="020B0609020204030204" pitchFamily="49" charset="0"/>
              </a:rPr>
              <a:t>blt</a:t>
            </a: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├── README.md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└── w33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    ├── evilcorp_users1.csv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    └── vagrant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        ├── shellprovision.sh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        └── </a:t>
            </a:r>
            <a:r>
              <a:rPr lang="en-GB" sz="1200" dirty="0" err="1">
                <a:latin typeface="Consolas" panose="020B0609020204030204" pitchFamily="49" charset="0"/>
              </a:rPr>
              <a:t>Vagrantfile</a:t>
            </a: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2 directories, 4 files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6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Building our Vagrant box to practice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21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cd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githubrepos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blt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/vagrant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vagrant up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C:\DATA\githubrepos\blt\w33\vagrant&gt;vagrant status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Current machine states: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sandbox                   running (</a:t>
            </a:r>
            <a:r>
              <a:rPr lang="en-GB" sz="1200" dirty="0" err="1">
                <a:latin typeface="Consolas" panose="020B0609020204030204" pitchFamily="49" charset="0"/>
              </a:rPr>
              <a:t>virtualbox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endParaRPr lang="en-GB" sz="1200" dirty="0"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The VM is running. To stop this VM, you can run `vagrant halt` to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shut it down forcefully, or you can run `vagrant suspend` to simply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suspend the virtual machine. In either case, to restart it again,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simply run `vagrant up`.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GB" sz="1200" dirty="0">
                <a:latin typeface="Consolas" panose="020B0609020204030204" pitchFamily="49" charset="0"/>
              </a:rPr>
              <a:t>C:\DATA\githubrepos\blt\w33\vagrant&gt;</a:t>
            </a:r>
            <a:endParaRPr lang="e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3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Terminal commands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mkdir, echo, cat, touch, ln, ln -s</a:t>
            </a:r>
            <a:br>
              <a:rPr lang="en" sz="1400"/>
            </a:br>
            <a:r>
              <a:rPr lang="en" sz="1400"/>
              <a:t>&gt;, &gt;&gt;, 2&gt;&amp;1, &amp;&gt; /dev/null</a:t>
            </a:r>
            <a:br>
              <a:rPr lang="en" sz="1400"/>
            </a:br>
            <a:r>
              <a:rPr lang="en" sz="1400"/>
              <a:t>&lt;, cat &lt;&lt; ‘EOT’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tac, more, less, head, tail, watch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chmod, chown, chgrp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id, who, w, finger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nano, vi, vim</a:t>
            </a:r>
          </a:p>
          <a:p>
            <a:pPr lvl="0">
              <a:spcBef>
                <a:spcPts val="0"/>
              </a:spcBef>
              <a:buNone/>
            </a:pPr>
            <a:br>
              <a:rPr lang="en" sz="1400"/>
            </a:br>
            <a:r>
              <a:rPr lang="en" sz="1400"/>
              <a:t>sort, cut, uniq, wc, </a:t>
            </a:r>
            <a:br>
              <a:rPr lang="en" sz="1400"/>
            </a:br>
            <a:r>
              <a:rPr lang="en" sz="1400"/>
              <a:t>grep, egrep, fgrep</a:t>
            </a:r>
            <a:br>
              <a:rPr lang="en" sz="1400"/>
            </a:br>
            <a:r>
              <a:rPr lang="en" sz="1400"/>
              <a:t>sed</a:t>
            </a:r>
            <a:br>
              <a:rPr lang="en" sz="1400"/>
            </a:br>
            <a:r>
              <a:rPr lang="en" sz="1400"/>
              <a:t>awk</a:t>
            </a:r>
            <a:br>
              <a:rPr lang="en" sz="1400"/>
            </a:br>
            <a:br>
              <a:rPr lang="en" sz="1400"/>
            </a:br>
            <a:r>
              <a:rPr lang="en" sz="1400"/>
              <a:t>variants of these command with ‘z’ first letter</a:t>
            </a:r>
          </a:p>
        </p:txBody>
      </p:sp>
    </p:spTree>
    <p:extLst>
      <p:ext uri="{BB962C8B-B14F-4D97-AF65-F5344CB8AC3E}">
        <p14:creationId xmlns:p14="http://schemas.microsoft.com/office/powerpoint/2010/main" val="22939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Linux file types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“In linux everything is a file”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http://www.howtogeek.com/117939/htg-explains-what-everything-is-a-file-means-on-linux/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Regular files ( -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Directories ( d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Block file ( b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Character device file ( c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Named pipe ( p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Symbolic link file ( l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Unix Socket file ( s )</a:t>
            </a:r>
            <a:br>
              <a:rPr lang="en"/>
            </a:b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Filesystem permissions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chmod, chown, chgrp</a:t>
            </a:r>
            <a:br>
              <a:rPr lang="en"/>
            </a:br>
            <a:r>
              <a:rPr lang="en" b="1">
                <a:highlight>
                  <a:srgbClr val="FF96E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b="1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rw-</a:t>
            </a:r>
            <a:r>
              <a:rPr lang="en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rw-</a:t>
            </a:r>
            <a:r>
              <a:rPr lang="en" b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r--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 drn drn 215516 Aug 12 16:34 evilcorp_users1.csv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https://docs.oracle.com/cd/E19683-01/816-4883/secfile-69/index.html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Setuid, Setgid, Sticky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" name="Shape 78"/>
          <p:cNvGraphicFramePr/>
          <p:nvPr/>
        </p:nvGraphicFramePr>
        <p:xfrm>
          <a:off x="5597700" y="1954375"/>
          <a:ext cx="3008900" cy="821960"/>
        </p:xfrm>
        <a:graphic>
          <a:graphicData uri="http://schemas.openxmlformats.org/drawingml/2006/table">
            <a:tbl>
              <a:tblPr>
                <a:noFill/>
                <a:tableStyleId>{5D400EB6-CF1F-4C01-9F97-5E05F177B881}</a:tableStyleId>
              </a:tblPr>
              <a:tblGrid>
                <a:gridCol w="17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Placeholder Value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Shape 79"/>
          <p:cNvGraphicFramePr/>
          <p:nvPr/>
        </p:nvGraphicFramePr>
        <p:xfrm>
          <a:off x="1516500" y="2978785"/>
          <a:ext cx="5353000" cy="1584840"/>
        </p:xfrm>
        <a:graphic>
          <a:graphicData uri="http://schemas.openxmlformats.org/drawingml/2006/table">
            <a:tbl>
              <a:tblPr>
                <a:noFill/>
                <a:tableStyleId>{5D400EB6-CF1F-4C01-9F97-5E05F177B881}</a:tableStyleId>
              </a:tblPr>
              <a:tblGrid>
                <a:gridCol w="5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5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group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2^2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2^1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2^2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2^1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2^2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Filesystem permissions test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895500" y="1529479"/>
          <a:ext cx="5353000" cy="1188630"/>
        </p:xfrm>
        <a:graphic>
          <a:graphicData uri="http://schemas.openxmlformats.org/drawingml/2006/table">
            <a:tbl>
              <a:tblPr>
                <a:noFill/>
                <a:tableStyleId>{5D400EB6-CF1F-4C01-9F97-5E05F177B881}</a:tableStyleId>
              </a:tblPr>
              <a:tblGrid>
                <a:gridCol w="5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group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1895500" y="3154335"/>
          <a:ext cx="5353000" cy="1188630"/>
        </p:xfrm>
        <a:graphic>
          <a:graphicData uri="http://schemas.openxmlformats.org/drawingml/2006/table">
            <a:tbl>
              <a:tblPr>
                <a:noFill/>
                <a:tableStyleId>{5D400EB6-CF1F-4C01-9F97-5E05F177B881}</a:tableStyleId>
              </a:tblPr>
              <a:tblGrid>
                <a:gridCol w="5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5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group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613</Words>
  <Application>Microsoft Office PowerPoint</Application>
  <PresentationFormat>On-screen Show (16:9)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Courier New</vt:lpstr>
      <vt:lpstr>simple-light-2</vt:lpstr>
      <vt:lpstr>Bauer Linux Training w33</vt:lpstr>
      <vt:lpstr>Agenda </vt:lpstr>
      <vt:lpstr>Building our Vagrant box to practice </vt:lpstr>
      <vt:lpstr>Building our Vagrant box to practice </vt:lpstr>
      <vt:lpstr>Building our Vagrant box to practice </vt:lpstr>
      <vt:lpstr>Terminal commands </vt:lpstr>
      <vt:lpstr>Linux file types</vt:lpstr>
      <vt:lpstr>Filesystem permissions</vt:lpstr>
      <vt:lpstr>Filesystem permissions test</vt:lpstr>
      <vt:lpstr>Changing ownership on files and folders</vt:lpstr>
      <vt:lpstr>Changing permissions on files and folders </vt:lpstr>
      <vt:lpstr>Changing permissions on files and folders </vt:lpstr>
      <vt:lpstr>OpenSSH and Keys </vt:lpstr>
      <vt:lpstr>Basic Programming </vt:lpstr>
      <vt:lpstr>Basic algorithms </vt:lpstr>
      <vt:lpstr>Basic algorithms 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 w33</dc:title>
  <dc:creator>Ocsovszki, Dorian</dc:creator>
  <cp:lastModifiedBy>Ocsovszki, Dorian</cp:lastModifiedBy>
  <cp:revision>42</cp:revision>
  <dcterms:modified xsi:type="dcterms:W3CDTF">2016-08-18T08:33:37Z</dcterms:modified>
</cp:coreProperties>
</file>