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8AFFB2-8FD9-489F-9F4F-51B32B4453DE}">
  <a:tblStyle styleId="{3A8AFFB2-8FD9-489F-9F4F-51B32B4453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e252a7ce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e252a7ce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e252a7ce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e252a7ce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e252a7ce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e252a7ce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e252a7ce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e252a7ce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e252a7ce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e252a7ce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Traffic</a:t>
            </a:r>
            <a:r>
              <a:rPr lang="en" sz="4000"/>
              <a:t> Analysis System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Analysis System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561050"/>
            <a:ext cx="7030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Object Detection System (YOLOv4)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Object Tracking System (Norfair)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Analysis Modules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Vehicle types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Traffic l</a:t>
            </a:r>
            <a:r>
              <a:rPr lang="en" sz="2000"/>
              <a:t>anes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Speed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Density, etc.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</a:t>
            </a:r>
            <a:r>
              <a:rPr lang="en"/>
              <a:t> Analysis System</a:t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1789950" y="1597875"/>
            <a:ext cx="21534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Object Detection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(YOLOv4)</a:t>
            </a:r>
            <a:endParaRPr b="1" sz="1800"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1597938"/>
            <a:ext cx="694975" cy="6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875" y="2517275"/>
            <a:ext cx="99930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/>
          <p:nvPr/>
        </p:nvSpPr>
        <p:spPr>
          <a:xfrm>
            <a:off x="6197875" y="1597875"/>
            <a:ext cx="22923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Object Tracking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(Norfair)</a:t>
            </a:r>
            <a:endParaRPr b="1" sz="1800"/>
          </a:p>
        </p:txBody>
      </p:sp>
      <p:sp>
        <p:nvSpPr>
          <p:cNvPr id="293" name="Google Shape;293;p15"/>
          <p:cNvSpPr/>
          <p:nvPr/>
        </p:nvSpPr>
        <p:spPr>
          <a:xfrm>
            <a:off x="4016638" y="3806300"/>
            <a:ext cx="20178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Analysis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Modules</a:t>
            </a:r>
            <a:endParaRPr b="1" sz="1800"/>
          </a:p>
        </p:txBody>
      </p:sp>
      <p:sp>
        <p:nvSpPr>
          <p:cNvPr id="294" name="Google Shape;294;p15"/>
          <p:cNvSpPr/>
          <p:nvPr/>
        </p:nvSpPr>
        <p:spPr>
          <a:xfrm>
            <a:off x="4115413" y="3909325"/>
            <a:ext cx="20178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Analysis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Modules</a:t>
            </a:r>
            <a:endParaRPr b="1" sz="1800"/>
          </a:p>
        </p:txBody>
      </p:sp>
      <p:cxnSp>
        <p:nvCxnSpPr>
          <p:cNvPr id="295" name="Google Shape;295;p15"/>
          <p:cNvCxnSpPr>
            <a:stCxn id="290" idx="3"/>
            <a:endCxn id="289" idx="1"/>
          </p:cNvCxnSpPr>
          <p:nvPr/>
        </p:nvCxnSpPr>
        <p:spPr>
          <a:xfrm>
            <a:off x="1458850" y="1945425"/>
            <a:ext cx="33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5"/>
          <p:cNvCxnSpPr>
            <a:stCxn id="289" idx="3"/>
          </p:cNvCxnSpPr>
          <p:nvPr/>
        </p:nvCxnSpPr>
        <p:spPr>
          <a:xfrm>
            <a:off x="3943350" y="1945425"/>
            <a:ext cx="6795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15"/>
          <p:cNvCxnSpPr/>
          <p:nvPr/>
        </p:nvCxnSpPr>
        <p:spPr>
          <a:xfrm flipH="1">
            <a:off x="5427825" y="1969600"/>
            <a:ext cx="7764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8" name="Google Shape;298;p15"/>
          <p:cNvCxnSpPr>
            <a:stCxn id="291" idx="2"/>
            <a:endCxn id="293" idx="0"/>
          </p:cNvCxnSpPr>
          <p:nvPr/>
        </p:nvCxnSpPr>
        <p:spPr>
          <a:xfrm>
            <a:off x="5022525" y="3516575"/>
            <a:ext cx="30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5"/>
          <p:cNvCxnSpPr>
            <a:stCxn id="294" idx="3"/>
            <a:endCxn id="300" idx="1"/>
          </p:cNvCxnSpPr>
          <p:nvPr/>
        </p:nvCxnSpPr>
        <p:spPr>
          <a:xfrm>
            <a:off x="6133213" y="4256875"/>
            <a:ext cx="7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0" name="Google Shape;3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2850" y="3723213"/>
            <a:ext cx="1067325" cy="10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 txBox="1"/>
          <p:nvPr/>
        </p:nvSpPr>
        <p:spPr>
          <a:xfrm>
            <a:off x="3670450" y="2849538"/>
            <a:ext cx="9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7005013" y="3406175"/>
            <a:ext cx="8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Reports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731563" y="2233950"/>
            <a:ext cx="7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CCTV Video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System (YOLOv4)</a:t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1899675" y="1597875"/>
            <a:ext cx="21534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Object</a:t>
            </a:r>
            <a:r>
              <a:rPr b="1" lang="en" sz="1800"/>
              <a:t> Detection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(YOLOv4)</a:t>
            </a:r>
            <a:endParaRPr b="1" sz="1800"/>
          </a:p>
        </p:txBody>
      </p:sp>
      <p:pic>
        <p:nvPicPr>
          <p:cNvPr id="310" name="Google Shape;3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1597938"/>
            <a:ext cx="694975" cy="6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45775"/>
            <a:ext cx="999300" cy="99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6"/>
          <p:cNvCxnSpPr>
            <a:stCxn id="310" idx="3"/>
            <a:endCxn id="309" idx="1"/>
          </p:cNvCxnSpPr>
          <p:nvPr/>
        </p:nvCxnSpPr>
        <p:spPr>
          <a:xfrm>
            <a:off x="1458850" y="1945425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6"/>
          <p:cNvCxnSpPr>
            <a:stCxn id="309" idx="3"/>
            <a:endCxn id="311" idx="1"/>
          </p:cNvCxnSpPr>
          <p:nvPr/>
        </p:nvCxnSpPr>
        <p:spPr>
          <a:xfrm>
            <a:off x="4053075" y="1945425"/>
            <a:ext cx="5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16"/>
          <p:cNvSpPr txBox="1"/>
          <p:nvPr/>
        </p:nvSpPr>
        <p:spPr>
          <a:xfrm>
            <a:off x="4572000" y="2417488"/>
            <a:ext cx="9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731563" y="2233950"/>
            <a:ext cx="7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CCTV Video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587" y="2464525"/>
            <a:ext cx="1413600" cy="2097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7" name="Google Shape;317;p16"/>
          <p:cNvGraphicFramePr/>
          <p:nvPr/>
        </p:nvGraphicFramePr>
        <p:xfrm>
          <a:off x="6090225" y="1636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{3A8AFFB2-8FD9-489F-9F4F-51B32B4453DE}</a:tableStyleId>
              </a:tblPr>
              <a:tblGrid>
                <a:gridCol w="1123625"/>
                <a:gridCol w="1192325"/>
              </a:tblGrid>
              <a:tr h="34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Column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Data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* </a:t>
                      </a:r>
                      <a:r>
                        <a:rPr lang="en" sz="1200"/>
                        <a:t>Frame no.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297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* </a:t>
                      </a:r>
                      <a:r>
                        <a:rPr lang="en" sz="1200"/>
                        <a:t>Object no.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car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Confidence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51.23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226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482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123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247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Google Shape;318;p16"/>
          <p:cNvSpPr txBox="1"/>
          <p:nvPr/>
        </p:nvSpPr>
        <p:spPr>
          <a:xfrm>
            <a:off x="6090225" y="1266975"/>
            <a:ext cx="23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Table: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detect_</a:t>
            </a: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CCTV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_</a:t>
            </a: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YYMMDD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Tracking System (Norfair)</a:t>
            </a:r>
            <a:endParaRPr/>
          </a:p>
        </p:txBody>
      </p:sp>
      <p:pic>
        <p:nvPicPr>
          <p:cNvPr id="324" name="Google Shape;3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625" y="1742300"/>
            <a:ext cx="99930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7"/>
          <p:cNvSpPr/>
          <p:nvPr/>
        </p:nvSpPr>
        <p:spPr>
          <a:xfrm>
            <a:off x="732125" y="1806025"/>
            <a:ext cx="19545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Object Tracking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(Norfair)</a:t>
            </a:r>
            <a:endParaRPr b="1" sz="1800"/>
          </a:p>
        </p:txBody>
      </p:sp>
      <p:cxnSp>
        <p:nvCxnSpPr>
          <p:cNvPr id="326" name="Google Shape;326;p17"/>
          <p:cNvCxnSpPr/>
          <p:nvPr/>
        </p:nvCxnSpPr>
        <p:spPr>
          <a:xfrm rot="10800000">
            <a:off x="2693925" y="1984075"/>
            <a:ext cx="201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17"/>
          <p:cNvSpPr txBox="1"/>
          <p:nvPr/>
        </p:nvSpPr>
        <p:spPr>
          <a:xfrm>
            <a:off x="4663625" y="2660438"/>
            <a:ext cx="9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28" name="Google Shape;328;p17"/>
          <p:cNvGraphicFramePr/>
          <p:nvPr/>
        </p:nvGraphicFramePr>
        <p:xfrm>
          <a:off x="6102938" y="192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{3A8AFFB2-8FD9-489F-9F4F-51B32B4453DE}</a:tableStyleId>
              </a:tblPr>
              <a:tblGrid>
                <a:gridCol w="1124050"/>
                <a:gridCol w="1177775"/>
              </a:tblGrid>
              <a:tr h="3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Column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Data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* </a:t>
                      </a:r>
                      <a:r>
                        <a:rPr lang="en" sz="1200"/>
                        <a:t>Frame no.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297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* </a:t>
                      </a:r>
                      <a:r>
                        <a:rPr lang="en" sz="1200"/>
                        <a:t>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35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car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864.14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271.43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True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17"/>
          <p:cNvSpPr txBox="1"/>
          <p:nvPr/>
        </p:nvSpPr>
        <p:spPr>
          <a:xfrm>
            <a:off x="2928125" y="1497800"/>
            <a:ext cx="173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Table: 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detect_</a:t>
            </a: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CCTV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_</a:t>
            </a: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YYMMDD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0" name="Google Shape;330;p17"/>
          <p:cNvCxnSpPr/>
          <p:nvPr/>
        </p:nvCxnSpPr>
        <p:spPr>
          <a:xfrm rot="10800000">
            <a:off x="2693925" y="2466625"/>
            <a:ext cx="201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1" name="Google Shape;331;p17"/>
          <p:cNvSpPr txBox="1"/>
          <p:nvPr/>
        </p:nvSpPr>
        <p:spPr>
          <a:xfrm>
            <a:off x="2928125" y="2021000"/>
            <a:ext cx="173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Table: 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track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_</a:t>
            </a: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CCTV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_</a:t>
            </a: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YYMMDD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6102913" y="1537313"/>
            <a:ext cx="23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Table: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track_</a:t>
            </a: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CCTV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_</a:t>
            </a: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YYMMDD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150" y="2791125"/>
            <a:ext cx="2175575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Modules</a:t>
            </a:r>
            <a:endParaRPr/>
          </a:p>
        </p:txBody>
      </p:sp>
      <p:pic>
        <p:nvPicPr>
          <p:cNvPr id="339" name="Google Shape;3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987" y="1661375"/>
            <a:ext cx="99930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8"/>
          <p:cNvSpPr/>
          <p:nvPr/>
        </p:nvSpPr>
        <p:spPr>
          <a:xfrm>
            <a:off x="1058650" y="1710450"/>
            <a:ext cx="20178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Analysis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Modules</a:t>
            </a:r>
            <a:endParaRPr b="1" sz="1800"/>
          </a:p>
        </p:txBody>
      </p:sp>
      <p:sp>
        <p:nvSpPr>
          <p:cNvPr id="341" name="Google Shape;341;p18"/>
          <p:cNvSpPr/>
          <p:nvPr/>
        </p:nvSpPr>
        <p:spPr>
          <a:xfrm>
            <a:off x="1157425" y="1813475"/>
            <a:ext cx="20178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Analysis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Modules</a:t>
            </a:r>
            <a:endParaRPr b="1" sz="1800"/>
          </a:p>
        </p:txBody>
      </p:sp>
      <p:pic>
        <p:nvPicPr>
          <p:cNvPr id="342" name="Google Shape;3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225" y="3109013"/>
            <a:ext cx="1067325" cy="10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/>
        </p:nvSpPr>
        <p:spPr>
          <a:xfrm>
            <a:off x="4159988" y="2508563"/>
            <a:ext cx="9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4163388" y="4047875"/>
            <a:ext cx="8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Reports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5" name="Google Shape;345;p18"/>
          <p:cNvCxnSpPr>
            <a:stCxn id="341" idx="3"/>
            <a:endCxn id="339" idx="1"/>
          </p:cNvCxnSpPr>
          <p:nvPr/>
        </p:nvCxnSpPr>
        <p:spPr>
          <a:xfrm>
            <a:off x="3175225" y="2161025"/>
            <a:ext cx="98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6" name="Google Shape;346;p18"/>
          <p:cNvCxnSpPr/>
          <p:nvPr/>
        </p:nvCxnSpPr>
        <p:spPr>
          <a:xfrm>
            <a:off x="3181838" y="2524750"/>
            <a:ext cx="91710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18"/>
          <p:cNvSpPr txBox="1"/>
          <p:nvPr/>
        </p:nvSpPr>
        <p:spPr>
          <a:xfrm>
            <a:off x="5891138" y="2017925"/>
            <a:ext cx="26883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Reports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Vehicle types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Traffic lanes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Speed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Density, etc.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