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E7FFDE5-E29A-4A7B-AE8B-1CB0122E97B6}">
  <a:tblStyle styleId="{CE7FFDE5-E29A-4A7B-AE8B-1CB0122E97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cbfdfd388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cbfdfd388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a13256c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7a13256c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Traffic Lanes Labeling (Proposal)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Lanes Labeling (Proposal)</a:t>
            </a:r>
            <a:endParaRPr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5991600" y="1495825"/>
            <a:ext cx="2547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n" sz="1402"/>
              <a:t>Lanes Data</a:t>
            </a:r>
            <a:endParaRPr b="1" sz="1402"/>
          </a:p>
        </p:txBody>
      </p:sp>
      <p:graphicFrame>
        <p:nvGraphicFramePr>
          <p:cNvPr id="284" name="Google Shape;284;p14"/>
          <p:cNvGraphicFramePr/>
          <p:nvPr/>
        </p:nvGraphicFramePr>
        <p:xfrm>
          <a:off x="6100900" y="187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{CE7FFDE5-E29A-4A7B-AE8B-1CB0122E97B6}</a:tableStyleId>
              </a:tblPr>
              <a:tblGrid>
                <a:gridCol w="803000"/>
                <a:gridCol w="1847200"/>
              </a:tblGrid>
              <a:tr h="33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Name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Data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</a:tr>
              <a:tr h="33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0,1,2,3,4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Line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[(x</a:t>
                      </a:r>
                      <a:r>
                        <a:rPr baseline="-25000" lang="en" sz="1200"/>
                        <a:t>1</a:t>
                      </a:r>
                      <a:r>
                        <a:rPr lang="en" sz="1200"/>
                        <a:t>,y</a:t>
                      </a:r>
                      <a:r>
                        <a:rPr baseline="-25000" lang="en" sz="1200"/>
                        <a:t>1</a:t>
                      </a:r>
                      <a:r>
                        <a:rPr lang="en" sz="1200"/>
                        <a:t>),..,(x</a:t>
                      </a:r>
                      <a:r>
                        <a:rPr baseline="-25000" lang="en" sz="1200"/>
                        <a:t>n</a:t>
                      </a:r>
                      <a:r>
                        <a:rPr lang="en" sz="1200"/>
                        <a:t>,y</a:t>
                      </a:r>
                      <a:r>
                        <a:rPr baseline="-25000" lang="en" sz="1200"/>
                        <a:t>n</a:t>
                      </a:r>
                      <a:r>
                        <a:rPr lang="en" sz="1200"/>
                        <a:t>)]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Type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ทึบ,ประ,ทึบ-ประ,ประ-ทึบ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Direction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ขึ้น,ลง,ซ้าย,ขวา,None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285" name="Google Shape;285;p14"/>
          <p:cNvGrpSpPr/>
          <p:nvPr/>
        </p:nvGrpSpPr>
        <p:grpSpPr>
          <a:xfrm>
            <a:off x="591225" y="1495825"/>
            <a:ext cx="5384600" cy="3008040"/>
            <a:chOff x="667425" y="1495825"/>
            <a:chExt cx="5384600" cy="3008040"/>
          </a:xfrm>
        </p:grpSpPr>
        <p:pic>
          <p:nvPicPr>
            <p:cNvPr id="286" name="Google Shape;286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7425" y="1495825"/>
              <a:ext cx="5346524" cy="3008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Google Shape;287;p14"/>
            <p:cNvSpPr txBox="1"/>
            <p:nvPr/>
          </p:nvSpPr>
          <p:spPr>
            <a:xfrm>
              <a:off x="1861300" y="2941050"/>
              <a:ext cx="994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000FF"/>
                  </a:solidFill>
                  <a:latin typeface="Nunito"/>
                  <a:ea typeface="Nunito"/>
                  <a:cs typeface="Nunito"/>
                  <a:sym typeface="Nunito"/>
                </a:rPr>
                <a:t>Line#0</a:t>
              </a:r>
              <a:endParaRPr b="1" sz="12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8" name="Google Shape;288;p14"/>
            <p:cNvSpPr txBox="1"/>
            <p:nvPr/>
          </p:nvSpPr>
          <p:spPr>
            <a:xfrm>
              <a:off x="2650075" y="2941050"/>
              <a:ext cx="994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000FF"/>
                  </a:solidFill>
                  <a:latin typeface="Nunito"/>
                  <a:ea typeface="Nunito"/>
                  <a:cs typeface="Nunito"/>
                  <a:sym typeface="Nunito"/>
                </a:rPr>
                <a:t>Line</a:t>
              </a:r>
              <a:r>
                <a:rPr b="1" lang="en" sz="1200">
                  <a:solidFill>
                    <a:srgbClr val="0000FF"/>
                  </a:solidFill>
                  <a:latin typeface="Nunito"/>
                  <a:ea typeface="Nunito"/>
                  <a:cs typeface="Nunito"/>
                  <a:sym typeface="Nunito"/>
                </a:rPr>
                <a:t>#1</a:t>
              </a:r>
              <a:endParaRPr b="1" sz="12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9" name="Google Shape;289;p14"/>
            <p:cNvSpPr txBox="1"/>
            <p:nvPr/>
          </p:nvSpPr>
          <p:spPr>
            <a:xfrm>
              <a:off x="3409225" y="2941050"/>
              <a:ext cx="994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000FF"/>
                  </a:solidFill>
                  <a:latin typeface="Nunito"/>
                  <a:ea typeface="Nunito"/>
                  <a:cs typeface="Nunito"/>
                  <a:sym typeface="Nunito"/>
                </a:rPr>
                <a:t>Line</a:t>
              </a:r>
              <a:r>
                <a:rPr b="1" lang="en" sz="1200">
                  <a:solidFill>
                    <a:srgbClr val="0000FF"/>
                  </a:solidFill>
                  <a:latin typeface="Nunito"/>
                  <a:ea typeface="Nunito"/>
                  <a:cs typeface="Nunito"/>
                  <a:sym typeface="Nunito"/>
                </a:rPr>
                <a:t>#2</a:t>
              </a:r>
              <a:endParaRPr b="1" sz="12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0" name="Google Shape;290;p14"/>
            <p:cNvSpPr txBox="1"/>
            <p:nvPr/>
          </p:nvSpPr>
          <p:spPr>
            <a:xfrm>
              <a:off x="4196625" y="2941050"/>
              <a:ext cx="994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000FF"/>
                  </a:solidFill>
                  <a:latin typeface="Nunito"/>
                  <a:ea typeface="Nunito"/>
                  <a:cs typeface="Nunito"/>
                  <a:sym typeface="Nunito"/>
                </a:rPr>
                <a:t>Line</a:t>
              </a:r>
              <a:r>
                <a:rPr b="1" lang="en" sz="1200">
                  <a:solidFill>
                    <a:srgbClr val="0000FF"/>
                  </a:solidFill>
                  <a:latin typeface="Nunito"/>
                  <a:ea typeface="Nunito"/>
                  <a:cs typeface="Nunito"/>
                  <a:sym typeface="Nunito"/>
                </a:rPr>
                <a:t>#3</a:t>
              </a:r>
              <a:endParaRPr b="1" sz="12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1" name="Google Shape;291;p14"/>
            <p:cNvSpPr txBox="1"/>
            <p:nvPr/>
          </p:nvSpPr>
          <p:spPr>
            <a:xfrm>
              <a:off x="4864100" y="2941050"/>
              <a:ext cx="994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000FF"/>
                  </a:solidFill>
                  <a:latin typeface="Nunito"/>
                  <a:ea typeface="Nunito"/>
                  <a:cs typeface="Nunito"/>
                  <a:sym typeface="Nunito"/>
                </a:rPr>
                <a:t>Line</a:t>
              </a:r>
              <a:r>
                <a:rPr b="1" lang="en" sz="1200">
                  <a:solidFill>
                    <a:srgbClr val="0000FF"/>
                  </a:solidFill>
                  <a:latin typeface="Nunito"/>
                  <a:ea typeface="Nunito"/>
                  <a:cs typeface="Nunito"/>
                  <a:sym typeface="Nunito"/>
                </a:rPr>
                <a:t>#4</a:t>
              </a:r>
              <a:endParaRPr b="1" sz="12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292" name="Google Shape;292;p14"/>
            <p:cNvCxnSpPr/>
            <p:nvPr/>
          </p:nvCxnSpPr>
          <p:spPr>
            <a:xfrm>
              <a:off x="2158700" y="3253900"/>
              <a:ext cx="289500" cy="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3" name="Google Shape;293;p14"/>
            <p:cNvCxnSpPr/>
            <p:nvPr/>
          </p:nvCxnSpPr>
          <p:spPr>
            <a:xfrm>
              <a:off x="3002725" y="3253900"/>
              <a:ext cx="289500" cy="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4" name="Google Shape;294;p14"/>
            <p:cNvCxnSpPr/>
            <p:nvPr/>
          </p:nvCxnSpPr>
          <p:spPr>
            <a:xfrm>
              <a:off x="3811425" y="3253900"/>
              <a:ext cx="289500" cy="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5" name="Google Shape;295;p14"/>
            <p:cNvCxnSpPr/>
            <p:nvPr/>
          </p:nvCxnSpPr>
          <p:spPr>
            <a:xfrm>
              <a:off x="4620125" y="3253900"/>
              <a:ext cx="289500" cy="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6" name="Google Shape;296;p14"/>
            <p:cNvCxnSpPr/>
            <p:nvPr/>
          </p:nvCxnSpPr>
          <p:spPr>
            <a:xfrm>
              <a:off x="5329775" y="3253900"/>
              <a:ext cx="289500" cy="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97" name="Google Shape;297;p14"/>
            <p:cNvSpPr txBox="1"/>
            <p:nvPr/>
          </p:nvSpPr>
          <p:spPr>
            <a:xfrm>
              <a:off x="2441425" y="3566750"/>
              <a:ext cx="634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000FF"/>
                  </a:solidFill>
                  <a:latin typeface="Nunito"/>
                  <a:ea typeface="Nunito"/>
                  <a:cs typeface="Nunito"/>
                  <a:sym typeface="Nunito"/>
                </a:rPr>
                <a:t>Dir</a:t>
              </a:r>
              <a:r>
                <a:rPr b="1" lang="en" sz="1200">
                  <a:solidFill>
                    <a:srgbClr val="0000FF"/>
                  </a:solidFill>
                  <a:latin typeface="Nunito"/>
                  <a:ea typeface="Nunito"/>
                  <a:cs typeface="Nunito"/>
                  <a:sym typeface="Nunito"/>
                </a:rPr>
                <a:t>#1</a:t>
              </a:r>
              <a:endParaRPr b="1" sz="12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8" name="Google Shape;298;p14"/>
            <p:cNvSpPr txBox="1"/>
            <p:nvPr/>
          </p:nvSpPr>
          <p:spPr>
            <a:xfrm>
              <a:off x="3491950" y="3566750"/>
              <a:ext cx="634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000FF"/>
                  </a:solidFill>
                  <a:latin typeface="Nunito"/>
                  <a:ea typeface="Nunito"/>
                  <a:cs typeface="Nunito"/>
                  <a:sym typeface="Nunito"/>
                </a:rPr>
                <a:t>Dir#2</a:t>
              </a:r>
              <a:endParaRPr b="1" sz="12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9" name="Google Shape;299;p14"/>
            <p:cNvSpPr txBox="1"/>
            <p:nvPr/>
          </p:nvSpPr>
          <p:spPr>
            <a:xfrm>
              <a:off x="4542475" y="3566750"/>
              <a:ext cx="634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000FF"/>
                  </a:solidFill>
                  <a:latin typeface="Nunito"/>
                  <a:ea typeface="Nunito"/>
                  <a:cs typeface="Nunito"/>
                  <a:sym typeface="Nunito"/>
                </a:rPr>
                <a:t>Dir#3</a:t>
              </a:r>
              <a:endParaRPr b="1" sz="12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300" name="Google Shape;300;p14"/>
            <p:cNvCxnSpPr/>
            <p:nvPr/>
          </p:nvCxnSpPr>
          <p:spPr>
            <a:xfrm>
              <a:off x="5733125" y="3886675"/>
              <a:ext cx="3000" cy="2337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01" name="Google Shape;301;p14"/>
            <p:cNvSpPr txBox="1"/>
            <p:nvPr/>
          </p:nvSpPr>
          <p:spPr>
            <a:xfrm>
              <a:off x="5417225" y="3566750"/>
              <a:ext cx="634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000FF"/>
                  </a:solidFill>
                  <a:latin typeface="Nunito"/>
                  <a:ea typeface="Nunito"/>
                  <a:cs typeface="Nunito"/>
                  <a:sym typeface="Nunito"/>
                </a:rPr>
                <a:t>Dir#4</a:t>
              </a:r>
              <a:endParaRPr b="1" sz="12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302" name="Google Shape;302;p14"/>
            <p:cNvCxnSpPr/>
            <p:nvPr/>
          </p:nvCxnSpPr>
          <p:spPr>
            <a:xfrm>
              <a:off x="4858375" y="3886675"/>
              <a:ext cx="3000" cy="2337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3" name="Google Shape;303;p14"/>
            <p:cNvCxnSpPr/>
            <p:nvPr/>
          </p:nvCxnSpPr>
          <p:spPr>
            <a:xfrm>
              <a:off x="3780175" y="3854800"/>
              <a:ext cx="3000" cy="2337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4" name="Google Shape;304;p14"/>
            <p:cNvCxnSpPr/>
            <p:nvPr/>
          </p:nvCxnSpPr>
          <p:spPr>
            <a:xfrm>
              <a:off x="2701975" y="3886675"/>
              <a:ext cx="3000" cy="2337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05" name="Google Shape;305;p14"/>
            <p:cNvSpPr/>
            <p:nvPr/>
          </p:nvSpPr>
          <p:spPr>
            <a:xfrm>
              <a:off x="2899825" y="1509900"/>
              <a:ext cx="1763700" cy="486900"/>
            </a:xfrm>
            <a:prstGeom prst="rect">
              <a:avLst/>
            </a:prstGeom>
            <a:solidFill>
              <a:srgbClr val="FFFFFF">
                <a:alpha val="53630"/>
              </a:srgbClr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000FF"/>
                  </a:solidFill>
                </a:rPr>
                <a:t>Don’t Care Region</a:t>
              </a:r>
              <a:endParaRPr b="1">
                <a:solidFill>
                  <a:srgbClr val="0000FF"/>
                </a:solidFill>
              </a:endParaRPr>
            </a:p>
          </p:txBody>
        </p:sp>
      </p:grpSp>
      <p:sp>
        <p:nvSpPr>
          <p:cNvPr id="306" name="Google Shape;306;p14"/>
          <p:cNvSpPr txBox="1"/>
          <p:nvPr>
            <p:ph idx="1" type="body"/>
          </p:nvPr>
        </p:nvSpPr>
        <p:spPr>
          <a:xfrm>
            <a:off x="5991600" y="3787000"/>
            <a:ext cx="2547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n" sz="1402"/>
              <a:t>Don’t Care Region</a:t>
            </a:r>
            <a:endParaRPr sz="1102"/>
          </a:p>
        </p:txBody>
      </p:sp>
      <p:sp>
        <p:nvSpPr>
          <p:cNvPr id="307" name="Google Shape;307;p14"/>
          <p:cNvSpPr txBox="1"/>
          <p:nvPr/>
        </p:nvSpPr>
        <p:spPr>
          <a:xfrm>
            <a:off x="6033400" y="4066725"/>
            <a:ext cx="27852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n" sz="1102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ระยะ</a:t>
            </a:r>
            <a:r>
              <a:rPr lang="en" sz="1102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ที่ห่างจากกล้องมากจนอาจทำให้เกิดความสับสน-ไม่แม่นยำ อาจกำหนดเป็นค่าคงที่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Lanes Labeling Tool (Draft)</a:t>
            </a:r>
            <a:endParaRPr/>
          </a:p>
        </p:txBody>
      </p:sp>
      <p:sp>
        <p:nvSpPr>
          <p:cNvPr id="313" name="Google Shape;313;p15"/>
          <p:cNvSpPr txBox="1"/>
          <p:nvPr>
            <p:ph idx="1" type="body"/>
          </p:nvPr>
        </p:nvSpPr>
        <p:spPr>
          <a:xfrm>
            <a:off x="6179350" y="1443100"/>
            <a:ext cx="2235900" cy="26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Keyboard commands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a -&gt; add lane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q </a:t>
            </a:r>
            <a:r>
              <a:rPr lang="en" sz="1400"/>
              <a:t>, e -&gt; switch lane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r -&gt; undo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400" y="1399300"/>
            <a:ext cx="5409075" cy="2934749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5"/>
          <p:cNvSpPr txBox="1"/>
          <p:nvPr/>
        </p:nvSpPr>
        <p:spPr>
          <a:xfrm>
            <a:off x="627400" y="4334050"/>
            <a:ext cx="764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https://github.com/DRR-IGI/lane-detection/blob/main/drawpoint.py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