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Maven Pro" panose="020B0604020202020204" charset="0"/>
      <p:regular r:id="rId6"/>
      <p:bold r:id="rId7"/>
    </p:embeddedFont>
    <p:embeddedFont>
      <p:font typeface="Nunito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7FFDE5-E29A-4A7B-AE8B-1CB0122E97B6}">
  <a:tblStyle styleId="{CE7FFDE5-E29A-4A7B-AE8B-1CB0122E97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bfdfd388b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cbfdfd388b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a13256c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a13256c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Traffic Lanes Labeling (Proposal)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Lanes Labeling (Proposal)</a:t>
            </a:r>
            <a:endParaRPr/>
          </a:p>
        </p:txBody>
      </p:sp>
      <p:sp>
        <p:nvSpPr>
          <p:cNvPr id="283" name="Google Shape;283;p14"/>
          <p:cNvSpPr txBox="1">
            <a:spLocks noGrp="1"/>
          </p:cNvSpPr>
          <p:nvPr>
            <p:ph type="body" idx="1"/>
          </p:nvPr>
        </p:nvSpPr>
        <p:spPr>
          <a:xfrm>
            <a:off x="5991600" y="1495825"/>
            <a:ext cx="25470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402" b="1"/>
              <a:t>Lanes Data</a:t>
            </a:r>
            <a:endParaRPr sz="1402" b="1"/>
          </a:p>
        </p:txBody>
      </p:sp>
      <p:graphicFrame>
        <p:nvGraphicFramePr>
          <p:cNvPr id="284" name="Google Shape;284;p14"/>
          <p:cNvGraphicFramePr/>
          <p:nvPr/>
        </p:nvGraphicFramePr>
        <p:xfrm>
          <a:off x="6100900" y="1879700"/>
          <a:ext cx="2650200" cy="1974954"/>
        </p:xfrm>
        <a:graphic>
          <a:graphicData uri="http://schemas.openxmlformats.org/drawingml/2006/table">
            <a:tbl>
              <a:tblPr>
                <a:noFill/>
                <a:tableStyleId>{CE7FFDE5-E29A-4A7B-AE8B-1CB0122E97B6}</a:tableStyleId>
              </a:tblPr>
              <a:tblGrid>
                <a:gridCol w="80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Name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Data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ID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0,1,2,3,4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Line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[(x</a:t>
                      </a:r>
                      <a:r>
                        <a:rPr lang="en" sz="1200" baseline="-25000"/>
                        <a:t>1</a:t>
                      </a:r>
                      <a:r>
                        <a:rPr lang="en" sz="1200"/>
                        <a:t>,y</a:t>
                      </a:r>
                      <a:r>
                        <a:rPr lang="en" sz="1200" baseline="-25000"/>
                        <a:t>1</a:t>
                      </a:r>
                      <a:r>
                        <a:rPr lang="en" sz="1200"/>
                        <a:t>),..,(x</a:t>
                      </a:r>
                      <a:r>
                        <a:rPr lang="en" sz="1200" baseline="-25000"/>
                        <a:t>n</a:t>
                      </a:r>
                      <a:r>
                        <a:rPr lang="en" sz="1200"/>
                        <a:t>,y</a:t>
                      </a:r>
                      <a:r>
                        <a:rPr lang="en" sz="1200" baseline="-25000"/>
                        <a:t>n</a:t>
                      </a:r>
                      <a:r>
                        <a:rPr lang="en" sz="1200"/>
                        <a:t>)]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Type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ทึบ,ประ,ทึบ-ประ,ประ-ทึบ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Direction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ขึ้น,ลง,ซ้าย,ขวา,None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85" name="Google Shape;285;p14"/>
          <p:cNvGrpSpPr/>
          <p:nvPr/>
        </p:nvGrpSpPr>
        <p:grpSpPr>
          <a:xfrm>
            <a:off x="591225" y="1495825"/>
            <a:ext cx="5384600" cy="3008040"/>
            <a:chOff x="667425" y="1495825"/>
            <a:chExt cx="5384600" cy="3008040"/>
          </a:xfrm>
        </p:grpSpPr>
        <p:pic>
          <p:nvPicPr>
            <p:cNvPr id="286" name="Google Shape;286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7425" y="1495825"/>
              <a:ext cx="5346524" cy="3008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Google Shape;287;p14"/>
            <p:cNvSpPr txBox="1"/>
            <p:nvPr/>
          </p:nvSpPr>
          <p:spPr>
            <a:xfrm>
              <a:off x="1861300" y="2941050"/>
              <a:ext cx="994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0000FF"/>
                  </a:solidFill>
                  <a:latin typeface="Nunito"/>
                  <a:ea typeface="Nunito"/>
                  <a:cs typeface="Nunito"/>
                  <a:sym typeface="Nunito"/>
                </a:rPr>
                <a:t>Line#0</a:t>
              </a:r>
              <a:endParaRPr sz="1200" b="1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8" name="Google Shape;288;p14"/>
            <p:cNvSpPr txBox="1"/>
            <p:nvPr/>
          </p:nvSpPr>
          <p:spPr>
            <a:xfrm>
              <a:off x="2650075" y="2941050"/>
              <a:ext cx="994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0000FF"/>
                  </a:solidFill>
                  <a:latin typeface="Nunito"/>
                  <a:ea typeface="Nunito"/>
                  <a:cs typeface="Nunito"/>
                  <a:sym typeface="Nunito"/>
                </a:rPr>
                <a:t>Line#1</a:t>
              </a:r>
              <a:endParaRPr sz="1200" b="1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9" name="Google Shape;289;p14"/>
            <p:cNvSpPr txBox="1"/>
            <p:nvPr/>
          </p:nvSpPr>
          <p:spPr>
            <a:xfrm>
              <a:off x="3409225" y="2941050"/>
              <a:ext cx="994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0000FF"/>
                  </a:solidFill>
                  <a:latin typeface="Nunito"/>
                  <a:ea typeface="Nunito"/>
                  <a:cs typeface="Nunito"/>
                  <a:sym typeface="Nunito"/>
                </a:rPr>
                <a:t>Line#2</a:t>
              </a:r>
              <a:endParaRPr sz="1200" b="1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0" name="Google Shape;290;p14"/>
            <p:cNvSpPr txBox="1"/>
            <p:nvPr/>
          </p:nvSpPr>
          <p:spPr>
            <a:xfrm>
              <a:off x="4196625" y="2941050"/>
              <a:ext cx="994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0000FF"/>
                  </a:solidFill>
                  <a:latin typeface="Nunito"/>
                  <a:ea typeface="Nunito"/>
                  <a:cs typeface="Nunito"/>
                  <a:sym typeface="Nunito"/>
                </a:rPr>
                <a:t>Line#3</a:t>
              </a:r>
              <a:endParaRPr sz="1200" b="1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1" name="Google Shape;291;p14"/>
            <p:cNvSpPr txBox="1"/>
            <p:nvPr/>
          </p:nvSpPr>
          <p:spPr>
            <a:xfrm>
              <a:off x="4864100" y="2941050"/>
              <a:ext cx="994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0000FF"/>
                  </a:solidFill>
                  <a:latin typeface="Nunito"/>
                  <a:ea typeface="Nunito"/>
                  <a:cs typeface="Nunito"/>
                  <a:sym typeface="Nunito"/>
                </a:rPr>
                <a:t>Line#4</a:t>
              </a:r>
              <a:endParaRPr sz="1200" b="1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292" name="Google Shape;292;p14"/>
            <p:cNvCxnSpPr/>
            <p:nvPr/>
          </p:nvCxnSpPr>
          <p:spPr>
            <a:xfrm>
              <a:off x="2158700" y="3253900"/>
              <a:ext cx="289500" cy="0"/>
            </a:xfrm>
            <a:prstGeom prst="straightConnector1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3" name="Google Shape;293;p14"/>
            <p:cNvCxnSpPr/>
            <p:nvPr/>
          </p:nvCxnSpPr>
          <p:spPr>
            <a:xfrm>
              <a:off x="3002725" y="3253900"/>
              <a:ext cx="289500" cy="0"/>
            </a:xfrm>
            <a:prstGeom prst="straightConnector1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4" name="Google Shape;294;p14"/>
            <p:cNvCxnSpPr/>
            <p:nvPr/>
          </p:nvCxnSpPr>
          <p:spPr>
            <a:xfrm>
              <a:off x="3811425" y="3253900"/>
              <a:ext cx="289500" cy="0"/>
            </a:xfrm>
            <a:prstGeom prst="straightConnector1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5" name="Google Shape;295;p14"/>
            <p:cNvCxnSpPr/>
            <p:nvPr/>
          </p:nvCxnSpPr>
          <p:spPr>
            <a:xfrm>
              <a:off x="4620125" y="3253900"/>
              <a:ext cx="289500" cy="0"/>
            </a:xfrm>
            <a:prstGeom prst="straightConnector1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6" name="Google Shape;296;p14"/>
            <p:cNvCxnSpPr/>
            <p:nvPr/>
          </p:nvCxnSpPr>
          <p:spPr>
            <a:xfrm>
              <a:off x="5329775" y="3253900"/>
              <a:ext cx="289500" cy="0"/>
            </a:xfrm>
            <a:prstGeom prst="straightConnector1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97" name="Google Shape;297;p14"/>
            <p:cNvSpPr txBox="1"/>
            <p:nvPr/>
          </p:nvSpPr>
          <p:spPr>
            <a:xfrm>
              <a:off x="2441425" y="3566750"/>
              <a:ext cx="634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0000FF"/>
                  </a:solidFill>
                  <a:latin typeface="Nunito"/>
                  <a:ea typeface="Nunito"/>
                  <a:cs typeface="Nunito"/>
                  <a:sym typeface="Nunito"/>
                </a:rPr>
                <a:t>Dir#1</a:t>
              </a:r>
              <a:endParaRPr sz="1200" b="1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8" name="Google Shape;298;p14"/>
            <p:cNvSpPr txBox="1"/>
            <p:nvPr/>
          </p:nvSpPr>
          <p:spPr>
            <a:xfrm>
              <a:off x="3491950" y="3566750"/>
              <a:ext cx="634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0000FF"/>
                  </a:solidFill>
                  <a:latin typeface="Nunito"/>
                  <a:ea typeface="Nunito"/>
                  <a:cs typeface="Nunito"/>
                  <a:sym typeface="Nunito"/>
                </a:rPr>
                <a:t>Dir#2</a:t>
              </a:r>
              <a:endParaRPr sz="1200" b="1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9" name="Google Shape;299;p14"/>
            <p:cNvSpPr txBox="1"/>
            <p:nvPr/>
          </p:nvSpPr>
          <p:spPr>
            <a:xfrm>
              <a:off x="4542475" y="3566750"/>
              <a:ext cx="634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0000FF"/>
                  </a:solidFill>
                  <a:latin typeface="Nunito"/>
                  <a:ea typeface="Nunito"/>
                  <a:cs typeface="Nunito"/>
                  <a:sym typeface="Nunito"/>
                </a:rPr>
                <a:t>Dir#3</a:t>
              </a:r>
              <a:endParaRPr sz="1200" b="1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300" name="Google Shape;300;p14"/>
            <p:cNvCxnSpPr/>
            <p:nvPr/>
          </p:nvCxnSpPr>
          <p:spPr>
            <a:xfrm>
              <a:off x="5733125" y="3886675"/>
              <a:ext cx="3000" cy="233700"/>
            </a:xfrm>
            <a:prstGeom prst="straightConnector1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01" name="Google Shape;301;p14"/>
            <p:cNvSpPr txBox="1"/>
            <p:nvPr/>
          </p:nvSpPr>
          <p:spPr>
            <a:xfrm>
              <a:off x="5417225" y="3566750"/>
              <a:ext cx="634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0000FF"/>
                  </a:solidFill>
                  <a:latin typeface="Nunito"/>
                  <a:ea typeface="Nunito"/>
                  <a:cs typeface="Nunito"/>
                  <a:sym typeface="Nunito"/>
                </a:rPr>
                <a:t>Dir#4</a:t>
              </a:r>
              <a:endParaRPr sz="1200" b="1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302" name="Google Shape;302;p14"/>
            <p:cNvCxnSpPr/>
            <p:nvPr/>
          </p:nvCxnSpPr>
          <p:spPr>
            <a:xfrm>
              <a:off x="4858375" y="3886675"/>
              <a:ext cx="3000" cy="233700"/>
            </a:xfrm>
            <a:prstGeom prst="straightConnector1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3" name="Google Shape;303;p14"/>
            <p:cNvCxnSpPr/>
            <p:nvPr/>
          </p:nvCxnSpPr>
          <p:spPr>
            <a:xfrm>
              <a:off x="3780175" y="3854800"/>
              <a:ext cx="3000" cy="233700"/>
            </a:xfrm>
            <a:prstGeom prst="straightConnector1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4" name="Google Shape;304;p14"/>
            <p:cNvCxnSpPr/>
            <p:nvPr/>
          </p:nvCxnSpPr>
          <p:spPr>
            <a:xfrm>
              <a:off x="2701975" y="3886675"/>
              <a:ext cx="3000" cy="233700"/>
            </a:xfrm>
            <a:prstGeom prst="straightConnector1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05" name="Google Shape;305;p14"/>
            <p:cNvSpPr/>
            <p:nvPr/>
          </p:nvSpPr>
          <p:spPr>
            <a:xfrm>
              <a:off x="2899825" y="1509900"/>
              <a:ext cx="1763700" cy="486900"/>
            </a:xfrm>
            <a:prstGeom prst="rect">
              <a:avLst/>
            </a:prstGeom>
            <a:solidFill>
              <a:srgbClr val="FFFFFF">
                <a:alpha val="53630"/>
              </a:srgbClr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0000FF"/>
                  </a:solidFill>
                </a:rPr>
                <a:t>Don’t Care Region</a:t>
              </a:r>
              <a:endParaRPr b="1">
                <a:solidFill>
                  <a:srgbClr val="0000FF"/>
                </a:solidFill>
              </a:endParaRPr>
            </a:p>
          </p:txBody>
        </p:sp>
      </p:grpSp>
      <p:sp>
        <p:nvSpPr>
          <p:cNvPr id="306" name="Google Shape;306;p14"/>
          <p:cNvSpPr txBox="1">
            <a:spLocks noGrp="1"/>
          </p:cNvSpPr>
          <p:nvPr>
            <p:ph type="body" idx="1"/>
          </p:nvPr>
        </p:nvSpPr>
        <p:spPr>
          <a:xfrm>
            <a:off x="5991600" y="3787000"/>
            <a:ext cx="25470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402" b="1"/>
              <a:t>Don’t Care Region</a:t>
            </a:r>
            <a:endParaRPr sz="1102"/>
          </a:p>
        </p:txBody>
      </p:sp>
      <p:sp>
        <p:nvSpPr>
          <p:cNvPr id="307" name="Google Shape;307;p14"/>
          <p:cNvSpPr txBox="1"/>
          <p:nvPr/>
        </p:nvSpPr>
        <p:spPr>
          <a:xfrm>
            <a:off x="6033400" y="4066725"/>
            <a:ext cx="27852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n" sz="1102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ระยะที่ห่างจากกล้องมากจนอาจทำให้เกิดความสับสน-ไม่แม่นยำ อาจกำหนดเป็นค่าคงที่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Lanes Labeling Tool (Draft)</a:t>
            </a:r>
            <a:endParaRPr/>
          </a:p>
        </p:txBody>
      </p:sp>
      <p:sp>
        <p:nvSpPr>
          <p:cNvPr id="313" name="Google Shape;313;p15"/>
          <p:cNvSpPr txBox="1">
            <a:spLocks noGrp="1"/>
          </p:cNvSpPr>
          <p:nvPr>
            <p:ph type="body" idx="1"/>
          </p:nvPr>
        </p:nvSpPr>
        <p:spPr>
          <a:xfrm>
            <a:off x="6179350" y="1443100"/>
            <a:ext cx="2235900" cy="26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Keyboard commands</a:t>
            </a:r>
            <a:endParaRPr sz="14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 -&gt; add lane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q , e -&gt; switch lane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r -&gt; undo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14" name="Google Shape;3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00" y="1399300"/>
            <a:ext cx="5409075" cy="2934749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5"/>
          <p:cNvSpPr txBox="1"/>
          <p:nvPr/>
        </p:nvSpPr>
        <p:spPr>
          <a:xfrm>
            <a:off x="627400" y="4334050"/>
            <a:ext cx="764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https://github.com/DRR-IGI/lane-detection/blob/main/drawpoint.py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On-screen Show (16:9)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Nunito</vt:lpstr>
      <vt:lpstr>Maven Pro</vt:lpstr>
      <vt:lpstr>Arial</vt:lpstr>
      <vt:lpstr>Momentum</vt:lpstr>
      <vt:lpstr>Traffic Lanes Labeling (Proposal)</vt:lpstr>
      <vt:lpstr>Traffic Lanes Labeling (Proposal)</vt:lpstr>
      <vt:lpstr>Traffic Lanes Labeling Tool (Draft)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Lanes Labeling (Proposal)</dc:title>
  <cp:lastModifiedBy>kk</cp:lastModifiedBy>
  <cp:revision>1</cp:revision>
  <dcterms:modified xsi:type="dcterms:W3CDTF">2021-04-02T04:15:35Z</dcterms:modified>
</cp:coreProperties>
</file>