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16"/>
  </p:notesMasterIdLst>
  <p:handoutMasterIdLst>
    <p:handoutMasterId r:id="rId17"/>
  </p:handoutMasterIdLst>
  <p:sldIdLst>
    <p:sldId id="296" r:id="rId2"/>
    <p:sldId id="297" r:id="rId3"/>
    <p:sldId id="298" r:id="rId4"/>
    <p:sldId id="299" r:id="rId5"/>
    <p:sldId id="300" r:id="rId6"/>
    <p:sldId id="302" r:id="rId7"/>
    <p:sldId id="303" r:id="rId8"/>
    <p:sldId id="304" r:id="rId9"/>
    <p:sldId id="305" r:id="rId10"/>
    <p:sldId id="308" r:id="rId11"/>
    <p:sldId id="306" r:id="rId12"/>
    <p:sldId id="307" r:id="rId13"/>
    <p:sldId id="311" r:id="rId14"/>
    <p:sldId id="31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C2D39"/>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551" autoAdjust="0"/>
  </p:normalViewPr>
  <p:slideViewPr>
    <p:cSldViewPr snapToGrid="0" snapToObjects="1">
      <p:cViewPr varScale="1">
        <p:scale>
          <a:sx n="78" d="100"/>
          <a:sy n="78" d="100"/>
        </p:scale>
        <p:origin x="878" y="72"/>
      </p:cViewPr>
      <p:guideLst/>
    </p:cSldViewPr>
  </p:slideViewPr>
  <p:notesTextViewPr>
    <p:cViewPr>
      <p:scale>
        <a:sx n="1" d="1"/>
        <a:sy n="1" d="1"/>
      </p:scale>
      <p:origin x="0" y="0"/>
    </p:cViewPr>
  </p:notesTextViewPr>
  <p:notesViewPr>
    <p:cSldViewPr snapToGrid="0" snapToObjects="1">
      <p:cViewPr varScale="1">
        <p:scale>
          <a:sx n="86" d="100"/>
          <a:sy n="86" d="100"/>
        </p:scale>
        <p:origin x="2416"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8/8/2024</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8/8/2024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1</a:t>
            </a:fld>
            <a:endParaRPr lang="en-US" dirty="0"/>
          </a:p>
        </p:txBody>
      </p:sp>
    </p:spTree>
    <p:extLst>
      <p:ext uri="{BB962C8B-B14F-4D97-AF65-F5344CB8AC3E}">
        <p14:creationId xmlns:p14="http://schemas.microsoft.com/office/powerpoint/2010/main" val="146501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3</a:t>
            </a:fld>
            <a:endParaRPr lang="en-US" dirty="0"/>
          </a:p>
        </p:txBody>
      </p:sp>
    </p:spTree>
    <p:extLst>
      <p:ext uri="{BB962C8B-B14F-4D97-AF65-F5344CB8AC3E}">
        <p14:creationId xmlns:p14="http://schemas.microsoft.com/office/powerpoint/2010/main" val="2297063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4</a:t>
            </a:fld>
            <a:endParaRPr lang="en-US" dirty="0"/>
          </a:p>
        </p:txBody>
      </p:sp>
    </p:spTree>
    <p:extLst>
      <p:ext uri="{BB962C8B-B14F-4D97-AF65-F5344CB8AC3E}">
        <p14:creationId xmlns:p14="http://schemas.microsoft.com/office/powerpoint/2010/main" val="3976685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alpha val="3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5607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itle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anchor="ctr" anchorCtr="0">
            <a:noAutofit/>
          </a:bodyPr>
          <a:lstStyle>
            <a:lvl1pPr algn="l">
              <a:defRPr sz="8800" b="1" i="0" spc="150" baseline="0">
                <a:solidFill>
                  <a:schemeClr val="tx1"/>
                </a:solidFill>
                <a:latin typeface="+mj-lt"/>
                <a:ea typeface="Meiryo UI" panose="020B0604030504040204" pitchFamily="34" charset="-128"/>
              </a:defRPr>
            </a:lvl1pPr>
          </a:lstStyle>
          <a:p>
            <a:r>
              <a:rPr lang="en-US" noProof="0" dirty="0"/>
              <a:t>Title</a:t>
            </a:r>
          </a:p>
        </p:txBody>
      </p:sp>
      <p:sp>
        <p:nvSpPr>
          <p:cNvPr id="11" name="Picture Placeholder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a:noAutofit/>
          </a:bodyPr>
          <a:lstStyle>
            <a:lvl1pPr marL="0" indent="0">
              <a:buNone/>
              <a:defRPr>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anchor="ctr">
            <a:normAutofit/>
          </a:bodyPr>
          <a:lstStyle>
            <a:lvl1pPr marL="0" indent="0">
              <a:buNone/>
              <a:defRPr sz="2400" b="1" i="0" cap="all" spc="600" baseline="0"/>
            </a:lvl1pPr>
          </a:lstStyle>
          <a:p>
            <a:pPr lvl="0"/>
            <a:r>
              <a:rPr lang="en-US" dirty="0"/>
              <a:t>Subtitle</a:t>
            </a:r>
          </a:p>
        </p:txBody>
      </p:sp>
    </p:spTree>
    <p:extLst>
      <p:ext uri="{BB962C8B-B14F-4D97-AF65-F5344CB8AC3E}">
        <p14:creationId xmlns:p14="http://schemas.microsoft.com/office/powerpoint/2010/main" val="14798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bg2">
            <a:alpha val="40000"/>
          </a:schemeClr>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smtClean="0"/>
              <a:t>8/8/2024</a:t>
            </a:fld>
            <a:endParaRPr lang="en-US"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
        <p:nvSpPr>
          <p:cNvPr id="5" name="Rectangle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eiryo" panose="020B0604030504040204" pitchFamily="34" charset="-128"/>
              <a:ea typeface="Meiryo" panose="020B0604030504040204" pitchFamily="34" charset="-128"/>
            </a:endParaRPr>
          </a:p>
        </p:txBody>
      </p:sp>
      <p:sp>
        <p:nvSpPr>
          <p:cNvPr id="8" name="Title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a:noAutofit/>
          </a:bodyPr>
          <a:lstStyle>
            <a:lvl1pPr>
              <a:defRPr sz="2400" b="1" i="0" spc="150" baseline="0">
                <a:solidFill>
                  <a:schemeClr val="tx1"/>
                </a:solidFill>
                <a:latin typeface="+mj-lt"/>
                <a:ea typeface="Meiryo UI" panose="020B0604030504040204" pitchFamily="34" charset="-128"/>
              </a:defRPr>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963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bg2">
            <a:alpha val="4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1BB3689-72F8-2345-BF30-38C81BDD487E}"/>
              </a:ext>
            </a:extLst>
          </p:cNvPr>
          <p:cNvSpPr/>
          <p:nvPr userDrawn="1"/>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smtClean="0"/>
              <a:t>8/8/2024</a:t>
            </a:fld>
            <a:endParaRPr lang="en-US"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
        <p:nvSpPr>
          <p:cNvPr id="9" name="Title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a:noAutofit/>
          </a:bodyPr>
          <a:lstStyle>
            <a:lvl1pPr>
              <a:defRPr sz="2400" b="1" i="0" spc="150" baseline="0">
                <a:solidFill>
                  <a:schemeClr val="tx1"/>
                </a:solidFill>
                <a:latin typeface="+mj-lt"/>
                <a:ea typeface="Meiryo UI" panose="020B0604030504040204" pitchFamily="34" charset="-128"/>
              </a:defRPr>
            </a:lvl1pPr>
          </a:lstStyle>
          <a:p>
            <a:r>
              <a:rPr lang="en-US"/>
              <a:t>Click to edit Master title style</a:t>
            </a:r>
            <a:endParaRPr lang="en-US" dirty="0"/>
          </a:p>
        </p:txBody>
      </p:sp>
      <p:sp>
        <p:nvSpPr>
          <p:cNvPr id="12" name="Picture Placeholder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a:lstStyle>
            <a:lvl1pPr marL="0" indent="0">
              <a:buNone/>
              <a:defRPr>
                <a:solidFill>
                  <a:schemeClr val="bg1"/>
                </a:solidFill>
              </a:defRPr>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a:lstStyle>
            <a:lvl1pPr>
              <a:lnSpc>
                <a:spcPct val="200000"/>
              </a:lnSpc>
              <a:spcBef>
                <a:spcPts val="1000"/>
              </a:spcBef>
              <a:buClrTx/>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a:r>
              <a:rPr lang="en-US"/>
              <a:t>Click to edit Master text styles</a:t>
            </a:r>
          </a:p>
        </p:txBody>
      </p:sp>
    </p:spTree>
    <p:extLst>
      <p:ext uri="{BB962C8B-B14F-4D97-AF65-F5344CB8AC3E}">
        <p14:creationId xmlns:p14="http://schemas.microsoft.com/office/powerpoint/2010/main" val="28592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2">
            <a:alpha val="40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noProof="0" smtClean="0"/>
              <a:t>8/8/2024</a:t>
            </a:fld>
            <a:endParaRPr lang="en-US" noProof="0"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noProof="0" smtClean="0"/>
              <a:t>‹#›</a:t>
            </a:fld>
            <a:endParaRPr lang="en-US" noProof="0" dirty="0"/>
          </a:p>
        </p:txBody>
      </p:sp>
      <p:sp>
        <p:nvSpPr>
          <p:cNvPr id="6" name="Rectangle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noProof="0" dirty="0">
              <a:solidFill>
                <a:schemeClr val="bg1"/>
              </a:solidFill>
              <a:latin typeface="Meiryo" panose="020B0604030504040204" pitchFamily="34" charset="-128"/>
              <a:ea typeface="Meiryo" panose="020B0604030504040204" pitchFamily="34" charset="-128"/>
            </a:endParaRPr>
          </a:p>
        </p:txBody>
      </p:sp>
      <p:sp>
        <p:nvSpPr>
          <p:cNvPr id="8" name="Title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a:noAutofit/>
          </a:bodyPr>
          <a:lstStyle>
            <a:lvl1pPr>
              <a:defRPr sz="2400" b="1" i="0" spc="150" baseline="0">
                <a:solidFill>
                  <a:schemeClr val="tx1"/>
                </a:solidFill>
                <a:latin typeface="+mj-lt"/>
                <a:ea typeface="Meiryo UI" panose="020B0604030504040204" pitchFamily="34" charset="-128"/>
              </a:defRPr>
            </a:lvl1pPr>
          </a:lstStyle>
          <a:p>
            <a:r>
              <a:rPr lang="en-US" noProof="0"/>
              <a:t>Click to edit Master title style</a:t>
            </a:r>
            <a:endParaRPr lang="en-US" noProof="0" dirty="0"/>
          </a:p>
        </p:txBody>
      </p:sp>
      <p:sp>
        <p:nvSpPr>
          <p:cNvPr id="10" name="Text Placeholder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 name="Text Placeholder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599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mage and Caption">
    <p:bg>
      <p:bgPr>
        <a:solidFill>
          <a:schemeClr val="bg2">
            <a:alpha val="4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noProof="0" smtClean="0"/>
              <a:t>8/8/2024</a:t>
            </a:fld>
            <a:endParaRPr lang="en-US" noProof="0"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noProof="0" smtClean="0"/>
              <a:t>‹#›</a:t>
            </a:fld>
            <a:endParaRPr lang="en-US" noProof="0" dirty="0"/>
          </a:p>
        </p:txBody>
      </p:sp>
      <p:sp>
        <p:nvSpPr>
          <p:cNvPr id="9" name="Title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a:noAutofit/>
          </a:bodyPr>
          <a:lstStyle>
            <a:lvl1pPr>
              <a:defRPr sz="2400" b="1" i="0" spc="150" baseline="0">
                <a:solidFill>
                  <a:schemeClr val="tx1"/>
                </a:solidFill>
                <a:latin typeface="+mj-lt"/>
                <a:ea typeface="Meiryo UI" panose="020B0604030504040204" pitchFamily="34" charset="-128"/>
              </a:defRPr>
            </a:lvl1pPr>
          </a:lstStyle>
          <a:p>
            <a:r>
              <a:rPr lang="en-US" noProof="0"/>
              <a:t>Click to edit Master title style</a:t>
            </a:r>
            <a:endParaRPr lang="en-US" noProof="0" dirty="0"/>
          </a:p>
        </p:txBody>
      </p:sp>
      <p:sp>
        <p:nvSpPr>
          <p:cNvPr id="13" name="Picture Placeholder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a:lstStyle>
            <a:lvl1pPr marL="0" indent="0">
              <a:buNone/>
              <a:defRPr>
                <a:solidFill>
                  <a:schemeClr val="bg1"/>
                </a:solidFill>
              </a:defRPr>
            </a:lvl1pPr>
          </a:lstStyle>
          <a:p>
            <a:r>
              <a:rPr lang="en-US" noProof="0"/>
              <a:t>Click icon to add picture</a:t>
            </a:r>
            <a:endParaRPr lang="en-US" noProof="0" dirty="0"/>
          </a:p>
        </p:txBody>
      </p:sp>
      <p:sp>
        <p:nvSpPr>
          <p:cNvPr id="6" name="Content Placeholder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a:lstStyle>
            <a:lvl1pPr marL="0" indent="0">
              <a:lnSpc>
                <a:spcPct val="200000"/>
              </a:lnSpc>
              <a:spcBef>
                <a:spcPts val="1900"/>
              </a:spcBef>
              <a:buNone/>
              <a:defRPr/>
            </a:lvl1pPr>
          </a:lstStyle>
          <a:p>
            <a:pPr lvl="0"/>
            <a:r>
              <a:rPr lang="en-US"/>
              <a:t>Click to edit Master text styles</a:t>
            </a:r>
          </a:p>
        </p:txBody>
      </p:sp>
    </p:spTree>
    <p:extLst>
      <p:ext uri="{BB962C8B-B14F-4D97-AF65-F5344CB8AC3E}">
        <p14:creationId xmlns:p14="http://schemas.microsoft.com/office/powerpoint/2010/main" val="202084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alpha val="40000"/>
          </a:schemeClr>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BA462-7E60-BA4E-9A1E-3B5E69DACB3A}"/>
              </a:ext>
            </a:extLst>
          </p:cNvPr>
          <p:cNvSpPr>
            <a:spLocks noGrp="1"/>
          </p:cNvSpPr>
          <p:nvPr>
            <p:ph type="dt" sz="half" idx="10"/>
          </p:nvPr>
        </p:nvSpPr>
        <p:spPr/>
        <p:txBody>
          <a:bodyPr/>
          <a:lstStyle/>
          <a:p>
            <a:fld id="{CACCE73A-EC7C-C74F-BDE1-B9AFE6B3713A}" type="datetimeFigureOut">
              <a:rPr lang="en-US" smtClean="0"/>
              <a:t>8/8/2024</a:t>
            </a:fld>
            <a:endParaRPr lang="en-US" dirty="0"/>
          </a:p>
        </p:txBody>
      </p:sp>
      <p:sp>
        <p:nvSpPr>
          <p:cNvPr id="3" name="Footer Placeholder 2">
            <a:extLst>
              <a:ext uri="{FF2B5EF4-FFF2-40B4-BE49-F238E27FC236}">
                <a16:creationId xmlns:a16="http://schemas.microsoft.com/office/drawing/2014/main" id="{218A28A8-5C75-FC4B-9A28-8F343DF4B1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a:lstStyle/>
          <a:p>
            <a:fld id="{6F705D35-D126-3B47-A82C-2A13EA9E0A67}" type="slidenum">
              <a:rPr lang="en-US" smtClean="0"/>
              <a:t>‹#›</a:t>
            </a:fld>
            <a:endParaRPr lang="en-US" dirty="0"/>
          </a:p>
        </p:txBody>
      </p:sp>
    </p:spTree>
    <p:extLst>
      <p:ext uri="{BB962C8B-B14F-4D97-AF65-F5344CB8AC3E}">
        <p14:creationId xmlns:p14="http://schemas.microsoft.com/office/powerpoint/2010/main" val="2107717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defRPr>
            </a:lvl1pPr>
          </a:lstStyle>
          <a:p>
            <a:fld id="{CACCE73A-EC7C-C74F-BDE1-B9AFE6B3713A}" type="datetimeFigureOut">
              <a:rPr lang="en-US" smtClean="0"/>
              <a:pPr/>
              <a:t>8/8/2024</a:t>
            </a:fld>
            <a:endParaRPr lang="en-US" dirty="0"/>
          </a:p>
        </p:txBody>
      </p:sp>
      <p:sp>
        <p:nvSpPr>
          <p:cNvPr id="5" name="Footer Placeholder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0" r:id="rId5"/>
    <p:sldLayoutId id="2147483729"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3BB2B7-A83A-4015-92BD-4080BC4FD7E7}"/>
              </a:ext>
            </a:extLst>
          </p:cNvPr>
          <p:cNvSpPr>
            <a:spLocks noGrp="1"/>
          </p:cNvSpPr>
          <p:nvPr>
            <p:ph type="title"/>
          </p:nvPr>
        </p:nvSpPr>
        <p:spPr>
          <a:xfrm>
            <a:off x="980611" y="2915700"/>
            <a:ext cx="5651293" cy="704088"/>
          </a:xfrm>
        </p:spPr>
        <p:txBody>
          <a:bodyPr/>
          <a:lstStyle/>
          <a:p>
            <a:r>
              <a:rPr lang="en-US" sz="2800" kern="0" dirty="0">
                <a:effectLst/>
                <a:latin typeface="Arial" panose="020B0604020202020204" pitchFamily="34" charset="0"/>
                <a:ea typeface="Times New Roman" panose="02020603050405020304" pitchFamily="18" charset="0"/>
                <a:cs typeface="Arial" panose="020B0604020202020204" pitchFamily="34" charset="0"/>
              </a:rPr>
              <a:t>Car Sales Data Analysis Project</a:t>
            </a:r>
            <a:endParaRPr lang="en-US" sz="11500" dirty="0">
              <a:latin typeface="Arial" panose="020B0604020202020204" pitchFamily="34" charset="0"/>
              <a:cs typeface="Arial" panose="020B0604020202020204" pitchFamily="34" charset="0"/>
            </a:endParaRPr>
          </a:p>
        </p:txBody>
      </p:sp>
      <p:pic>
        <p:nvPicPr>
          <p:cNvPr id="9" name="Picture Placeholder 8" descr="A group of people standing in front of a window">
            <a:extLst>
              <a:ext uri="{FF2B5EF4-FFF2-40B4-BE49-F238E27FC236}">
                <a16:creationId xmlns:a16="http://schemas.microsoft.com/office/drawing/2014/main" id="{59E51D7A-DEF4-42CC-83DE-6D857B6DFBFA}"/>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a:ext>
            </a:extLst>
          </a:blip>
          <a:srcRect/>
          <a:stretch/>
        </p:blipFill>
        <p:spPr/>
      </p:pic>
      <p:sp>
        <p:nvSpPr>
          <p:cNvPr id="4" name="Text Placeholder 3">
            <a:extLst>
              <a:ext uri="{FF2B5EF4-FFF2-40B4-BE49-F238E27FC236}">
                <a16:creationId xmlns:a16="http://schemas.microsoft.com/office/drawing/2014/main" id="{A2A41CAF-9D90-4203-BE4A-53EA37304B99}"/>
              </a:ext>
            </a:extLst>
          </p:cNvPr>
          <p:cNvSpPr>
            <a:spLocks noGrp="1"/>
          </p:cNvSpPr>
          <p:nvPr>
            <p:ph type="body" sz="quarter" idx="15"/>
          </p:nvPr>
        </p:nvSpPr>
        <p:spPr>
          <a:xfrm>
            <a:off x="1124261" y="3814916"/>
            <a:ext cx="5651500" cy="1243220"/>
          </a:xfrm>
        </p:spPr>
        <p:txBody>
          <a:bodyPr>
            <a:noAutofit/>
          </a:bodyPr>
          <a:lstStyle/>
          <a:p>
            <a:pPr marR="0" lvl="0">
              <a:lnSpc>
                <a:spcPct val="107000"/>
              </a:lnSpc>
              <a:spcBef>
                <a:spcPts val="0"/>
              </a:spcBef>
              <a:spcAft>
                <a:spcPts val="800"/>
              </a:spcAft>
              <a:buSzPts val="1000"/>
              <a:tabLst>
                <a:tab pos="457200" algn="l"/>
              </a:tabLst>
            </a:pPr>
            <a:r>
              <a:rPr lang="en-US" sz="1600" kern="0" dirty="0">
                <a:effectLst/>
                <a:latin typeface="Arial" panose="020B0604020202020204" pitchFamily="34" charset="0"/>
                <a:ea typeface="Times New Roman" panose="02020603050405020304" pitchFamily="18" charset="0"/>
                <a:cs typeface="Arial" panose="020B0604020202020204" pitchFamily="34" charset="0"/>
              </a:rPr>
              <a:t>Analyzing Customer Demographics, Sales Performance, Dealer Effectiveness, and Car Preferences</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6114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F197B-D646-521D-85FA-D87E8EABEFCC}"/>
              </a:ext>
            </a:extLst>
          </p:cNvPr>
          <p:cNvSpPr>
            <a:spLocks noGrp="1"/>
          </p:cNvSpPr>
          <p:nvPr>
            <p:ph type="title"/>
          </p:nvPr>
        </p:nvSpPr>
        <p:spPr/>
        <p:txBody>
          <a:bodyPr/>
          <a:lstStyle/>
          <a:p>
            <a:r>
              <a:rPr lang="en-US" b="1" kern="0" dirty="0">
                <a:effectLst/>
                <a:latin typeface="Arial" panose="020B0604020202020204" pitchFamily="34" charset="0"/>
                <a:ea typeface="Times New Roman" panose="02020603050405020304" pitchFamily="18" charset="0"/>
                <a:cs typeface="Arial" panose="020B0604020202020204" pitchFamily="34" charset="0"/>
              </a:rPr>
              <a:t>Advanced Level SQL Questions:</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46FD985E-4F3B-829A-7DF1-B3C35D2E9583}"/>
              </a:ext>
            </a:extLst>
          </p:cNvPr>
          <p:cNvSpPr>
            <a:spLocks noGrp="1"/>
          </p:cNvSpPr>
          <p:nvPr>
            <p:ph type="body" idx="1"/>
          </p:nvPr>
        </p:nvSpPr>
        <p:spPr/>
        <p:txBody>
          <a:bodyPr>
            <a:noAutofit/>
          </a:bodyPr>
          <a:lstStyle/>
          <a:p>
            <a:r>
              <a:rPr lang="en-US" sz="1600" b="1" kern="0" dirty="0">
                <a:effectLst/>
                <a:latin typeface="Arial" panose="020B0604020202020204" pitchFamily="34" charset="0"/>
                <a:ea typeface="Times New Roman" panose="02020603050405020304" pitchFamily="18" charset="0"/>
                <a:cs typeface="Arial" panose="020B0604020202020204" pitchFamily="34" charset="0"/>
              </a:rPr>
              <a:t>Monthly Sales Trend</a:t>
            </a:r>
            <a:r>
              <a:rPr lang="en-US" sz="1600" kern="0" dirty="0">
                <a:effectLst/>
                <a:latin typeface="Arial" panose="020B0604020202020204" pitchFamily="34" charset="0"/>
                <a:ea typeface="Times New Roman" panose="02020603050405020304" pitchFamily="18" charset="0"/>
                <a:cs typeface="Arial" panose="020B0604020202020204" pitchFamily="34" charset="0"/>
              </a:rPr>
              <a:t>:</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a:p>
            <a:endParaRPr lang="en-US" dirty="0"/>
          </a:p>
        </p:txBody>
      </p:sp>
      <p:sp>
        <p:nvSpPr>
          <p:cNvPr id="4" name="Text Placeholder 3">
            <a:extLst>
              <a:ext uri="{FF2B5EF4-FFF2-40B4-BE49-F238E27FC236}">
                <a16:creationId xmlns:a16="http://schemas.microsoft.com/office/drawing/2014/main" id="{4894D024-A3D2-0393-D267-7803F0E5BFD0}"/>
              </a:ext>
            </a:extLst>
          </p:cNvPr>
          <p:cNvSpPr>
            <a:spLocks noGrp="1"/>
          </p:cNvSpPr>
          <p:nvPr>
            <p:ph type="body" idx="14"/>
          </p:nvPr>
        </p:nvSpPr>
        <p:spPr/>
        <p:txBody>
          <a:bodyPr>
            <a:noAutofit/>
          </a:bodyPr>
          <a:lstStyle/>
          <a:p>
            <a:r>
              <a:rPr lang="en-US" sz="1600" b="1" kern="0" dirty="0">
                <a:effectLst/>
                <a:latin typeface="Arial" panose="020B0604020202020204" pitchFamily="34" charset="0"/>
                <a:ea typeface="Times New Roman" panose="02020603050405020304" pitchFamily="18" charset="0"/>
                <a:cs typeface="Arial" panose="020B0604020202020204" pitchFamily="34" charset="0"/>
              </a:rPr>
              <a:t>Identify Best-Selling Car Model for Each Dealer</a:t>
            </a:r>
            <a:r>
              <a:rPr lang="en-US" sz="1600" kern="0" dirty="0">
                <a:effectLst/>
                <a:latin typeface="Arial" panose="020B0604020202020204" pitchFamily="34" charset="0"/>
                <a:ea typeface="Times New Roman" panose="02020603050405020304" pitchFamily="18" charset="0"/>
                <a:cs typeface="Arial" panose="020B0604020202020204" pitchFamily="34" charset="0"/>
              </a:rPr>
              <a:t>:</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a:p>
            <a:endParaRPr lang="en-US" dirty="0"/>
          </a:p>
        </p:txBody>
      </p:sp>
      <p:pic>
        <p:nvPicPr>
          <p:cNvPr id="12" name="Content Placeholder 11" descr="A screenshot of a computer&#10;&#10;Description automatically generated">
            <a:extLst>
              <a:ext uri="{FF2B5EF4-FFF2-40B4-BE49-F238E27FC236}">
                <a16:creationId xmlns:a16="http://schemas.microsoft.com/office/drawing/2014/main" id="{C706120F-0CC7-F404-03E2-DE28CD29383D}"/>
              </a:ext>
            </a:extLst>
          </p:cNvPr>
          <p:cNvPicPr>
            <a:picLocks noGrp="1" noChangeAspect="1"/>
          </p:cNvPicPr>
          <p:nvPr>
            <p:ph sz="quarter" idx="15"/>
          </p:nvPr>
        </p:nvPicPr>
        <p:blipFill>
          <a:blip r:embed="rId2"/>
          <a:stretch>
            <a:fillRect/>
          </a:stretch>
        </p:blipFill>
        <p:spPr>
          <a:xfrm>
            <a:off x="2015614" y="2894013"/>
            <a:ext cx="2753032" cy="3615329"/>
          </a:xfrm>
        </p:spPr>
      </p:pic>
      <p:pic>
        <p:nvPicPr>
          <p:cNvPr id="14" name="Content Placeholder 13" descr="A screenshot of a computer&#10;&#10;Description automatically generated">
            <a:extLst>
              <a:ext uri="{FF2B5EF4-FFF2-40B4-BE49-F238E27FC236}">
                <a16:creationId xmlns:a16="http://schemas.microsoft.com/office/drawing/2014/main" id="{C4EBCFD0-D442-F977-DAFF-7AF60F72CC05}"/>
              </a:ext>
            </a:extLst>
          </p:cNvPr>
          <p:cNvPicPr>
            <a:picLocks noGrp="1" noChangeAspect="1"/>
          </p:cNvPicPr>
          <p:nvPr>
            <p:ph sz="quarter" idx="16"/>
          </p:nvPr>
        </p:nvPicPr>
        <p:blipFill>
          <a:blip r:embed="rId3"/>
          <a:stretch>
            <a:fillRect/>
          </a:stretch>
        </p:blipFill>
        <p:spPr>
          <a:xfrm>
            <a:off x="6337671" y="2894013"/>
            <a:ext cx="5501580" cy="3615329"/>
          </a:xfrm>
        </p:spPr>
      </p:pic>
    </p:spTree>
    <p:extLst>
      <p:ext uri="{BB962C8B-B14F-4D97-AF65-F5344CB8AC3E}">
        <p14:creationId xmlns:p14="http://schemas.microsoft.com/office/powerpoint/2010/main" val="1828554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83914-9227-F64E-626E-CE5F3515C84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BB4DDD2-6756-504E-5C81-8C2FA53A4F2D}"/>
              </a:ext>
            </a:extLst>
          </p:cNvPr>
          <p:cNvSpPr>
            <a:spLocks noGrp="1"/>
          </p:cNvSpPr>
          <p:nvPr>
            <p:ph type="body" idx="1"/>
          </p:nvPr>
        </p:nvSpPr>
        <p:spPr/>
        <p:txBody>
          <a:bodyPr>
            <a:noAutofit/>
          </a:bodyPr>
          <a:lstStyle/>
          <a:p>
            <a:r>
              <a:rPr lang="en-US" sz="1600" b="1" kern="0" dirty="0">
                <a:effectLst/>
                <a:latin typeface="Arial" panose="020B0604020202020204" pitchFamily="34" charset="0"/>
                <a:cs typeface="Arial" panose="020B0604020202020204" pitchFamily="34" charset="0"/>
              </a:rPr>
              <a:t>Analyze the Impact of Transmission Type on Sales</a:t>
            </a:r>
            <a:r>
              <a:rPr lang="en-US" sz="1600" kern="0" dirty="0">
                <a:effectLst/>
                <a:latin typeface="Arial" panose="020B0604020202020204" pitchFamily="34" charset="0"/>
                <a:cs typeface="Arial" panose="020B0604020202020204" pitchFamily="34" charset="0"/>
              </a:rPr>
              <a:t>:</a:t>
            </a:r>
          </a:p>
          <a:p>
            <a:endParaRPr lang="en-US" dirty="0"/>
          </a:p>
        </p:txBody>
      </p:sp>
      <p:sp>
        <p:nvSpPr>
          <p:cNvPr id="4" name="Text Placeholder 3">
            <a:extLst>
              <a:ext uri="{FF2B5EF4-FFF2-40B4-BE49-F238E27FC236}">
                <a16:creationId xmlns:a16="http://schemas.microsoft.com/office/drawing/2014/main" id="{0A9A33FE-BD64-EE92-86D7-701FEE9DD773}"/>
              </a:ext>
            </a:extLst>
          </p:cNvPr>
          <p:cNvSpPr>
            <a:spLocks noGrp="1"/>
          </p:cNvSpPr>
          <p:nvPr>
            <p:ph type="body" idx="14"/>
          </p:nvPr>
        </p:nvSpPr>
        <p:spPr/>
        <p:txBody>
          <a:bodyPr/>
          <a:lstStyle/>
          <a:p>
            <a:r>
              <a:rPr lang="en-US" sz="1600" kern="0" dirty="0">
                <a:effectLst/>
                <a:latin typeface="Arial" panose="020B0604020202020204" pitchFamily="34" charset="0"/>
                <a:ea typeface="Times New Roman" panose="02020603050405020304" pitchFamily="18" charset="0"/>
                <a:cs typeface="Arial" panose="020B0604020202020204" pitchFamily="34" charset="0"/>
              </a:rPr>
              <a:t>Dealer Performance by Region:</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a:p>
            <a:endParaRPr lang="en-US" dirty="0"/>
          </a:p>
        </p:txBody>
      </p:sp>
      <p:pic>
        <p:nvPicPr>
          <p:cNvPr id="10" name="Content Placeholder 9" descr="A screenshot of a computer&#10;&#10;Description automatically generated">
            <a:extLst>
              <a:ext uri="{FF2B5EF4-FFF2-40B4-BE49-F238E27FC236}">
                <a16:creationId xmlns:a16="http://schemas.microsoft.com/office/drawing/2014/main" id="{C9130D99-CA65-6FFB-B2D6-64AF303EFAE9}"/>
              </a:ext>
            </a:extLst>
          </p:cNvPr>
          <p:cNvPicPr>
            <a:picLocks noGrp="1" noChangeAspect="1"/>
          </p:cNvPicPr>
          <p:nvPr>
            <p:ph sz="quarter" idx="16"/>
          </p:nvPr>
        </p:nvPicPr>
        <p:blipFill>
          <a:blip r:embed="rId2"/>
          <a:stretch>
            <a:fillRect/>
          </a:stretch>
        </p:blipFill>
        <p:spPr>
          <a:xfrm>
            <a:off x="7164271" y="2894013"/>
            <a:ext cx="4379580" cy="3094037"/>
          </a:xfrm>
        </p:spPr>
      </p:pic>
      <p:pic>
        <p:nvPicPr>
          <p:cNvPr id="13" name="Content Placeholder 7" descr="A screenshot of a computer&#10;&#10;Description automatically generated">
            <a:extLst>
              <a:ext uri="{FF2B5EF4-FFF2-40B4-BE49-F238E27FC236}">
                <a16:creationId xmlns:a16="http://schemas.microsoft.com/office/drawing/2014/main" id="{485841CC-3912-3ABA-204F-C6AB042B8018}"/>
              </a:ext>
            </a:extLst>
          </p:cNvPr>
          <p:cNvPicPr>
            <a:picLocks noGrp="1" noChangeAspect="1"/>
          </p:cNvPicPr>
          <p:nvPr>
            <p:ph sz="quarter" idx="15"/>
          </p:nvPr>
        </p:nvPicPr>
        <p:blipFill>
          <a:blip r:embed="rId3"/>
          <a:stretch/>
        </p:blipFill>
        <p:spPr>
          <a:xfrm>
            <a:off x="1036937" y="2894013"/>
            <a:ext cx="4644426" cy="3094037"/>
          </a:xfrm>
          <a:noFill/>
        </p:spPr>
      </p:pic>
    </p:spTree>
    <p:extLst>
      <p:ext uri="{BB962C8B-B14F-4D97-AF65-F5344CB8AC3E}">
        <p14:creationId xmlns:p14="http://schemas.microsoft.com/office/powerpoint/2010/main" val="3717581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DDC3658-5727-DC0B-CD11-1FDB67E0FB6B}"/>
              </a:ext>
            </a:extLst>
          </p:cNvPr>
          <p:cNvSpPr>
            <a:spLocks noGrp="1"/>
          </p:cNvSpPr>
          <p:nvPr>
            <p:ph type="title"/>
          </p:nvPr>
        </p:nvSpPr>
        <p:spPr>
          <a:xfrm>
            <a:off x="6761117" y="681037"/>
            <a:ext cx="4791637" cy="583800"/>
          </a:xfrm>
        </p:spPr>
        <p:txBody>
          <a:bodyPr/>
          <a:lstStyle/>
          <a:p>
            <a:endParaRPr lang="en-US"/>
          </a:p>
        </p:txBody>
      </p:sp>
      <p:sp>
        <p:nvSpPr>
          <p:cNvPr id="3" name="Text Placeholder 2">
            <a:extLst>
              <a:ext uri="{FF2B5EF4-FFF2-40B4-BE49-F238E27FC236}">
                <a16:creationId xmlns:a16="http://schemas.microsoft.com/office/drawing/2014/main" id="{526DE814-8CD7-51AA-F598-B8E53E854E69}"/>
              </a:ext>
            </a:extLst>
          </p:cNvPr>
          <p:cNvSpPr>
            <a:spLocks noGrp="1"/>
          </p:cNvSpPr>
          <p:nvPr>
            <p:ph sz="quarter" idx="15"/>
          </p:nvPr>
        </p:nvSpPr>
        <p:spPr>
          <a:xfrm>
            <a:off x="6761163" y="1265238"/>
            <a:ext cx="4791591" cy="4911725"/>
          </a:xfrm>
        </p:spPr>
        <p:txBody>
          <a:bodyPr>
            <a:normAutofit/>
          </a:bodyPr>
          <a:lstStyle/>
          <a:p>
            <a:pPr marL="0" indent="0">
              <a:buNone/>
            </a:pPr>
            <a:r>
              <a:rPr lang="en-US" sz="1600" b="1" kern="0" dirty="0">
                <a:effectLst/>
                <a:latin typeface="Arial" panose="020B0604020202020204" pitchFamily="34" charset="0"/>
                <a:ea typeface="Times New Roman" panose="02020603050405020304" pitchFamily="18" charset="0"/>
                <a:cs typeface="Arial" panose="020B0604020202020204" pitchFamily="34" charset="0"/>
              </a:rPr>
              <a:t>Customer Demographics Analysis by Annual Income Range</a:t>
            </a:r>
            <a:r>
              <a:rPr lang="en-US" sz="1600" kern="0" dirty="0">
                <a:effectLst/>
                <a:latin typeface="Arial" panose="020B0604020202020204" pitchFamily="34" charset="0"/>
                <a:ea typeface="Times New Roman" panose="02020603050405020304" pitchFamily="18" charset="0"/>
                <a:cs typeface="Arial" panose="020B0604020202020204" pitchFamily="34" charset="0"/>
              </a:rPr>
              <a:t>:</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a:p>
            <a:endParaRPr lang="en-US" kern="100" dirty="0">
              <a:effectLst/>
            </a:endParaRPr>
          </a:p>
          <a:p>
            <a:endParaRPr lang="en-US" dirty="0"/>
          </a:p>
        </p:txBody>
      </p:sp>
      <p:pic>
        <p:nvPicPr>
          <p:cNvPr id="9" name="Content Placeholder 7" descr="A screenshot of a computer&#10;&#10;Description automatically generated">
            <a:extLst>
              <a:ext uri="{FF2B5EF4-FFF2-40B4-BE49-F238E27FC236}">
                <a16:creationId xmlns:a16="http://schemas.microsoft.com/office/drawing/2014/main" id="{7FC24B0D-AC7D-B3CC-8BBB-85CBC86076D8}"/>
              </a:ext>
            </a:extLst>
          </p:cNvPr>
          <p:cNvPicPr>
            <a:picLocks noChangeAspect="1"/>
          </p:cNvPicPr>
          <p:nvPr/>
        </p:nvPicPr>
        <p:blipFill>
          <a:blip r:embed="rId2"/>
          <a:stretch>
            <a:fillRect/>
          </a:stretch>
        </p:blipFill>
        <p:spPr>
          <a:xfrm>
            <a:off x="560117" y="1265238"/>
            <a:ext cx="4870721" cy="3480547"/>
          </a:xfrm>
          <a:prstGeom prst="rect">
            <a:avLst/>
          </a:prstGeom>
        </p:spPr>
      </p:pic>
    </p:spTree>
    <p:extLst>
      <p:ext uri="{BB962C8B-B14F-4D97-AF65-F5344CB8AC3E}">
        <p14:creationId xmlns:p14="http://schemas.microsoft.com/office/powerpoint/2010/main" val="3262913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4585-79FC-A249-9461-F723AFDF42A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16F4304-B9F7-8E38-3AB5-4945F764A137}"/>
              </a:ext>
            </a:extLst>
          </p:cNvPr>
          <p:cNvSpPr>
            <a:spLocks noGrp="1"/>
          </p:cNvSpPr>
          <p:nvPr>
            <p:ph sz="quarter" idx="13"/>
          </p:nvPr>
        </p:nvSpPr>
        <p:spPr>
          <a:xfrm>
            <a:off x="639763" y="1524205"/>
            <a:ext cx="10904088" cy="4706938"/>
          </a:xfrm>
        </p:spPr>
        <p:txBody>
          <a:bodyPr>
            <a:noAutofit/>
          </a:bodyPr>
          <a:lstStyle/>
          <a:p>
            <a:pPr>
              <a:buFont typeface="Arial" panose="020B0604020202020204" pitchFamily="34" charset="0"/>
              <a:buChar char="•"/>
            </a:pPr>
            <a:r>
              <a:rPr lang="en-US" sz="1800" b="1" dirty="0">
                <a:latin typeface="Arial" panose="020B0604020202020204" pitchFamily="34" charset="0"/>
                <a:cs typeface="Arial" panose="020B0604020202020204" pitchFamily="34" charset="0"/>
              </a:rPr>
              <a:t>Customer Demographics:</a:t>
            </a:r>
            <a:r>
              <a:rPr lang="en-US" sz="1800" dirty="0">
                <a:latin typeface="Arial" panose="020B0604020202020204" pitchFamily="34" charset="0"/>
                <a:cs typeface="Arial" panose="020B0604020202020204" pitchFamily="34" charset="0"/>
              </a:rPr>
              <a:t> Middle-income customers dominate sales; balanced gender distribution.</a:t>
            </a:r>
          </a:p>
          <a:p>
            <a:pPr>
              <a:buFont typeface="Arial" panose="020B0604020202020204" pitchFamily="34" charset="0"/>
              <a:buChar char="•"/>
            </a:pPr>
            <a:r>
              <a:rPr lang="en-US" sz="1800" b="1" dirty="0">
                <a:latin typeface="Arial" panose="020B0604020202020204" pitchFamily="34" charset="0"/>
                <a:cs typeface="Arial" panose="020B0604020202020204" pitchFamily="34" charset="0"/>
              </a:rPr>
              <a:t>Sales Performance:</a:t>
            </a:r>
            <a:r>
              <a:rPr lang="en-US" sz="1800" dirty="0">
                <a:latin typeface="Arial" panose="020B0604020202020204" pitchFamily="34" charset="0"/>
                <a:cs typeface="Arial" panose="020B0604020202020204" pitchFamily="34" charset="0"/>
              </a:rPr>
              <a:t> Monthly trends highlight seasonal impacts; top 5 dealers drive significant sales volume.</a:t>
            </a:r>
          </a:p>
          <a:p>
            <a:pPr>
              <a:buFont typeface="Arial" panose="020B0604020202020204" pitchFamily="34" charset="0"/>
              <a:buChar char="•"/>
            </a:pPr>
            <a:r>
              <a:rPr lang="en-US" sz="1800" b="1" dirty="0">
                <a:latin typeface="Arial" panose="020B0604020202020204" pitchFamily="34" charset="0"/>
                <a:cs typeface="Arial" panose="020B0604020202020204" pitchFamily="34" charset="0"/>
              </a:rPr>
              <a:t>Dealer Effectiveness:</a:t>
            </a:r>
            <a:r>
              <a:rPr lang="en-US" sz="1800" dirty="0">
                <a:latin typeface="Arial" panose="020B0604020202020204" pitchFamily="34" charset="0"/>
                <a:cs typeface="Arial" panose="020B0604020202020204" pitchFamily="34" charset="0"/>
              </a:rPr>
              <a:t> Performance varies by region; best-selling models differ across dealers.</a:t>
            </a:r>
          </a:p>
          <a:p>
            <a:pPr>
              <a:buFont typeface="Arial" panose="020B0604020202020204" pitchFamily="34" charset="0"/>
              <a:buChar char="•"/>
            </a:pPr>
            <a:r>
              <a:rPr lang="en-US" sz="1800" b="1" dirty="0">
                <a:latin typeface="Arial" panose="020B0604020202020204" pitchFamily="34" charset="0"/>
                <a:cs typeface="Arial" panose="020B0604020202020204" pitchFamily="34" charset="0"/>
              </a:rPr>
              <a:t>Car Features:</a:t>
            </a:r>
            <a:r>
              <a:rPr lang="en-US" sz="1800" dirty="0">
                <a:latin typeface="Arial" panose="020B0604020202020204" pitchFamily="34" charset="0"/>
                <a:cs typeface="Arial" panose="020B0604020202020204" pitchFamily="34" charset="0"/>
              </a:rPr>
              <a:t> Transmission type and body style significantly influence sales.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693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E8EEB7-902C-71B4-9B73-BBF86EE13FC1}"/>
              </a:ext>
            </a:extLst>
          </p:cNvPr>
          <p:cNvSpPr>
            <a:spLocks noGrp="1"/>
          </p:cNvSpPr>
          <p:nvPr>
            <p:ph type="title"/>
          </p:nvPr>
        </p:nvSpPr>
        <p:spPr/>
        <p:txBody>
          <a:bodyPr>
            <a:noAutofit/>
          </a:bodyPr>
          <a:lstStyle/>
          <a:p>
            <a:r>
              <a:rPr lang="en-US" sz="2400" b="1" dirty="0">
                <a:latin typeface="Arial" panose="020B0604020202020204" pitchFamily="34" charset="0"/>
                <a:cs typeface="Arial" panose="020B0604020202020204" pitchFamily="34" charset="0"/>
              </a:rPr>
              <a:t>Recommendations:</a:t>
            </a:r>
            <a:br>
              <a:rPr lang="en-US" sz="2400" dirty="0">
                <a:latin typeface="Arial" panose="020B0604020202020204" pitchFamily="34" charset="0"/>
                <a:cs typeface="Arial" panose="020B0604020202020204" pitchFamily="34" charset="0"/>
              </a:rPr>
            </a:br>
            <a:endParaRPr lang="en-US" dirty="0"/>
          </a:p>
        </p:txBody>
      </p:sp>
      <p:sp>
        <p:nvSpPr>
          <p:cNvPr id="6" name="Content Placeholder 5">
            <a:extLst>
              <a:ext uri="{FF2B5EF4-FFF2-40B4-BE49-F238E27FC236}">
                <a16:creationId xmlns:a16="http://schemas.microsoft.com/office/drawing/2014/main" id="{568E9014-71A5-4346-5277-EF220F2943F5}"/>
              </a:ext>
            </a:extLst>
          </p:cNvPr>
          <p:cNvSpPr>
            <a:spLocks noGrp="1"/>
          </p:cNvSpPr>
          <p:nvPr>
            <p:ph sz="quarter" idx="13"/>
          </p:nvPr>
        </p:nvSpPr>
        <p:spPr/>
        <p:txBody>
          <a:bodyPr>
            <a:normAutofit/>
          </a:bodyPr>
          <a:lstStyle/>
          <a:p>
            <a:pPr>
              <a:buFont typeface="Arial" panose="020B0604020202020204" pitchFamily="34" charset="0"/>
              <a:buChar char="•"/>
            </a:pPr>
            <a:r>
              <a:rPr lang="en-US" sz="1800" b="1" dirty="0">
                <a:latin typeface="Arial" panose="020B0604020202020204" pitchFamily="34" charset="0"/>
                <a:cs typeface="Arial" panose="020B0604020202020204" pitchFamily="34" charset="0"/>
              </a:rPr>
              <a:t>Targeted Marketing:</a:t>
            </a:r>
            <a:r>
              <a:rPr lang="en-US" sz="1800" dirty="0">
                <a:latin typeface="Arial" panose="020B0604020202020204" pitchFamily="34" charset="0"/>
                <a:cs typeface="Arial" panose="020B0604020202020204" pitchFamily="34" charset="0"/>
              </a:rPr>
              <a:t> Focus on middle-income customers and regional preferences.</a:t>
            </a:r>
          </a:p>
          <a:p>
            <a:pPr>
              <a:buFont typeface="Arial" panose="020B0604020202020204" pitchFamily="34" charset="0"/>
              <a:buChar char="•"/>
            </a:pPr>
            <a:r>
              <a:rPr lang="en-US" sz="1800" b="1" dirty="0">
                <a:latin typeface="Arial" panose="020B0604020202020204" pitchFamily="34" charset="0"/>
                <a:cs typeface="Arial" panose="020B0604020202020204" pitchFamily="34" charset="0"/>
              </a:rPr>
              <a:t>Dealer Support:</a:t>
            </a:r>
            <a:r>
              <a:rPr lang="en-US" sz="1800" dirty="0">
                <a:latin typeface="Arial" panose="020B0604020202020204" pitchFamily="34" charset="0"/>
                <a:cs typeface="Arial" panose="020B0604020202020204" pitchFamily="34" charset="0"/>
              </a:rPr>
              <a:t> Enhance strategies for underperforming regions.</a:t>
            </a:r>
          </a:p>
          <a:p>
            <a:pPr>
              <a:buFont typeface="Arial" panose="020B0604020202020204" pitchFamily="34" charset="0"/>
              <a:buChar char="•"/>
            </a:pPr>
            <a:r>
              <a:rPr lang="en-US" sz="1800" b="1" dirty="0">
                <a:latin typeface="Arial" panose="020B0604020202020204" pitchFamily="34" charset="0"/>
                <a:cs typeface="Arial" panose="020B0604020202020204" pitchFamily="34" charset="0"/>
              </a:rPr>
              <a:t>Inventory Management:</a:t>
            </a:r>
            <a:r>
              <a:rPr lang="en-US" sz="1800" dirty="0">
                <a:latin typeface="Arial" panose="020B0604020202020204" pitchFamily="34" charset="0"/>
                <a:cs typeface="Arial" panose="020B0604020202020204" pitchFamily="34" charset="0"/>
              </a:rPr>
              <a:t> Align stock with popular models and features.</a:t>
            </a:r>
          </a:p>
          <a:p>
            <a:pPr>
              <a:buFont typeface="Arial" panose="020B0604020202020204" pitchFamily="34" charset="0"/>
              <a:buChar char="•"/>
            </a:pPr>
            <a:r>
              <a:rPr lang="en-US" sz="1800" b="1" dirty="0">
                <a:latin typeface="Arial" panose="020B0604020202020204" pitchFamily="34" charset="0"/>
                <a:cs typeface="Arial" panose="020B0604020202020204" pitchFamily="34" charset="0"/>
              </a:rPr>
              <a:t>Seasonal Promotions:</a:t>
            </a:r>
            <a:r>
              <a:rPr lang="en-US" sz="1800" dirty="0">
                <a:latin typeface="Arial" panose="020B0604020202020204" pitchFamily="34" charset="0"/>
                <a:cs typeface="Arial" panose="020B0604020202020204" pitchFamily="34" charset="0"/>
              </a:rPr>
              <a:t> Mitigate sales dips with timely promotions.</a:t>
            </a:r>
          </a:p>
          <a:p>
            <a:endParaRPr lang="en-US" dirty="0"/>
          </a:p>
        </p:txBody>
      </p:sp>
    </p:spTree>
    <p:extLst>
      <p:ext uri="{BB962C8B-B14F-4D97-AF65-F5344CB8AC3E}">
        <p14:creationId xmlns:p14="http://schemas.microsoft.com/office/powerpoint/2010/main" val="364410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3A1EDC-CF41-4438-BB57-18569B953129}"/>
              </a:ext>
            </a:extLst>
          </p:cNvPr>
          <p:cNvSpPr>
            <a:spLocks noGrp="1"/>
          </p:cNvSpPr>
          <p:nvPr>
            <p:ph idx="4294967295"/>
          </p:nvPr>
        </p:nvSpPr>
        <p:spPr>
          <a:xfrm>
            <a:off x="639247" y="1469745"/>
            <a:ext cx="10913505" cy="4707218"/>
          </a:xfrm>
        </p:spPr>
        <p:txBody>
          <a:bodyPr>
            <a:normAutofit/>
          </a:bodyPr>
          <a:lstStyle/>
          <a:p>
            <a:pPr marL="342900" marR="0" lvl="0" indent="-342900">
              <a:lnSpc>
                <a:spcPct val="107000"/>
              </a:lnSpc>
              <a:spcBef>
                <a:spcPts val="0"/>
              </a:spcBef>
              <a:spcAft>
                <a:spcPts val="800"/>
              </a:spcAft>
              <a:buFont typeface="+mj-lt"/>
              <a:buAutoNum type="arabicPeriod"/>
              <a:tabLst>
                <a:tab pos="457200" algn="l"/>
              </a:tabLst>
            </a:pPr>
            <a:r>
              <a:rPr lang="en-US" sz="1600" kern="0" dirty="0">
                <a:effectLst/>
                <a:latin typeface="Arial" panose="020B0604020202020204" pitchFamily="34" charset="0"/>
                <a:ea typeface="Times New Roman" panose="02020603050405020304" pitchFamily="18" charset="0"/>
                <a:cs typeface="Arial" panose="020B0604020202020204" pitchFamily="34" charset="0"/>
              </a:rPr>
              <a:t>Problem Statement</a:t>
            </a:r>
          </a:p>
          <a:p>
            <a:pPr marL="342900" marR="0" lvl="0" indent="-342900">
              <a:lnSpc>
                <a:spcPct val="107000"/>
              </a:lnSpc>
              <a:spcBef>
                <a:spcPts val="0"/>
              </a:spcBef>
              <a:spcAft>
                <a:spcPts val="800"/>
              </a:spcAft>
              <a:buFont typeface="+mj-lt"/>
              <a:buAutoNum type="arabicPeriod"/>
              <a:tabLst>
                <a:tab pos="457200" algn="l"/>
              </a:tabLst>
            </a:pPr>
            <a:r>
              <a:rPr lang="en-US" sz="1600" kern="0" dirty="0">
                <a:latin typeface="Arial" panose="020B0604020202020204" pitchFamily="34" charset="0"/>
                <a:ea typeface="Times New Roman" panose="02020603050405020304" pitchFamily="18" charset="0"/>
                <a:cs typeface="Arial" panose="020B0604020202020204" pitchFamily="34" charset="0"/>
              </a:rPr>
              <a:t>Database Creation</a:t>
            </a:r>
            <a:endParaRPr lang="en-US" sz="1600" kern="0"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600" kern="0" dirty="0">
                <a:effectLst/>
                <a:latin typeface="Arial" panose="020B0604020202020204" pitchFamily="34" charset="0"/>
                <a:ea typeface="Times New Roman" panose="02020603050405020304" pitchFamily="18" charset="0"/>
                <a:cs typeface="Arial" panose="020B0604020202020204" pitchFamily="34" charset="0"/>
              </a:rPr>
              <a:t>Basic Level SQL Questions</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600" kern="0" dirty="0">
                <a:effectLst/>
                <a:latin typeface="Arial" panose="020B0604020202020204" pitchFamily="34" charset="0"/>
                <a:ea typeface="Times New Roman" panose="02020603050405020304" pitchFamily="18" charset="0"/>
                <a:cs typeface="Arial" panose="020B0604020202020204" pitchFamily="34" charset="0"/>
              </a:rPr>
              <a:t>Intermediate Level SQL Questions</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600" kern="0" dirty="0">
                <a:effectLst/>
                <a:latin typeface="Arial" panose="020B0604020202020204" pitchFamily="34" charset="0"/>
                <a:ea typeface="Times New Roman" panose="02020603050405020304" pitchFamily="18" charset="0"/>
                <a:cs typeface="Arial" panose="020B0604020202020204" pitchFamily="34" charset="0"/>
              </a:rPr>
              <a:t>Advanced Level SQL Questions</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600" kern="0" dirty="0">
                <a:effectLst/>
                <a:latin typeface="Arial" panose="020B0604020202020204" pitchFamily="34" charset="0"/>
                <a:ea typeface="Times New Roman" panose="02020603050405020304" pitchFamily="18" charset="0"/>
                <a:cs typeface="Arial" panose="020B0604020202020204" pitchFamily="34" charset="0"/>
              </a:rPr>
              <a:t>Conclusion &amp; Recommendations</a:t>
            </a:r>
            <a:endParaRPr lang="en-US" sz="1800" kern="100" dirty="0">
              <a:effectLst/>
              <a:latin typeface="Arial" panose="020B0604020202020204" pitchFamily="34" charset="0"/>
              <a:ea typeface="Aptos" panose="020B00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CFB284A-573D-46BB-8DDB-1E198A12A19F}"/>
              </a:ext>
            </a:extLst>
          </p:cNvPr>
          <p:cNvSpPr>
            <a:spLocks noGrp="1"/>
          </p:cNvSpPr>
          <p:nvPr>
            <p:ph type="title"/>
          </p:nvPr>
        </p:nvSpPr>
        <p:spPr/>
        <p:txBody>
          <a:bodyPr/>
          <a:lstStyle/>
          <a:p>
            <a:pPr marL="0" marR="0">
              <a:lnSpc>
                <a:spcPct val="107000"/>
              </a:lnSpc>
              <a:spcBef>
                <a:spcPts val="0"/>
              </a:spcBef>
              <a:spcAft>
                <a:spcPts val="800"/>
              </a:spcAft>
            </a:pPr>
            <a:r>
              <a:rPr lang="en-US" b="1" kern="0" dirty="0">
                <a:effectLst/>
                <a:latin typeface="Arial" panose="020B0604020202020204" pitchFamily="34" charset="0"/>
                <a:ea typeface="Times New Roman" panose="02020603050405020304" pitchFamily="18" charset="0"/>
                <a:cs typeface="Arial" panose="020B0604020202020204" pitchFamily="34" charset="0"/>
              </a:rPr>
              <a:t>Table of Contents</a:t>
            </a:r>
            <a:endParaRPr lang="en-US"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1459366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2">
            <a:extLst>
              <a:ext uri="{FF2B5EF4-FFF2-40B4-BE49-F238E27FC236}">
                <a16:creationId xmlns:a16="http://schemas.microsoft.com/office/drawing/2014/main" id="{3E408D6E-B51C-CD4F-AC1A-15EC32AAB741}"/>
              </a:ext>
            </a:extLst>
          </p:cNvPr>
          <p:cNvSpPr>
            <a:spLocks noGrp="1"/>
          </p:cNvSpPr>
          <p:nvPr>
            <p:ph idx="4294967295"/>
          </p:nvPr>
        </p:nvSpPr>
        <p:spPr>
          <a:xfrm>
            <a:off x="6761117" y="1264837"/>
            <a:ext cx="4791636" cy="4912126"/>
          </a:xfrm>
        </p:spPr>
        <p:txBody>
          <a:bodyPr>
            <a:normAutofit/>
          </a:bodyPr>
          <a:lstStyle/>
          <a:p>
            <a:pPr marL="0" marR="0" indent="0">
              <a:lnSpc>
                <a:spcPct val="107000"/>
              </a:lnSpc>
              <a:spcBef>
                <a:spcPts val="0"/>
              </a:spcBef>
              <a:spcAft>
                <a:spcPts val="800"/>
              </a:spcAft>
              <a:buNone/>
            </a:pPr>
            <a:r>
              <a:rPr lang="en-US" sz="1600" kern="0" dirty="0">
                <a:effectLst/>
                <a:latin typeface="Arial" panose="020B0604020202020204" pitchFamily="34" charset="0"/>
                <a:ea typeface="Times New Roman" panose="02020603050405020304" pitchFamily="18" charset="0"/>
                <a:cs typeface="Arial" panose="020B0604020202020204" pitchFamily="34" charset="0"/>
              </a:rPr>
              <a:t>The objective of this project is to analyze car sales data to understand customer demographics, sales performance, dealer effectiveness, and car preferences. This analysis aims to derive actionable insights to improve sales strategies and customer targeting.</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p:txBody>
      </p:sp>
      <p:sp>
        <p:nvSpPr>
          <p:cNvPr id="21" name="Title 20">
            <a:extLst>
              <a:ext uri="{FF2B5EF4-FFF2-40B4-BE49-F238E27FC236}">
                <a16:creationId xmlns:a16="http://schemas.microsoft.com/office/drawing/2014/main" id="{4095A0CF-E335-0C44-AB23-48EE18153C8F}"/>
              </a:ext>
            </a:extLst>
          </p:cNvPr>
          <p:cNvSpPr>
            <a:spLocks noGrp="1"/>
          </p:cNvSpPr>
          <p:nvPr>
            <p:ph type="title"/>
          </p:nvPr>
        </p:nvSpPr>
        <p:spPr/>
        <p:txBody>
          <a:bodyPr/>
          <a:lstStyle/>
          <a:p>
            <a:r>
              <a:rPr lang="en-US" b="1" kern="0" dirty="0">
                <a:effectLst/>
                <a:latin typeface="Arial" panose="020B0604020202020204" pitchFamily="34" charset="0"/>
                <a:ea typeface="Times New Roman" panose="02020603050405020304" pitchFamily="18" charset="0"/>
                <a:cs typeface="Arial" panose="020B0604020202020204" pitchFamily="34" charset="0"/>
              </a:rPr>
              <a:t>Problem Statement</a:t>
            </a:r>
            <a:endParaRPr lang="en-US" sz="3200" dirty="0">
              <a:latin typeface="Arial" panose="020B0604020202020204" pitchFamily="34" charset="0"/>
              <a:cs typeface="Arial" panose="020B0604020202020204" pitchFamily="34" charset="0"/>
            </a:endParaRPr>
          </a:p>
        </p:txBody>
      </p:sp>
      <p:pic>
        <p:nvPicPr>
          <p:cNvPr id="12" name="Picture Placeholder 11" descr="two women staring at a laptop">
            <a:extLst>
              <a:ext uri="{FF2B5EF4-FFF2-40B4-BE49-F238E27FC236}">
                <a16:creationId xmlns:a16="http://schemas.microsoft.com/office/drawing/2014/main" id="{C4A01B63-37B7-4771-B459-B3EC5C58CB47}"/>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a:ext>
            </a:extLst>
          </a:blip>
          <a:srcRect/>
          <a:stretch/>
        </p:blipFill>
        <p:spPr>
          <a:xfrm>
            <a:off x="542925" y="571500"/>
            <a:ext cx="5553075" cy="5715000"/>
          </a:xfrm>
        </p:spPr>
      </p:pic>
    </p:spTree>
    <p:extLst>
      <p:ext uri="{BB962C8B-B14F-4D97-AF65-F5344CB8AC3E}">
        <p14:creationId xmlns:p14="http://schemas.microsoft.com/office/powerpoint/2010/main" val="3728819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095A0CF-E335-0C44-AB23-48EE18153C8F}"/>
              </a:ext>
            </a:extLst>
          </p:cNvPr>
          <p:cNvSpPr>
            <a:spLocks noGrp="1"/>
          </p:cNvSpPr>
          <p:nvPr>
            <p:ph type="title"/>
          </p:nvPr>
        </p:nvSpPr>
        <p:spPr>
          <a:xfrm>
            <a:off x="639413" y="483440"/>
            <a:ext cx="10904438" cy="583800"/>
          </a:xfrm>
        </p:spPr>
        <p:txBody>
          <a:bodyPr anchor="ctr">
            <a:normAutofit/>
          </a:bodyPr>
          <a:lstStyle/>
          <a:p>
            <a:pPr marR="0" lvl="0">
              <a:spcBef>
                <a:spcPts val="0"/>
              </a:spcBef>
              <a:spcAft>
                <a:spcPts val="800"/>
              </a:spcAft>
              <a:tabLst>
                <a:tab pos="457200" algn="l"/>
              </a:tabLst>
            </a:pPr>
            <a:r>
              <a:rPr lang="en-US" kern="0" dirty="0">
                <a:effectLst/>
                <a:latin typeface="Arial" panose="020B0604020202020204" pitchFamily="34" charset="0"/>
                <a:cs typeface="Arial" panose="020B0604020202020204" pitchFamily="34" charset="0"/>
              </a:rPr>
              <a:t>Creating Database</a:t>
            </a:r>
            <a:endParaRPr lang="en-US" kern="100" dirty="0">
              <a:effectLst/>
              <a:latin typeface="Arial" panose="020B0604020202020204" pitchFamily="34" charset="0"/>
              <a:cs typeface="Arial" panose="020B0604020202020204" pitchFamily="34" charset="0"/>
            </a:endParaRPr>
          </a:p>
        </p:txBody>
      </p:sp>
      <p:pic>
        <p:nvPicPr>
          <p:cNvPr id="3" name="Content Placeholder 2" descr="A screenshot of a computer&#10;&#10;Description automatically generated">
            <a:extLst>
              <a:ext uri="{FF2B5EF4-FFF2-40B4-BE49-F238E27FC236}">
                <a16:creationId xmlns:a16="http://schemas.microsoft.com/office/drawing/2014/main" id="{AADEE524-01A9-F821-6736-67936756F393}"/>
              </a:ext>
            </a:extLst>
          </p:cNvPr>
          <p:cNvPicPr>
            <a:picLocks noGrp="1" noChangeAspect="1"/>
          </p:cNvPicPr>
          <p:nvPr>
            <p:ph sz="quarter" idx="13"/>
          </p:nvPr>
        </p:nvPicPr>
        <p:blipFill>
          <a:blip r:embed="rId3"/>
          <a:stretch>
            <a:fillRect/>
          </a:stretch>
        </p:blipFill>
        <p:spPr>
          <a:xfrm>
            <a:off x="860169" y="1613796"/>
            <a:ext cx="5231463" cy="3846718"/>
          </a:xfrm>
          <a:noFill/>
        </p:spPr>
      </p:pic>
      <p:pic>
        <p:nvPicPr>
          <p:cNvPr id="5" name="Picture Placeholder 4" descr="a man in a suit and tie&#10;">
            <a:extLst>
              <a:ext uri="{FF2B5EF4-FFF2-40B4-BE49-F238E27FC236}">
                <a16:creationId xmlns:a16="http://schemas.microsoft.com/office/drawing/2014/main" id="{7EF64C15-5C9B-41D1-B2BD-5BB3EC571A2E}"/>
              </a:ext>
            </a:extLst>
          </p:cNvPr>
          <p:cNvPicPr>
            <a:picLocks noGrp="1" noChangeAspect="1"/>
          </p:cNvPicPr>
          <p:nvPr>
            <p:ph type="pic" sz="quarter" idx="4294967295"/>
          </p:nvPr>
        </p:nvPicPr>
        <p:blipFill rotWithShape="1">
          <a:blip r:embed="rId4">
            <a:extLst>
              <a:ext uri="{28A0092B-C50C-407E-A947-70E740481C1C}">
                <a14:useLocalDpi xmlns:a14="http://schemas.microsoft.com/office/drawing/2010/main"/>
              </a:ext>
            </a:extLst>
          </a:blip>
          <a:stretch/>
        </p:blipFill>
        <p:spPr>
          <a:xfrm>
            <a:off x="7012099" y="1470025"/>
            <a:ext cx="3706710" cy="4706938"/>
          </a:xfrm>
          <a:noFill/>
        </p:spPr>
      </p:pic>
    </p:spTree>
    <p:extLst>
      <p:ext uri="{BB962C8B-B14F-4D97-AF65-F5344CB8AC3E}">
        <p14:creationId xmlns:p14="http://schemas.microsoft.com/office/powerpoint/2010/main" val="2888430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46DC-D64C-425E-9709-5C39FB3C99F1}"/>
              </a:ext>
            </a:extLst>
          </p:cNvPr>
          <p:cNvSpPr>
            <a:spLocks noGrp="1"/>
          </p:cNvSpPr>
          <p:nvPr>
            <p:ph type="title"/>
          </p:nvPr>
        </p:nvSpPr>
        <p:spPr/>
        <p:txBody>
          <a:bodyPr/>
          <a:lstStyle/>
          <a:p>
            <a:pPr marL="342900" marR="0" lvl="0" indent="-342900">
              <a:lnSpc>
                <a:spcPct val="107000"/>
              </a:lnSpc>
              <a:spcBef>
                <a:spcPts val="0"/>
              </a:spcBef>
              <a:spcAft>
                <a:spcPts val="800"/>
              </a:spcAft>
              <a:buFont typeface="+mj-lt"/>
              <a:buAutoNum type="arabicPeriod"/>
              <a:tabLst>
                <a:tab pos="457200" algn="l"/>
              </a:tabLst>
            </a:pPr>
            <a:r>
              <a:rPr lang="en-US" sz="2400" kern="0" dirty="0">
                <a:effectLst/>
                <a:latin typeface="Arial" panose="020B0604020202020204" pitchFamily="34" charset="0"/>
                <a:ea typeface="Times New Roman" panose="02020603050405020304" pitchFamily="18" charset="0"/>
                <a:cs typeface="Arial" panose="020B0604020202020204" pitchFamily="34" charset="0"/>
              </a:rPr>
              <a:t>Basic Level SQL Questions</a:t>
            </a:r>
            <a:endParaRPr lang="en-US" sz="2400" kern="100" dirty="0">
              <a:effectLst/>
              <a:latin typeface="Arial" panose="020B0604020202020204" pitchFamily="34" charset="0"/>
              <a:ea typeface="Aptos" panose="020B00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BF70FD2E-07E5-41D8-BDD0-92C45701AFA9}"/>
              </a:ext>
            </a:extLst>
          </p:cNvPr>
          <p:cNvSpPr>
            <a:spLocks noGrp="1"/>
          </p:cNvSpPr>
          <p:nvPr>
            <p:ph type="body" idx="1"/>
          </p:nvPr>
        </p:nvSpPr>
        <p:spPr/>
        <p:txBody>
          <a:bodyPr>
            <a:normAutofit/>
          </a:bodyPr>
          <a:lstStyle/>
          <a:p>
            <a:pPr marR="0" lvl="0">
              <a:lnSpc>
                <a:spcPct val="107000"/>
              </a:lnSpc>
              <a:spcBef>
                <a:spcPts val="0"/>
              </a:spcBef>
              <a:spcAft>
                <a:spcPts val="800"/>
              </a:spcAft>
              <a:tabLst>
                <a:tab pos="457200" algn="l"/>
              </a:tabLst>
            </a:pPr>
            <a:r>
              <a:rPr lang="en-US" sz="1600" b="1" kern="0" dirty="0">
                <a:effectLst/>
                <a:latin typeface="Arial" panose="020B0604020202020204" pitchFamily="34" charset="0"/>
                <a:ea typeface="Times New Roman" panose="02020603050405020304" pitchFamily="18" charset="0"/>
                <a:cs typeface="Arial" panose="020B0604020202020204" pitchFamily="34" charset="0"/>
              </a:rPr>
              <a:t>Count Total Number of Sales</a:t>
            </a:r>
            <a:r>
              <a:rPr lang="en-US" sz="1600" kern="0" dirty="0">
                <a:effectLst/>
                <a:latin typeface="Arial" panose="020B0604020202020204" pitchFamily="34" charset="0"/>
                <a:ea typeface="Times New Roman" panose="02020603050405020304" pitchFamily="18" charset="0"/>
                <a:cs typeface="Arial" panose="020B0604020202020204" pitchFamily="34" charset="0"/>
              </a:rPr>
              <a:t>:</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F8568792-C689-427B-B993-5FE8858931ED}"/>
              </a:ext>
            </a:extLst>
          </p:cNvPr>
          <p:cNvSpPr>
            <a:spLocks noGrp="1"/>
          </p:cNvSpPr>
          <p:nvPr>
            <p:ph type="body" idx="14"/>
          </p:nvPr>
        </p:nvSpPr>
        <p:spPr/>
        <p:txBody>
          <a:bodyPr>
            <a:normAutofit/>
          </a:bodyPr>
          <a:lstStyle/>
          <a:p>
            <a:pPr marR="0" lvl="0">
              <a:lnSpc>
                <a:spcPct val="107000"/>
              </a:lnSpc>
              <a:spcBef>
                <a:spcPts val="0"/>
              </a:spcBef>
              <a:spcAft>
                <a:spcPts val="800"/>
              </a:spcAft>
              <a:tabLst>
                <a:tab pos="457200" algn="l"/>
              </a:tabLst>
            </a:pPr>
            <a:r>
              <a:rPr lang="en-US" sz="1600" b="1" kern="0" dirty="0">
                <a:effectLst/>
                <a:latin typeface="Arial" panose="020B0604020202020204" pitchFamily="34" charset="0"/>
                <a:ea typeface="Times New Roman" panose="02020603050405020304" pitchFamily="18" charset="0"/>
                <a:cs typeface="Arial" panose="020B0604020202020204" pitchFamily="34" charset="0"/>
              </a:rPr>
              <a:t>Find Unique Car Models Sold</a:t>
            </a:r>
            <a:r>
              <a:rPr lang="en-US" sz="1600" kern="0" dirty="0">
                <a:effectLst/>
                <a:latin typeface="Arial" panose="020B0604020202020204" pitchFamily="34" charset="0"/>
                <a:ea typeface="Times New Roman" panose="02020603050405020304" pitchFamily="18" charset="0"/>
                <a:cs typeface="Arial" panose="020B0604020202020204" pitchFamily="34" charset="0"/>
              </a:rPr>
              <a:t>:</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70C6A1E0-947C-4AFF-917E-B608BADF0266}"/>
              </a:ext>
            </a:extLst>
          </p:cNvPr>
          <p:cNvSpPr>
            <a:spLocks noGrp="1"/>
          </p:cNvSpPr>
          <p:nvPr>
            <p:ph sz="quarter" idx="15"/>
          </p:nvPr>
        </p:nvSpPr>
        <p:spPr/>
        <p:txBody>
          <a:bodyPr>
            <a:normAutofit/>
          </a:bodyPr>
          <a:lstStyle/>
          <a:p>
            <a:endParaRPr lang="en-US" dirty="0"/>
          </a:p>
        </p:txBody>
      </p:sp>
      <p:sp>
        <p:nvSpPr>
          <p:cNvPr id="6" name="Content Placeholder 5">
            <a:extLst>
              <a:ext uri="{FF2B5EF4-FFF2-40B4-BE49-F238E27FC236}">
                <a16:creationId xmlns:a16="http://schemas.microsoft.com/office/drawing/2014/main" id="{574555AA-2AFD-4C4E-AC01-1667CE904042}"/>
              </a:ext>
            </a:extLst>
          </p:cNvPr>
          <p:cNvSpPr>
            <a:spLocks noGrp="1"/>
          </p:cNvSpPr>
          <p:nvPr>
            <p:ph sz="quarter" idx="16"/>
          </p:nvPr>
        </p:nvSpPr>
        <p:spPr/>
        <p:txBody>
          <a:bodyPr/>
          <a:lstStyle/>
          <a:p>
            <a:endParaRPr lang="en-US" dirty="0"/>
          </a:p>
        </p:txBody>
      </p:sp>
      <p:pic>
        <p:nvPicPr>
          <p:cNvPr id="8" name="Picture 7" descr="A screenshot of a computer&#10;&#10;Description automatically generated">
            <a:extLst>
              <a:ext uri="{FF2B5EF4-FFF2-40B4-BE49-F238E27FC236}">
                <a16:creationId xmlns:a16="http://schemas.microsoft.com/office/drawing/2014/main" id="{F222BFA1-9550-F76C-DFE8-1A26C2F9A8E2}"/>
              </a:ext>
            </a:extLst>
          </p:cNvPr>
          <p:cNvPicPr>
            <a:picLocks noChangeAspect="1"/>
          </p:cNvPicPr>
          <p:nvPr/>
        </p:nvPicPr>
        <p:blipFill>
          <a:blip r:embed="rId2"/>
          <a:stretch>
            <a:fillRect/>
          </a:stretch>
        </p:blipFill>
        <p:spPr>
          <a:xfrm>
            <a:off x="838201" y="2894013"/>
            <a:ext cx="5042645" cy="3094037"/>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6F5AE2EE-5B51-7337-F09C-D5FDDB59BD68}"/>
              </a:ext>
            </a:extLst>
          </p:cNvPr>
          <p:cNvPicPr>
            <a:picLocks noChangeAspect="1"/>
          </p:cNvPicPr>
          <p:nvPr/>
        </p:nvPicPr>
        <p:blipFill>
          <a:blip r:embed="rId3"/>
          <a:stretch>
            <a:fillRect/>
          </a:stretch>
        </p:blipFill>
        <p:spPr>
          <a:xfrm>
            <a:off x="6501205" y="2741705"/>
            <a:ext cx="5042646" cy="3482114"/>
          </a:xfrm>
          <a:prstGeom prst="rect">
            <a:avLst/>
          </a:prstGeom>
        </p:spPr>
      </p:pic>
    </p:spTree>
    <p:extLst>
      <p:ext uri="{BB962C8B-B14F-4D97-AF65-F5344CB8AC3E}">
        <p14:creationId xmlns:p14="http://schemas.microsoft.com/office/powerpoint/2010/main" val="2186474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8413-895B-2360-E761-75D8BA81DD7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3BD3FEE-D992-4024-8722-5B6620FA5F4D}"/>
              </a:ext>
            </a:extLst>
          </p:cNvPr>
          <p:cNvSpPr>
            <a:spLocks noGrp="1"/>
          </p:cNvSpPr>
          <p:nvPr>
            <p:ph type="body" idx="1"/>
          </p:nvPr>
        </p:nvSpPr>
        <p:spPr>
          <a:xfrm>
            <a:off x="838201" y="1651820"/>
            <a:ext cx="5042646" cy="1089886"/>
          </a:xfrm>
        </p:spPr>
        <p:txBody>
          <a:bodyPr numCol="1">
            <a:noAutofit/>
          </a:bodyPr>
          <a:lstStyle/>
          <a:p>
            <a:pPr algn="ctr"/>
            <a:endParaRPr lang="en-US" dirty="0"/>
          </a:p>
          <a:p>
            <a:r>
              <a:rPr lang="en-US" b="1" kern="0" dirty="0">
                <a:effectLst/>
                <a:latin typeface="Arial" panose="020B0604020202020204" pitchFamily="34" charset="0"/>
                <a:ea typeface="Times New Roman" panose="02020603050405020304" pitchFamily="18" charset="0"/>
                <a:cs typeface="Arial" panose="020B0604020202020204" pitchFamily="34" charset="0"/>
              </a:rPr>
              <a:t>List All Dealers in a Specific Region</a:t>
            </a:r>
            <a:r>
              <a:rPr lang="en-US" kern="0" dirty="0">
                <a:effectLst/>
                <a:latin typeface="Arial" panose="020B0604020202020204" pitchFamily="34" charset="0"/>
                <a:ea typeface="Times New Roman" panose="02020603050405020304" pitchFamily="18" charset="0"/>
                <a:cs typeface="Arial" panose="020B0604020202020204" pitchFamily="34" charset="0"/>
              </a:rPr>
              <a:t>:</a:t>
            </a:r>
          </a:p>
          <a:p>
            <a:endParaRPr lang="en-US" dirty="0"/>
          </a:p>
        </p:txBody>
      </p:sp>
      <p:sp>
        <p:nvSpPr>
          <p:cNvPr id="4" name="Text Placeholder 3">
            <a:extLst>
              <a:ext uri="{FF2B5EF4-FFF2-40B4-BE49-F238E27FC236}">
                <a16:creationId xmlns:a16="http://schemas.microsoft.com/office/drawing/2014/main" id="{A2240F1C-3741-404A-AACB-E44536B9A8DE}"/>
              </a:ext>
            </a:extLst>
          </p:cNvPr>
          <p:cNvSpPr>
            <a:spLocks noGrp="1"/>
          </p:cNvSpPr>
          <p:nvPr>
            <p:ph type="body" idx="14"/>
          </p:nvPr>
        </p:nvSpPr>
        <p:spPr/>
        <p:txBody>
          <a:bodyPr>
            <a:noAutofit/>
          </a:bodyPr>
          <a:lstStyle/>
          <a:p>
            <a:r>
              <a:rPr lang="en-US" b="1" kern="0" dirty="0">
                <a:effectLst/>
                <a:latin typeface="Arial" panose="020B0604020202020204" pitchFamily="34" charset="0"/>
                <a:ea typeface="Times New Roman" panose="02020603050405020304" pitchFamily="18" charset="0"/>
                <a:cs typeface="Arial" panose="020B0604020202020204" pitchFamily="34" charset="0"/>
              </a:rPr>
              <a:t>Retrieve Sales Data for a Specific Date</a:t>
            </a:r>
            <a:r>
              <a:rPr lang="en-US" kern="0" dirty="0">
                <a:effectLst/>
                <a:latin typeface="Arial" panose="020B0604020202020204" pitchFamily="34" charset="0"/>
                <a:ea typeface="Times New Roman" panose="02020603050405020304" pitchFamily="18" charset="0"/>
                <a:cs typeface="Arial" panose="020B0604020202020204" pitchFamily="34" charset="0"/>
              </a:rPr>
              <a:t>:</a:t>
            </a:r>
          </a:p>
          <a:p>
            <a:endParaRPr lang="en-US" dirty="0"/>
          </a:p>
        </p:txBody>
      </p:sp>
      <p:pic>
        <p:nvPicPr>
          <p:cNvPr id="8" name="Content Placeholder 7" descr="A screenshot of a computer&#10;&#10;Description automatically generated">
            <a:extLst>
              <a:ext uri="{FF2B5EF4-FFF2-40B4-BE49-F238E27FC236}">
                <a16:creationId xmlns:a16="http://schemas.microsoft.com/office/drawing/2014/main" id="{65D54225-977B-6F44-185B-CBCADD32E378}"/>
              </a:ext>
            </a:extLst>
          </p:cNvPr>
          <p:cNvPicPr>
            <a:picLocks noGrp="1" noChangeAspect="1"/>
          </p:cNvPicPr>
          <p:nvPr>
            <p:ph sz="quarter" idx="15"/>
          </p:nvPr>
        </p:nvPicPr>
        <p:blipFill>
          <a:blip r:embed="rId2"/>
          <a:stretch>
            <a:fillRect/>
          </a:stretch>
        </p:blipFill>
        <p:spPr>
          <a:xfrm>
            <a:off x="1612694" y="2894013"/>
            <a:ext cx="3303652" cy="3506927"/>
          </a:xfrm>
        </p:spPr>
      </p:pic>
      <p:pic>
        <p:nvPicPr>
          <p:cNvPr id="10" name="Content Placeholder 9" descr="A screenshot of a computer&#10;&#10;Description automatically generated">
            <a:extLst>
              <a:ext uri="{FF2B5EF4-FFF2-40B4-BE49-F238E27FC236}">
                <a16:creationId xmlns:a16="http://schemas.microsoft.com/office/drawing/2014/main" id="{0E1575BB-8D89-8D01-EDA2-9C8F57E15627}"/>
              </a:ext>
            </a:extLst>
          </p:cNvPr>
          <p:cNvPicPr>
            <a:picLocks noGrp="1" noChangeAspect="1"/>
          </p:cNvPicPr>
          <p:nvPr>
            <p:ph sz="quarter" idx="16"/>
          </p:nvPr>
        </p:nvPicPr>
        <p:blipFill>
          <a:blip r:embed="rId3"/>
          <a:stretch>
            <a:fillRect/>
          </a:stretch>
        </p:blipFill>
        <p:spPr>
          <a:xfrm>
            <a:off x="6194323" y="3018503"/>
            <a:ext cx="5754131" cy="2961222"/>
          </a:xfrm>
        </p:spPr>
      </p:pic>
    </p:spTree>
    <p:extLst>
      <p:ext uri="{BB962C8B-B14F-4D97-AF65-F5344CB8AC3E}">
        <p14:creationId xmlns:p14="http://schemas.microsoft.com/office/powerpoint/2010/main" val="2899576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05294-FEA1-E303-FC94-E45BEEEA0686}"/>
              </a:ext>
            </a:extLst>
          </p:cNvPr>
          <p:cNvSpPr>
            <a:spLocks noGrp="1"/>
          </p:cNvSpPr>
          <p:nvPr>
            <p:ph type="title"/>
          </p:nvPr>
        </p:nvSpPr>
        <p:spPr/>
        <p:txBody>
          <a:bodyPr anchor="t">
            <a:normAutofit fontScale="90000"/>
          </a:bodyPr>
          <a:lstStyle/>
          <a:p>
            <a:r>
              <a:rPr lang="en-US" sz="2700" b="1" kern="0" dirty="0">
                <a:effectLst/>
                <a:latin typeface="Arial" panose="020B0604020202020204" pitchFamily="34" charset="0"/>
                <a:ea typeface="Times New Roman" panose="02020603050405020304" pitchFamily="18" charset="0"/>
                <a:cs typeface="Arial" panose="020B0604020202020204" pitchFamily="34" charset="0"/>
              </a:rPr>
              <a:t>Intermediate Level SQL Questions:</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1F81054C-3BE8-B9C1-E3CE-1C2A1D36ED18}"/>
              </a:ext>
            </a:extLst>
          </p:cNvPr>
          <p:cNvSpPr>
            <a:spLocks noGrp="1"/>
          </p:cNvSpPr>
          <p:nvPr>
            <p:ph type="body" idx="1"/>
          </p:nvPr>
        </p:nvSpPr>
        <p:spPr/>
        <p:txBody>
          <a:bodyPr>
            <a:noAutofit/>
          </a:bodyPr>
          <a:lstStyle/>
          <a:p>
            <a:r>
              <a:rPr lang="en-US" sz="1600" b="1" kern="0" dirty="0">
                <a:effectLst/>
                <a:latin typeface="Arial" panose="020B0604020202020204" pitchFamily="34" charset="0"/>
                <a:ea typeface="Times New Roman" panose="02020603050405020304" pitchFamily="18" charset="0"/>
                <a:cs typeface="Arial" panose="020B0604020202020204" pitchFamily="34" charset="0"/>
              </a:rPr>
              <a:t>Calculate Total Sales Revenue</a:t>
            </a:r>
            <a:r>
              <a:rPr lang="en-US" sz="1600" kern="0" dirty="0">
                <a:effectLst/>
                <a:latin typeface="Arial" panose="020B0604020202020204" pitchFamily="34" charset="0"/>
                <a:ea typeface="Times New Roman" panose="02020603050405020304" pitchFamily="18" charset="0"/>
                <a:cs typeface="Arial" panose="020B0604020202020204" pitchFamily="34" charset="0"/>
              </a:rPr>
              <a:t>:</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a:p>
            <a:endParaRPr lang="en-US" dirty="0"/>
          </a:p>
        </p:txBody>
      </p:sp>
      <p:sp>
        <p:nvSpPr>
          <p:cNvPr id="4" name="Text Placeholder 3">
            <a:extLst>
              <a:ext uri="{FF2B5EF4-FFF2-40B4-BE49-F238E27FC236}">
                <a16:creationId xmlns:a16="http://schemas.microsoft.com/office/drawing/2014/main" id="{0778E34C-F184-22BD-DB9C-337FA343D22E}"/>
              </a:ext>
            </a:extLst>
          </p:cNvPr>
          <p:cNvSpPr>
            <a:spLocks noGrp="1"/>
          </p:cNvSpPr>
          <p:nvPr>
            <p:ph type="body" idx="14"/>
          </p:nvPr>
        </p:nvSpPr>
        <p:spPr/>
        <p:txBody>
          <a:bodyPr/>
          <a:lstStyle/>
          <a:p>
            <a:r>
              <a:rPr lang="en-US" sz="1600" b="1" kern="0" dirty="0">
                <a:effectLst/>
                <a:latin typeface="Arial" panose="020B0604020202020204" pitchFamily="34" charset="0"/>
                <a:ea typeface="Times New Roman" panose="02020603050405020304" pitchFamily="18" charset="0"/>
                <a:cs typeface="Arial" panose="020B0604020202020204" pitchFamily="34" charset="0"/>
              </a:rPr>
              <a:t>Average Price of Cars Sold</a:t>
            </a:r>
            <a:r>
              <a:rPr lang="en-US" sz="1600" kern="0" dirty="0">
                <a:effectLst/>
                <a:latin typeface="Arial" panose="020B0604020202020204" pitchFamily="34" charset="0"/>
                <a:ea typeface="Times New Roman" panose="02020603050405020304" pitchFamily="18" charset="0"/>
                <a:cs typeface="Arial" panose="020B0604020202020204" pitchFamily="34" charset="0"/>
              </a:rPr>
              <a:t>:</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a:p>
            <a:endParaRPr lang="en-US" dirty="0"/>
          </a:p>
        </p:txBody>
      </p:sp>
      <p:pic>
        <p:nvPicPr>
          <p:cNvPr id="8" name="Content Placeholder 7" descr="A screenshot of a computer&#10;&#10;Description automatically generated">
            <a:extLst>
              <a:ext uri="{FF2B5EF4-FFF2-40B4-BE49-F238E27FC236}">
                <a16:creationId xmlns:a16="http://schemas.microsoft.com/office/drawing/2014/main" id="{8CF35731-404A-024B-286B-7F5307602D71}"/>
              </a:ext>
            </a:extLst>
          </p:cNvPr>
          <p:cNvPicPr>
            <a:picLocks noGrp="1" noChangeAspect="1"/>
          </p:cNvPicPr>
          <p:nvPr>
            <p:ph sz="quarter" idx="15"/>
          </p:nvPr>
        </p:nvPicPr>
        <p:blipFill>
          <a:blip r:embed="rId2"/>
          <a:stretch>
            <a:fillRect/>
          </a:stretch>
        </p:blipFill>
        <p:spPr>
          <a:xfrm>
            <a:off x="950038" y="2894013"/>
            <a:ext cx="4511217" cy="3319974"/>
          </a:xfrm>
        </p:spPr>
      </p:pic>
      <p:pic>
        <p:nvPicPr>
          <p:cNvPr id="10" name="Content Placeholder 9" descr="A screenshot of a computer&#10;&#10;Description automatically generated">
            <a:extLst>
              <a:ext uri="{FF2B5EF4-FFF2-40B4-BE49-F238E27FC236}">
                <a16:creationId xmlns:a16="http://schemas.microsoft.com/office/drawing/2014/main" id="{79DC32EC-AD7B-601E-7C41-428FF0B76836}"/>
              </a:ext>
            </a:extLst>
          </p:cNvPr>
          <p:cNvPicPr>
            <a:picLocks noGrp="1" noChangeAspect="1"/>
          </p:cNvPicPr>
          <p:nvPr>
            <p:ph sz="quarter" idx="16"/>
          </p:nvPr>
        </p:nvPicPr>
        <p:blipFill>
          <a:blip r:embed="rId3"/>
          <a:stretch>
            <a:fillRect/>
          </a:stretch>
        </p:blipFill>
        <p:spPr>
          <a:xfrm>
            <a:off x="7044040" y="2894013"/>
            <a:ext cx="3704899" cy="3319974"/>
          </a:xfrm>
        </p:spPr>
      </p:pic>
    </p:spTree>
    <p:extLst>
      <p:ext uri="{BB962C8B-B14F-4D97-AF65-F5344CB8AC3E}">
        <p14:creationId xmlns:p14="http://schemas.microsoft.com/office/powerpoint/2010/main" val="3171728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9D772-A768-9CD2-B294-49147EB0C35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9EEB8FB-B15B-8402-6603-BD885481211E}"/>
              </a:ext>
            </a:extLst>
          </p:cNvPr>
          <p:cNvSpPr>
            <a:spLocks noGrp="1"/>
          </p:cNvSpPr>
          <p:nvPr>
            <p:ph type="body" idx="1"/>
          </p:nvPr>
        </p:nvSpPr>
        <p:spPr/>
        <p:txBody>
          <a:bodyPr/>
          <a:lstStyle/>
          <a:p>
            <a:r>
              <a:rPr lang="en-US" sz="1600" b="1" kern="0" dirty="0">
                <a:effectLst/>
                <a:latin typeface="Arial" panose="020B0604020202020204" pitchFamily="34" charset="0"/>
                <a:ea typeface="Times New Roman" panose="02020603050405020304" pitchFamily="18" charset="0"/>
                <a:cs typeface="Arial" panose="020B0604020202020204" pitchFamily="34" charset="0"/>
              </a:rPr>
              <a:t>Count Sales by Gender</a:t>
            </a:r>
            <a:r>
              <a:rPr lang="en-US" sz="1600" kern="0" dirty="0">
                <a:effectLst/>
                <a:latin typeface="Arial" panose="020B0604020202020204" pitchFamily="34" charset="0"/>
                <a:ea typeface="Times New Roman" panose="02020603050405020304" pitchFamily="18" charset="0"/>
                <a:cs typeface="Arial" panose="020B0604020202020204" pitchFamily="34" charset="0"/>
              </a:rPr>
              <a:t>:</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a:p>
            <a:endParaRPr lang="en-US" dirty="0"/>
          </a:p>
        </p:txBody>
      </p:sp>
      <p:sp>
        <p:nvSpPr>
          <p:cNvPr id="4" name="Text Placeholder 3">
            <a:extLst>
              <a:ext uri="{FF2B5EF4-FFF2-40B4-BE49-F238E27FC236}">
                <a16:creationId xmlns:a16="http://schemas.microsoft.com/office/drawing/2014/main" id="{25D6FA70-FAB9-6062-273D-89AACE26F205}"/>
              </a:ext>
            </a:extLst>
          </p:cNvPr>
          <p:cNvSpPr>
            <a:spLocks noGrp="1"/>
          </p:cNvSpPr>
          <p:nvPr>
            <p:ph type="body" idx="14"/>
          </p:nvPr>
        </p:nvSpPr>
        <p:spPr>
          <a:xfrm>
            <a:off x="6501205" y="2038570"/>
            <a:ext cx="5042646" cy="703135"/>
          </a:xfrm>
        </p:spPr>
        <p:txBody>
          <a:bodyPr>
            <a:noAutofit/>
          </a:bodyPr>
          <a:lstStyle/>
          <a:p>
            <a:r>
              <a:rPr lang="en-US" sz="1600" b="1" kern="0" dirty="0">
                <a:effectLst/>
                <a:latin typeface="Arial" panose="020B0604020202020204" pitchFamily="34" charset="0"/>
                <a:ea typeface="Times New Roman" panose="02020603050405020304" pitchFamily="18" charset="0"/>
                <a:cs typeface="Arial" panose="020B0604020202020204" pitchFamily="34" charset="0"/>
              </a:rPr>
              <a:t>Find Top 5 Dealers by Sales Volume</a:t>
            </a:r>
            <a:r>
              <a:rPr lang="en-US" sz="1600" kern="0" dirty="0">
                <a:effectLst/>
                <a:latin typeface="Arial" panose="020B0604020202020204" pitchFamily="34" charset="0"/>
                <a:ea typeface="Times New Roman" panose="02020603050405020304" pitchFamily="18" charset="0"/>
                <a:cs typeface="Arial" panose="020B0604020202020204" pitchFamily="34" charset="0"/>
              </a:rPr>
              <a:t>:</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a:p>
            <a:endParaRPr lang="en-US" dirty="0"/>
          </a:p>
        </p:txBody>
      </p:sp>
      <p:pic>
        <p:nvPicPr>
          <p:cNvPr id="16" name="Content Placeholder 15" descr="A screenshot of a computer&#10;&#10;Description automatically generated">
            <a:extLst>
              <a:ext uri="{FF2B5EF4-FFF2-40B4-BE49-F238E27FC236}">
                <a16:creationId xmlns:a16="http://schemas.microsoft.com/office/drawing/2014/main" id="{E1041A7A-3782-7B19-5D69-4838BF0F6252}"/>
              </a:ext>
            </a:extLst>
          </p:cNvPr>
          <p:cNvPicPr>
            <a:picLocks noGrp="1" noChangeAspect="1"/>
          </p:cNvPicPr>
          <p:nvPr>
            <p:ph sz="quarter" idx="15"/>
          </p:nvPr>
        </p:nvPicPr>
        <p:blipFill>
          <a:blip r:embed="rId2"/>
          <a:stretch>
            <a:fillRect/>
          </a:stretch>
        </p:blipFill>
        <p:spPr>
          <a:xfrm>
            <a:off x="1550749" y="2894013"/>
            <a:ext cx="3994645" cy="3417268"/>
          </a:xfrm>
        </p:spPr>
      </p:pic>
      <p:pic>
        <p:nvPicPr>
          <p:cNvPr id="18" name="Content Placeholder 17" descr="A screenshot of a computer&#10;&#10;Description automatically generated">
            <a:extLst>
              <a:ext uri="{FF2B5EF4-FFF2-40B4-BE49-F238E27FC236}">
                <a16:creationId xmlns:a16="http://schemas.microsoft.com/office/drawing/2014/main" id="{5587B5BE-FEF9-6070-7A21-3D5A85B04598}"/>
              </a:ext>
            </a:extLst>
          </p:cNvPr>
          <p:cNvPicPr>
            <a:picLocks noGrp="1" noChangeAspect="1"/>
          </p:cNvPicPr>
          <p:nvPr>
            <p:ph sz="quarter" idx="16"/>
          </p:nvPr>
        </p:nvPicPr>
        <p:blipFill>
          <a:blip r:embed="rId3"/>
          <a:stretch>
            <a:fillRect/>
          </a:stretch>
        </p:blipFill>
        <p:spPr>
          <a:xfrm>
            <a:off x="7501024" y="2894013"/>
            <a:ext cx="3360970" cy="3417268"/>
          </a:xfrm>
        </p:spPr>
      </p:pic>
    </p:spTree>
    <p:extLst>
      <p:ext uri="{BB962C8B-B14F-4D97-AF65-F5344CB8AC3E}">
        <p14:creationId xmlns:p14="http://schemas.microsoft.com/office/powerpoint/2010/main" val="3067379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6FD985E-4F3B-829A-7DF1-B3C35D2E9583}"/>
              </a:ext>
            </a:extLst>
          </p:cNvPr>
          <p:cNvSpPr>
            <a:spLocks noGrp="1"/>
          </p:cNvSpPr>
          <p:nvPr>
            <p:ph type="title"/>
          </p:nvPr>
        </p:nvSpPr>
        <p:spPr>
          <a:xfrm>
            <a:off x="6761117" y="681037"/>
            <a:ext cx="4791637" cy="583800"/>
          </a:xfrm>
        </p:spPr>
        <p:txBody>
          <a:bodyPr anchor="ctr">
            <a:normAutofit/>
          </a:bodyPr>
          <a:lstStyle/>
          <a:p>
            <a:endParaRPr lang="en-US" sz="1700" dirty="0"/>
          </a:p>
        </p:txBody>
      </p:sp>
      <p:pic>
        <p:nvPicPr>
          <p:cNvPr id="8" name="Content Placeholder 7" descr="A screenshot of a computer&#10;&#10;Description automatically generated">
            <a:extLst>
              <a:ext uri="{FF2B5EF4-FFF2-40B4-BE49-F238E27FC236}">
                <a16:creationId xmlns:a16="http://schemas.microsoft.com/office/drawing/2014/main" id="{92CFFD4D-E491-B11D-0245-99065A4A68D5}"/>
              </a:ext>
            </a:extLst>
          </p:cNvPr>
          <p:cNvPicPr>
            <a:picLocks noGrp="1" noChangeAspect="1"/>
          </p:cNvPicPr>
          <p:nvPr>
            <p:ph type="pic" sz="quarter" idx="14"/>
          </p:nvPr>
        </p:nvPicPr>
        <p:blipFill>
          <a:blip r:embed="rId2"/>
          <a:stretch/>
        </p:blipFill>
        <p:spPr>
          <a:xfrm>
            <a:off x="542925" y="735759"/>
            <a:ext cx="5553075" cy="5386482"/>
          </a:xfrm>
          <a:noFill/>
        </p:spPr>
      </p:pic>
      <p:sp>
        <p:nvSpPr>
          <p:cNvPr id="13" name="Content Placeholder 3">
            <a:extLst>
              <a:ext uri="{FF2B5EF4-FFF2-40B4-BE49-F238E27FC236}">
                <a16:creationId xmlns:a16="http://schemas.microsoft.com/office/drawing/2014/main" id="{748CB217-E89B-4B43-FECE-CA90F9E110D3}"/>
              </a:ext>
            </a:extLst>
          </p:cNvPr>
          <p:cNvSpPr>
            <a:spLocks noGrp="1"/>
          </p:cNvSpPr>
          <p:nvPr>
            <p:ph sz="quarter" idx="15"/>
          </p:nvPr>
        </p:nvSpPr>
        <p:spPr>
          <a:xfrm>
            <a:off x="6761163" y="1265238"/>
            <a:ext cx="4791591" cy="4911725"/>
          </a:xfrm>
        </p:spPr>
        <p:txBody>
          <a:bodyPr>
            <a:normAutofit/>
          </a:bodyPr>
          <a:lstStyle/>
          <a:p>
            <a:pPr marL="0" indent="0">
              <a:buNone/>
            </a:pPr>
            <a:r>
              <a:rPr lang="en-US" sz="1600" b="1" kern="0" dirty="0">
                <a:effectLst/>
                <a:latin typeface="Arial" panose="020B0604020202020204" pitchFamily="34" charset="0"/>
                <a:cs typeface="Arial" panose="020B0604020202020204" pitchFamily="34" charset="0"/>
              </a:rPr>
              <a:t>Sales Distribution by Car Body Style</a:t>
            </a:r>
            <a:r>
              <a:rPr lang="en-US" sz="1600" kern="0" dirty="0">
                <a:effectLst/>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0708994"/>
      </p:ext>
    </p:extLst>
  </p:cSld>
  <p:clrMapOvr>
    <a:masterClrMapping/>
  </p:clrMapOvr>
</p:sld>
</file>

<file path=ppt/theme/theme1.xml><?xml version="1.0" encoding="utf-8"?>
<a:theme xmlns:a="http://schemas.openxmlformats.org/drawingml/2006/main" name="Minimal and Muted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5D9CFDCE-107C-4BA4-BAF5-1A16F67739C2}" vid="{98006FC8-790D-4EF4-A18C-2AD650A278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Japanese business presentation</Template>
  <TotalTime>92</TotalTime>
  <Words>298</Words>
  <Application>Microsoft Office PowerPoint</Application>
  <PresentationFormat>Widescreen</PresentationFormat>
  <Paragraphs>43</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Meiryo</vt:lpstr>
      <vt:lpstr>Meiryo UI</vt:lpstr>
      <vt:lpstr>Aptos</vt:lpstr>
      <vt:lpstr>Arial</vt:lpstr>
      <vt:lpstr>Calibri</vt:lpstr>
      <vt:lpstr>Wingdings</vt:lpstr>
      <vt:lpstr>Minimal and Muted_ALT</vt:lpstr>
      <vt:lpstr>Car Sales Data Analysis Project</vt:lpstr>
      <vt:lpstr>Table of Contents</vt:lpstr>
      <vt:lpstr>Problem Statement</vt:lpstr>
      <vt:lpstr>Creating Database</vt:lpstr>
      <vt:lpstr>Basic Level SQL Questions</vt:lpstr>
      <vt:lpstr>PowerPoint Presentation</vt:lpstr>
      <vt:lpstr>Intermediate Level SQL Questions: </vt:lpstr>
      <vt:lpstr>PowerPoint Presentation</vt:lpstr>
      <vt:lpstr>PowerPoint Presentation</vt:lpstr>
      <vt:lpstr>Advanced Level SQL Questions: </vt:lpstr>
      <vt:lpstr>PowerPoint Presentation</vt:lpstr>
      <vt:lpstr>PowerPoint Presentation</vt:lpstr>
      <vt:lpstr>Conclusion:</vt:lpstr>
      <vt:lpstr>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Rahul Dhor</dc:creator>
  <cp:lastModifiedBy>Rahul Dhor</cp:lastModifiedBy>
  <cp:revision>2</cp:revision>
  <dcterms:created xsi:type="dcterms:W3CDTF">2024-08-06T19:31:36Z</dcterms:created>
  <dcterms:modified xsi:type="dcterms:W3CDTF">2024-08-08T10:04:49Z</dcterms:modified>
</cp:coreProperties>
</file>