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EA5C6-054F-4B42-9E23-0DD67182F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31983-CBFF-4E2F-AD48-DC8147AD1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F8456-ED70-486D-A01B-A112E711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FEF8-9981-495A-9577-BF8146BFEB3A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13CFA-E216-46A7-86CE-1E560286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8D3BD-D6E9-44CF-8648-CD256C59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4176-50D6-4B15-BA45-5F2D7B25A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0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F264A-2BC9-44E9-8B54-8A075AD9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AA030-1FB7-48F7-8570-3D043ACC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E353-7C66-47AD-B37C-D4476899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FEF8-9981-495A-9577-BF8146BFEB3A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B39DB-6A49-4DF2-B73B-1FC418F5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13EC5-0AA6-4A4F-AFC6-5E1D05FC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4176-50D6-4B15-BA45-5F2D7B25A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78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A1CAE5-64E3-43D7-B1DA-1A25D4CAF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FF092A-B6A1-46BC-B0DA-DDAF95689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BB183-5A24-4890-8D2D-F92EBED1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FEF8-9981-495A-9577-BF8146BFEB3A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74293-9296-469F-998B-464D9D9E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E237F-49BA-499A-8D78-D4D6DDE6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4176-50D6-4B15-BA45-5F2D7B25A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0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58B61-6132-4FFD-9780-2736C076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5CA9B-03D9-47FF-9EC6-E39BFBAE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3A7E6-57F9-4EDD-B78F-1C8A12E2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FEF8-9981-495A-9577-BF8146BFEB3A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D9D72-89EA-4CCA-8776-9908E4D4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745E9-B3E6-4C73-ADEF-40CDABEF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4176-50D6-4B15-BA45-5F2D7B25A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82F21-1EBB-4EA6-B0D6-8C5ED974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14C4D-DC54-4F3C-B1D1-A088402E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FC8C0-46E9-4673-B36A-8C79CB1C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FEF8-9981-495A-9577-BF8146BFEB3A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6BD46-C928-4C73-B5BC-69F9F6CC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955F0-0C61-40EC-9EA8-09B3B808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4176-50D6-4B15-BA45-5F2D7B25A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0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7E3D3-575F-4ECD-ABEE-7D335D25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45E1C-2FCF-4052-BD21-5010A43DE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8ACEF-93BF-4599-B428-DF6E726B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1D4AA-0479-49ED-A41D-BFC0E009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FEF8-9981-495A-9577-BF8146BFEB3A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C327A-743C-4B9F-9CD4-A581AE17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96F23-D410-4B1B-A6B1-44494D4B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4176-50D6-4B15-BA45-5F2D7B25A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4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9B81-319F-47BB-93B4-E05C9A5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26C15-949C-480D-9448-D7AEF60D4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9B2A7-FA05-4242-81FD-DED747F0B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521C5C-A62F-43F1-ACAD-D909CF6B9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8D6E7C-626C-47E4-874C-29D9640CE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0F848A-C00B-4E53-B506-60B87EBD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FEF8-9981-495A-9577-BF8146BFEB3A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31BB2-4250-4F73-A37B-A7C5D1E4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9BB9D7-DBA5-4501-864E-E327053A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4176-50D6-4B15-BA45-5F2D7B25A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2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77433-B62F-4DB5-8C11-AD115AFD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C2730-28C8-4E3B-97AC-4956E4EC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FEF8-9981-495A-9577-BF8146BFEB3A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CFDCBE-EE1C-43AB-A6F1-74A02008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C352F4-D118-422D-A70D-A6D86BEF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4176-50D6-4B15-BA45-5F2D7B25A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957DF1-D5A1-43F3-8927-3A8ACDD5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FEF8-9981-495A-9577-BF8146BFEB3A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38E7EC-68F9-49D8-9752-1354BCBA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4F450-B77C-4B21-AD9A-CA0267A7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4176-50D6-4B15-BA45-5F2D7B25A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4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7821D-5823-4055-8FA5-85DDFBEC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BFB6F-D4D7-4D2D-883C-42A981FD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D16EF-CA87-4C55-B3AD-89476FDA6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879CD-064F-42F0-8CCE-760D98A2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FEF8-9981-495A-9577-BF8146BFEB3A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85EA0-48B1-4405-8A77-AE073A57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05300-5588-4624-A2AC-8AEA8438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4176-50D6-4B15-BA45-5F2D7B25A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7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31D7B-CE5A-4F4F-A65E-0432B3C2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C2DCF-3F21-4442-B003-C66933A1C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88EDD2-9E58-4BDB-A465-F094AEBA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AEAE3-5B1D-4A7A-92F8-ABAE5E7A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FEF8-9981-495A-9577-BF8146BFEB3A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45637-2EC7-451F-AF02-86B1F841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802B5-02AA-4F05-AC70-C229045E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4176-50D6-4B15-BA45-5F2D7B25A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9FAF77-4349-4B22-BA2E-CA85D63C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D12EE-62E8-4BA7-BC29-F39C1714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91987-A85C-458B-8EF5-251C16AFF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FEF8-9981-495A-9577-BF8146BFEB3A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E2D0A-475A-4C4A-8BDD-356CF204F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FD4F6-4B16-4821-B15D-0721BFFE0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4176-50D6-4B15-BA45-5F2D7B25A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2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163AE9-69EF-43F8-9E1E-517920094C4B}"/>
              </a:ext>
            </a:extLst>
          </p:cNvPr>
          <p:cNvSpPr/>
          <p:nvPr/>
        </p:nvSpPr>
        <p:spPr>
          <a:xfrm>
            <a:off x="7091495" y="221710"/>
            <a:ext cx="1185644" cy="2768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u="sng" dirty="0">
                <a:solidFill>
                  <a:schemeClr val="tx1"/>
                </a:solidFill>
                <a:highlight>
                  <a:srgbClr val="00FF00"/>
                </a:highlight>
              </a:rPr>
              <a:t>Object</a:t>
            </a:r>
            <a:endParaRPr lang="ko-KR" altLang="en-US" sz="1050" b="1" u="sng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A12E40-CF93-4D9D-81D9-6EF7EA9D07B3}"/>
              </a:ext>
            </a:extLst>
          </p:cNvPr>
          <p:cNvSpPr/>
          <p:nvPr/>
        </p:nvSpPr>
        <p:spPr>
          <a:xfrm>
            <a:off x="7091495" y="1199550"/>
            <a:ext cx="1185644" cy="7980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00"/>
                </a:highlight>
              </a:rPr>
              <a:t>AbstractObject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00"/>
                </a:highlight>
              </a:rPr>
              <a:t>ConcreteObject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907B3E-5E7C-45C3-86EB-09F153EBC2A1}"/>
              </a:ext>
            </a:extLst>
          </p:cNvPr>
          <p:cNvSpPr/>
          <p:nvPr/>
        </p:nvSpPr>
        <p:spPr>
          <a:xfrm>
            <a:off x="7091495" y="710630"/>
            <a:ext cx="1185644" cy="2768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u="sng" dirty="0">
                <a:solidFill>
                  <a:schemeClr val="tx1"/>
                </a:solidFill>
                <a:highlight>
                  <a:srgbClr val="00FF00"/>
                </a:highlight>
              </a:rPr>
              <a:t>PinokioObject</a:t>
            </a:r>
            <a:endParaRPr lang="ko-KR" altLang="en-US" sz="1050" b="1" u="sng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C465AE7-348D-45B7-AB08-67C3AA15296E}"/>
              </a:ext>
            </a:extLst>
          </p:cNvPr>
          <p:cNvCxnSpPr>
            <a:stCxn id="4" idx="2"/>
            <a:endCxn id="33" idx="0"/>
          </p:cNvCxnSpPr>
          <p:nvPr/>
        </p:nvCxnSpPr>
        <p:spPr>
          <a:xfrm>
            <a:off x="7684317" y="498546"/>
            <a:ext cx="0" cy="2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0B8573-F024-4E3B-974B-96C43F24C3A2}"/>
              </a:ext>
            </a:extLst>
          </p:cNvPr>
          <p:cNvCxnSpPr>
            <a:stCxn id="33" idx="2"/>
            <a:endCxn id="5" idx="0"/>
          </p:cNvCxnSpPr>
          <p:nvPr/>
        </p:nvCxnSpPr>
        <p:spPr>
          <a:xfrm>
            <a:off x="7684317" y="987466"/>
            <a:ext cx="0" cy="2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49AC1337-BE14-415A-8AEC-EAAB3F6EB83A}"/>
              </a:ext>
            </a:extLst>
          </p:cNvPr>
          <p:cNvSpPr/>
          <p:nvPr/>
        </p:nvSpPr>
        <p:spPr>
          <a:xfrm>
            <a:off x="8437928" y="354977"/>
            <a:ext cx="271242" cy="14770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04132-A954-493B-9852-07997E6FDDD7}"/>
              </a:ext>
            </a:extLst>
          </p:cNvPr>
          <p:cNvSpPr txBox="1"/>
          <p:nvPr/>
        </p:nvSpPr>
        <p:spPr>
          <a:xfrm>
            <a:off x="8853181" y="914209"/>
            <a:ext cx="80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Core</a:t>
            </a:r>
            <a:endParaRPr lang="ko-KR" altLang="en-US" sz="1400" i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A3D0E6-6239-4CBA-88F0-A86F3EC859E7}"/>
              </a:ext>
            </a:extLst>
          </p:cNvPr>
          <p:cNvSpPr/>
          <p:nvPr/>
        </p:nvSpPr>
        <p:spPr>
          <a:xfrm>
            <a:off x="5229834" y="2133887"/>
            <a:ext cx="1385583" cy="45101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00"/>
                </a:highlight>
              </a:rPr>
              <a:t>MapAbstractObject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PinokioGraph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algn="ctr"/>
            <a:endParaRPr lang="en-US" altLang="ko-KR" sz="1000" b="1" u="sng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00"/>
                </a:highlight>
              </a:rPr>
              <a:t>PinokioMap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FF"/>
                </a:highlight>
              </a:rPr>
              <a:t>AoToolGroup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MapObject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EventCalendar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DiscSimHistory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DiscSimLog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DiscSimLogList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SimEngine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Simport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SimProduct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SimProcess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FF"/>
                </a:highlight>
              </a:rPr>
              <a:t>CoilKind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FFF821-2D54-4513-A53A-603116DC21CA}"/>
              </a:ext>
            </a:extLst>
          </p:cNvPr>
          <p:cNvSpPr/>
          <p:nvPr/>
        </p:nvSpPr>
        <p:spPr>
          <a:xfrm>
            <a:off x="3549238" y="2129848"/>
            <a:ext cx="1185644" cy="3984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u="sng" dirty="0">
                <a:solidFill>
                  <a:schemeClr val="tx1"/>
                </a:solidFill>
                <a:highlight>
                  <a:srgbClr val="00FF00"/>
                </a:highlight>
              </a:rPr>
              <a:t>AoResource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0598682-B974-4198-9907-558841E2D73E}"/>
              </a:ext>
            </a:extLst>
          </p:cNvPr>
          <p:cNvSpPr/>
          <p:nvPr/>
        </p:nvSpPr>
        <p:spPr>
          <a:xfrm>
            <a:off x="1694395" y="2069266"/>
            <a:ext cx="1597042" cy="5492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u="sng" dirty="0">
                <a:solidFill>
                  <a:schemeClr val="tx1"/>
                </a:solidFill>
                <a:highlight>
                  <a:srgbClr val="00FFFF"/>
                </a:highlight>
              </a:rPr>
              <a:t>AoPort</a:t>
            </a:r>
          </a:p>
          <a:p>
            <a:pPr algn="ctr"/>
            <a:r>
              <a:rPr lang="en-US" altLang="ko-KR" sz="1050" b="1" u="sng" dirty="0">
                <a:solidFill>
                  <a:schemeClr val="tx1"/>
                </a:solidFill>
                <a:highlight>
                  <a:srgbClr val="00FFFF"/>
                </a:highlight>
              </a:rPr>
              <a:t>AoFactoryEquipment</a:t>
            </a:r>
            <a:endParaRPr lang="ko-KR" altLang="en-US" sz="1050" b="1" u="sng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60" name="오른쪽 중괄호 59">
            <a:extLst>
              <a:ext uri="{FF2B5EF4-FFF2-40B4-BE49-F238E27FC236}">
                <a16:creationId xmlns:a16="http://schemas.microsoft.com/office/drawing/2014/main" id="{BFA96AB8-FEA8-4C6E-A12B-FB13890F7605}"/>
              </a:ext>
            </a:extLst>
          </p:cNvPr>
          <p:cNvSpPr/>
          <p:nvPr/>
        </p:nvSpPr>
        <p:spPr>
          <a:xfrm rot="16200000">
            <a:off x="3204944" y="223823"/>
            <a:ext cx="271242" cy="26040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F01639-945E-42E5-94EA-59AE4A6D74B7}"/>
              </a:ext>
            </a:extLst>
          </p:cNvPr>
          <p:cNvSpPr txBox="1"/>
          <p:nvPr/>
        </p:nvSpPr>
        <p:spPr>
          <a:xfrm>
            <a:off x="2471957" y="1050470"/>
            <a:ext cx="185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Map Abstract Obj</a:t>
            </a:r>
            <a:endParaRPr lang="ko-KR" altLang="en-US" sz="1400" i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8B76F8C-32F0-4B00-BA7A-132D41B9DE5D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4734882" y="2329086"/>
            <a:ext cx="550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B45264B-B42F-497B-B36E-A9E780551026}"/>
              </a:ext>
            </a:extLst>
          </p:cNvPr>
          <p:cNvSpPr/>
          <p:nvPr/>
        </p:nvSpPr>
        <p:spPr>
          <a:xfrm>
            <a:off x="8675619" y="2133889"/>
            <a:ext cx="1385583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00"/>
                </a:highlight>
              </a:rPr>
              <a:t>SimObject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19723B74-C989-4915-9651-68915778B5EE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5922627" y="1510009"/>
            <a:ext cx="1275153" cy="623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1A13D98-BBB8-47DE-A4F9-A4783242A6D1}"/>
              </a:ext>
            </a:extLst>
          </p:cNvPr>
          <p:cNvCxnSpPr>
            <a:endCxn id="87" idx="0"/>
          </p:cNvCxnSpPr>
          <p:nvPr/>
        </p:nvCxnSpPr>
        <p:spPr>
          <a:xfrm>
            <a:off x="8187656" y="1693237"/>
            <a:ext cx="1180755" cy="440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9B945D7-2BC0-4761-920D-7BD2FF9D315C}"/>
              </a:ext>
            </a:extLst>
          </p:cNvPr>
          <p:cNvSpPr/>
          <p:nvPr/>
        </p:nvSpPr>
        <p:spPr>
          <a:xfrm>
            <a:off x="8675619" y="2723913"/>
            <a:ext cx="1385583" cy="6046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00"/>
                </a:highlight>
              </a:rPr>
              <a:t>SimEntity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00"/>
                </a:highlight>
              </a:rPr>
              <a:t>SimModel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72FF871-8474-4D03-86C3-492F93B430C6}"/>
              </a:ext>
            </a:extLst>
          </p:cNvPr>
          <p:cNvCxnSpPr>
            <a:cxnSpLocks/>
            <a:stCxn id="87" idx="2"/>
            <a:endCxn id="93" idx="0"/>
          </p:cNvCxnSpPr>
          <p:nvPr/>
        </p:nvCxnSpPr>
        <p:spPr>
          <a:xfrm>
            <a:off x="9368411" y="2441666"/>
            <a:ext cx="0" cy="28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5F43FA2-4F83-44C4-BFAA-BA406AC3B28C}"/>
              </a:ext>
            </a:extLst>
          </p:cNvPr>
          <p:cNvSpPr txBox="1"/>
          <p:nvPr/>
        </p:nvSpPr>
        <p:spPr>
          <a:xfrm>
            <a:off x="142614" y="81712"/>
            <a:ext cx="118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IK TECH</a:t>
            </a:r>
          </a:p>
          <a:p>
            <a:pPr algn="ctr"/>
            <a:r>
              <a:rPr lang="ko-KR" altLang="en-US" sz="1400" b="1" dirty="0"/>
              <a:t>클래스 구조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201A57-2DAC-40C2-93E1-32434491AD4D}"/>
              </a:ext>
            </a:extLst>
          </p:cNvPr>
          <p:cNvSpPr/>
          <p:nvPr/>
        </p:nvSpPr>
        <p:spPr>
          <a:xfrm>
            <a:off x="3549237" y="5552881"/>
            <a:ext cx="1185645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DiscSimEngine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685330-FB21-4C5F-89F7-3F35628A69C5}"/>
              </a:ext>
            </a:extLst>
          </p:cNvPr>
          <p:cNvSpPr/>
          <p:nvPr/>
        </p:nvSpPr>
        <p:spPr>
          <a:xfrm>
            <a:off x="6961122" y="3027495"/>
            <a:ext cx="1385583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00"/>
                </a:highlight>
              </a:rPr>
              <a:t>DiscSimModel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B870D66-0C5F-49C4-8EB8-6C9D3FA0A2D1}"/>
              </a:ext>
            </a:extLst>
          </p:cNvPr>
          <p:cNvCxnSpPr>
            <a:endCxn id="107" idx="3"/>
          </p:cNvCxnSpPr>
          <p:nvPr/>
        </p:nvCxnSpPr>
        <p:spPr>
          <a:xfrm flipH="1">
            <a:off x="8346705" y="3181383"/>
            <a:ext cx="637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5ED2B34-FE33-4FCD-87E0-6ACABFA8CF8A}"/>
              </a:ext>
            </a:extLst>
          </p:cNvPr>
          <p:cNvSpPr/>
          <p:nvPr/>
        </p:nvSpPr>
        <p:spPr>
          <a:xfrm>
            <a:off x="10423672" y="2667432"/>
            <a:ext cx="1385583" cy="41299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FF"/>
                </a:highlight>
              </a:rPr>
              <a:t>Coil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FF"/>
                </a:highlight>
              </a:rPr>
              <a:t>Product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BB6E195-F589-4307-B81A-75740B267A67}"/>
              </a:ext>
            </a:extLst>
          </p:cNvPr>
          <p:cNvSpPr/>
          <p:nvPr/>
        </p:nvSpPr>
        <p:spPr>
          <a:xfrm>
            <a:off x="6961122" y="4449468"/>
            <a:ext cx="1385583" cy="6205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MES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IKModel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05D1202A-A9D3-422C-AD59-3987F33ECCD0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291437" y="2343913"/>
            <a:ext cx="410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B31258F-7FF5-4A1D-BDA3-BAED7593E214}"/>
              </a:ext>
            </a:extLst>
          </p:cNvPr>
          <p:cNvSpPr/>
          <p:nvPr/>
        </p:nvSpPr>
        <p:spPr>
          <a:xfrm>
            <a:off x="260058" y="2251153"/>
            <a:ext cx="1185644" cy="3984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u="sng" dirty="0">
                <a:solidFill>
                  <a:schemeClr val="tx1"/>
                </a:solidFill>
                <a:highlight>
                  <a:srgbClr val="00FFFF"/>
                </a:highlight>
              </a:rPr>
              <a:t>AoCommit</a:t>
            </a:r>
          </a:p>
          <a:p>
            <a:pPr algn="ctr"/>
            <a:r>
              <a:rPr lang="en-US" altLang="ko-KR" sz="1050" b="1" u="sng" dirty="0">
                <a:solidFill>
                  <a:schemeClr val="tx1"/>
                </a:solidFill>
                <a:highlight>
                  <a:srgbClr val="00FFFF"/>
                </a:highlight>
              </a:rPr>
              <a:t>AoComplete</a:t>
            </a:r>
            <a:endParaRPr lang="ko-KR" altLang="en-US" sz="1050" b="1" u="sng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A3842C40-7912-4281-92BB-559F60288411}"/>
              </a:ext>
            </a:extLst>
          </p:cNvPr>
          <p:cNvCxnSpPr>
            <a:cxnSpLocks/>
          </p:cNvCxnSpPr>
          <p:nvPr/>
        </p:nvCxnSpPr>
        <p:spPr>
          <a:xfrm flipH="1">
            <a:off x="1450423" y="2442002"/>
            <a:ext cx="328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F2E29D1-9FC8-41C6-B1DA-6E6B123CD164}"/>
              </a:ext>
            </a:extLst>
          </p:cNvPr>
          <p:cNvSpPr/>
          <p:nvPr/>
        </p:nvSpPr>
        <p:spPr>
          <a:xfrm>
            <a:off x="8695192" y="4323373"/>
            <a:ext cx="1385583" cy="12011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Equipment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ToolGroup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00"/>
                </a:highlight>
              </a:rPr>
              <a:t>EQPPort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Worker</a:t>
            </a: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AC8ED18D-E2AE-4834-84D7-F54356FA8E6E}"/>
              </a:ext>
            </a:extLst>
          </p:cNvPr>
          <p:cNvCxnSpPr>
            <a:cxnSpLocks/>
            <a:stCxn id="107" idx="2"/>
            <a:endCxn id="140" idx="0"/>
          </p:cNvCxnSpPr>
          <p:nvPr/>
        </p:nvCxnSpPr>
        <p:spPr>
          <a:xfrm>
            <a:off x="7653914" y="3335272"/>
            <a:ext cx="0" cy="111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203F3074-064C-4601-8E4F-29F51DEF5484}"/>
              </a:ext>
            </a:extLst>
          </p:cNvPr>
          <p:cNvCxnSpPr>
            <a:cxnSpLocks/>
          </p:cNvCxnSpPr>
          <p:nvPr/>
        </p:nvCxnSpPr>
        <p:spPr>
          <a:xfrm>
            <a:off x="8070210" y="4914216"/>
            <a:ext cx="62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F430D51-9485-4D6C-A34E-2C12EB01ECE5}"/>
              </a:ext>
            </a:extLst>
          </p:cNvPr>
          <p:cNvSpPr/>
          <p:nvPr/>
        </p:nvSpPr>
        <p:spPr>
          <a:xfrm>
            <a:off x="10431389" y="4145848"/>
            <a:ext cx="1385583" cy="6287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00"/>
                </a:highlight>
              </a:rPr>
              <a:t>Commit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00"/>
                </a:highlight>
              </a:rPr>
              <a:t>ProcessEQP</a:t>
            </a: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F71004F2-5781-4AAA-9841-028A68693A27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9806730" y="4460220"/>
            <a:ext cx="624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AF1598F7-FE6E-47B8-BCE3-891E99020FF5}"/>
              </a:ext>
            </a:extLst>
          </p:cNvPr>
          <p:cNvSpPr/>
          <p:nvPr/>
        </p:nvSpPr>
        <p:spPr>
          <a:xfrm>
            <a:off x="3549238" y="3128557"/>
            <a:ext cx="1185644" cy="2768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u="sng" dirty="0">
                <a:solidFill>
                  <a:schemeClr val="tx1"/>
                </a:solidFill>
                <a:highlight>
                  <a:srgbClr val="00FFFF"/>
                </a:highlight>
              </a:rPr>
              <a:t>Factory</a:t>
            </a:r>
            <a:endParaRPr lang="ko-KR" altLang="en-US" sz="1050" b="1" u="sng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BDA79B1-7CDB-425F-BF8B-F4743701D2F2}"/>
              </a:ext>
            </a:extLst>
          </p:cNvPr>
          <p:cNvCxnSpPr>
            <a:endCxn id="241" idx="3"/>
          </p:cNvCxnSpPr>
          <p:nvPr/>
        </p:nvCxnSpPr>
        <p:spPr>
          <a:xfrm flipH="1">
            <a:off x="4734882" y="3266975"/>
            <a:ext cx="75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97D6AC1E-6584-4D45-B79C-56AF6A07A7B9}"/>
              </a:ext>
            </a:extLst>
          </p:cNvPr>
          <p:cNvCxnSpPr>
            <a:cxnSpLocks/>
            <a:endCxn id="101" idx="3"/>
          </p:cNvCxnSpPr>
          <p:nvPr/>
        </p:nvCxnSpPr>
        <p:spPr>
          <a:xfrm flipH="1">
            <a:off x="4734882" y="5706769"/>
            <a:ext cx="751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327AEE-4217-3B4C-5522-B6A9F783F88A}"/>
              </a:ext>
            </a:extLst>
          </p:cNvPr>
          <p:cNvCxnSpPr>
            <a:cxnSpLocks/>
          </p:cNvCxnSpPr>
          <p:nvPr/>
        </p:nvCxnSpPr>
        <p:spPr>
          <a:xfrm>
            <a:off x="9806730" y="2872324"/>
            <a:ext cx="624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4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75F43FA2-4F83-44C4-BFAA-BA406AC3B28C}"/>
              </a:ext>
            </a:extLst>
          </p:cNvPr>
          <p:cNvSpPr txBox="1"/>
          <p:nvPr/>
        </p:nvSpPr>
        <p:spPr>
          <a:xfrm>
            <a:off x="142614" y="81712"/>
            <a:ext cx="118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IK TECH</a:t>
            </a:r>
          </a:p>
          <a:p>
            <a:pPr algn="ctr"/>
            <a:r>
              <a:rPr lang="en-US" altLang="ko-KR" sz="1400" b="1" dirty="0"/>
              <a:t>Sim Model</a:t>
            </a:r>
            <a:endParaRPr lang="ko-KR" altLang="en-US" sz="1400" b="1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BB6E195-F589-4307-B81A-75740B267A67}"/>
              </a:ext>
            </a:extLst>
          </p:cNvPr>
          <p:cNvSpPr/>
          <p:nvPr/>
        </p:nvSpPr>
        <p:spPr>
          <a:xfrm>
            <a:off x="317131" y="908552"/>
            <a:ext cx="1385583" cy="6205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FFFF00"/>
                </a:highlight>
              </a:rPr>
              <a:t>MES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00FFFF"/>
                </a:highlight>
              </a:rPr>
              <a:t>IKModel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F2E29D1-9FC8-41C6-B1DA-6E6B123CD164}"/>
              </a:ext>
            </a:extLst>
          </p:cNvPr>
          <p:cNvSpPr/>
          <p:nvPr/>
        </p:nvSpPr>
        <p:spPr>
          <a:xfrm>
            <a:off x="2051201" y="782457"/>
            <a:ext cx="1385583" cy="12011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FFFF00"/>
                </a:highlight>
              </a:rPr>
              <a:t>Equipment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FFFF00"/>
                </a:highlight>
              </a:rPr>
              <a:t>ToolGroup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FFFF00"/>
                </a:highlight>
              </a:rPr>
              <a:t>EQPPort</a:t>
            </a:r>
          </a:p>
          <a:p>
            <a:pPr algn="ctr"/>
            <a:endParaRPr lang="en-US" altLang="ko-KR" sz="1000" b="1" u="sng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en-US" altLang="ko-KR" sz="1000" u="sng" dirty="0">
                <a:solidFill>
                  <a:schemeClr val="tx1"/>
                </a:solidFill>
                <a:highlight>
                  <a:srgbClr val="FFFF00"/>
                </a:highlight>
              </a:rPr>
              <a:t>Worker</a:t>
            </a:r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203F3074-064C-4601-8E4F-29F51DEF5484}"/>
              </a:ext>
            </a:extLst>
          </p:cNvPr>
          <p:cNvCxnSpPr>
            <a:cxnSpLocks/>
          </p:cNvCxnSpPr>
          <p:nvPr/>
        </p:nvCxnSpPr>
        <p:spPr>
          <a:xfrm>
            <a:off x="1426219" y="1373300"/>
            <a:ext cx="62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F430D51-9485-4D6C-A34E-2C12EB01ECE5}"/>
              </a:ext>
            </a:extLst>
          </p:cNvPr>
          <p:cNvSpPr/>
          <p:nvPr/>
        </p:nvSpPr>
        <p:spPr>
          <a:xfrm>
            <a:off x="3787398" y="604932"/>
            <a:ext cx="1385583" cy="6287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FFFF00"/>
                </a:highlight>
              </a:rPr>
              <a:t>Commit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FFFF00"/>
                </a:highlight>
              </a:rPr>
              <a:t>Complete</a:t>
            </a:r>
          </a:p>
          <a:p>
            <a:pPr algn="ctr"/>
            <a:r>
              <a:rPr lang="en-US" altLang="ko-KR" sz="1000" b="1" u="sng" dirty="0">
                <a:solidFill>
                  <a:schemeClr val="tx1"/>
                </a:solidFill>
                <a:highlight>
                  <a:srgbClr val="FFFF00"/>
                </a:highlight>
              </a:rPr>
              <a:t>ProcessEQP</a:t>
            </a: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F71004F2-5781-4AAA-9841-028A68693A27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3162739" y="919304"/>
            <a:ext cx="624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8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75F43FA2-4F83-44C4-BFAA-BA406AC3B28C}"/>
              </a:ext>
            </a:extLst>
          </p:cNvPr>
          <p:cNvSpPr txBox="1"/>
          <p:nvPr/>
        </p:nvSpPr>
        <p:spPr>
          <a:xfrm>
            <a:off x="142614" y="81712"/>
            <a:ext cx="1560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IK TECH </a:t>
            </a:r>
            <a:r>
              <a:rPr lang="ko-KR" altLang="en-US" sz="1400" b="1" dirty="0"/>
              <a:t>개요</a:t>
            </a:r>
            <a:endParaRPr lang="en-US" altLang="ko-KR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F2885-FA16-9853-C599-FFC7D0C7133F}"/>
              </a:ext>
            </a:extLst>
          </p:cNvPr>
          <p:cNvSpPr txBox="1"/>
          <p:nvPr/>
        </p:nvSpPr>
        <p:spPr>
          <a:xfrm>
            <a:off x="831908" y="598135"/>
            <a:ext cx="1052818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변경 파라미터 </a:t>
            </a:r>
            <a:r>
              <a:rPr lang="ko-KR" altLang="en-US" sz="14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&gt;&gt;</a:t>
            </a:r>
            <a:r>
              <a:rPr lang="ko-KR" altLang="en-US" sz="1200" dirty="0"/>
              <a:t>근무자수, 생산시간, 레이아웃</a:t>
            </a:r>
          </a:p>
          <a:p>
            <a:endParaRPr lang="en-US" altLang="ko-KR" sz="1200" dirty="0"/>
          </a:p>
          <a:p>
            <a:r>
              <a:rPr lang="ko-KR" altLang="en-US" sz="1400" b="1" dirty="0"/>
              <a:t>목적 :</a:t>
            </a:r>
            <a:endParaRPr lang="ko-KR" altLang="en-US" sz="1200" b="1" dirty="0"/>
          </a:p>
          <a:p>
            <a:pPr marL="228600" indent="-228600">
              <a:buAutoNum type="arabicParenR"/>
            </a:pPr>
            <a:r>
              <a:rPr lang="ko-KR" altLang="en-US" sz="1200" dirty="0"/>
              <a:t>근무자 수 및 생산시간 최적화를 통해 최종적으로 시간과 인원에 따라 발생하는 </a:t>
            </a:r>
            <a:r>
              <a:rPr lang="ko-KR" altLang="en-US" sz="1200" dirty="0">
                <a:solidFill>
                  <a:srgbClr val="FF0000"/>
                </a:solidFill>
              </a:rPr>
              <a:t>비용을 최적화</a:t>
            </a:r>
            <a:r>
              <a:rPr lang="ko-KR" altLang="en-US" sz="1200" dirty="0"/>
              <a:t>하는 것이 목표입니다. 디지털 트윈을 통해 다양한 조합(파라미터= </a:t>
            </a:r>
            <a:r>
              <a:rPr lang="ko-KR" altLang="en-US" sz="1200" b="1" dirty="0"/>
              <a:t>인원, 생산시간</a:t>
            </a:r>
            <a:r>
              <a:rPr lang="ko-KR" altLang="en-US" sz="1200" dirty="0"/>
              <a:t>)을 실험하고 그 중 납품기간을 만족하는 경우 중 </a:t>
            </a:r>
            <a:r>
              <a:rPr lang="ko-KR" altLang="en-US" sz="1200" dirty="0">
                <a:solidFill>
                  <a:srgbClr val="FF0000"/>
                </a:solidFill>
              </a:rPr>
              <a:t>비용을 최소로 발생시키는 (최적의) 조합</a:t>
            </a:r>
            <a:r>
              <a:rPr lang="ko-KR" altLang="en-US" sz="1200" dirty="0"/>
              <a:t>을 찾고자 합니다.</a:t>
            </a:r>
            <a:endParaRPr lang="en-US" altLang="ko-KR" sz="1200" dirty="0"/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pPr marL="228600" indent="-228600">
              <a:buAutoNum type="arabicParenR"/>
            </a:pPr>
            <a:r>
              <a:rPr lang="ko-KR" altLang="en-US" sz="1200" dirty="0"/>
              <a:t>설비 배치 최적화를 통해 공장 내 제품의 </a:t>
            </a:r>
            <a:r>
              <a:rPr lang="ko-KR" altLang="en-US" sz="1200" dirty="0">
                <a:solidFill>
                  <a:srgbClr val="FF0000"/>
                </a:solidFill>
              </a:rPr>
              <a:t>이동거리를 최소</a:t>
            </a:r>
            <a:r>
              <a:rPr lang="ko-KR" altLang="en-US" sz="1200" dirty="0"/>
              <a:t>로 하는 설비 배치를 찾음으로써 최종적으로는 생산시간을 단축시키는 것을 목표로 합니다.</a:t>
            </a:r>
            <a:endParaRPr lang="en-US" altLang="ko-KR" sz="1200" dirty="0"/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pPr marL="228600" indent="-228600">
              <a:buAutoNum type="arabicParenR"/>
            </a:pPr>
            <a:r>
              <a:rPr lang="ko-KR" altLang="en-US" sz="1200" dirty="0"/>
              <a:t>근무시간은 </a:t>
            </a:r>
            <a:r>
              <a:rPr lang="en-US" altLang="ko-KR" sz="1200" dirty="0"/>
              <a:t>5</a:t>
            </a:r>
            <a:r>
              <a:rPr lang="ko-KR" altLang="en-US" sz="1200" dirty="0"/>
              <a:t>일 총 </a:t>
            </a:r>
            <a:r>
              <a:rPr lang="en-US" altLang="ko-KR" sz="1200" dirty="0"/>
              <a:t>52</a:t>
            </a:r>
            <a:r>
              <a:rPr lang="ko-KR" altLang="en-US" sz="1200" dirty="0"/>
              <a:t>시간</a:t>
            </a:r>
            <a:r>
              <a:rPr lang="en-US" altLang="ko-KR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sym typeface="Wingdings" panose="05000000000000000000" pitchFamily="2" charset="2"/>
              </a:rPr>
              <a:t>추후 </a:t>
            </a:r>
            <a:r>
              <a:rPr lang="en-US" altLang="ko-KR" sz="1200" dirty="0">
                <a:sym typeface="Wingdings" panose="05000000000000000000" pitchFamily="2" charset="2"/>
              </a:rPr>
              <a:t>worker </a:t>
            </a:r>
            <a:r>
              <a:rPr lang="ko-KR" altLang="en-US" sz="1200" dirty="0">
                <a:sym typeface="Wingdings" panose="05000000000000000000" pitchFamily="2" charset="2"/>
              </a:rPr>
              <a:t>모델링 필요</a:t>
            </a:r>
            <a:endParaRPr lang="en-US" altLang="ko-KR" sz="1200" dirty="0"/>
          </a:p>
          <a:p>
            <a:pPr marL="228600" indent="-228600">
              <a:buAutoNum type="arabicParenR"/>
            </a:pP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6064BE-D4E4-E501-0D02-E1C38FDD6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7" y="2716919"/>
            <a:ext cx="5161671" cy="3970171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A0A8BE-89D4-E023-208B-B03536187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39563"/>
              </p:ext>
            </p:extLst>
          </p:nvPr>
        </p:nvGraphicFramePr>
        <p:xfrm>
          <a:off x="5911441" y="2783349"/>
          <a:ext cx="5810775" cy="2454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8097">
                  <a:extLst>
                    <a:ext uri="{9D8B030D-6E8A-4147-A177-3AD203B41FA5}">
                      <a16:colId xmlns:a16="http://schemas.microsoft.com/office/drawing/2014/main" val="309503026"/>
                    </a:ext>
                  </a:extLst>
                </a:gridCol>
                <a:gridCol w="1843955">
                  <a:extLst>
                    <a:ext uri="{9D8B030D-6E8A-4147-A177-3AD203B41FA5}">
                      <a16:colId xmlns:a16="http://schemas.microsoft.com/office/drawing/2014/main" val="3761141691"/>
                    </a:ext>
                  </a:extLst>
                </a:gridCol>
                <a:gridCol w="2768723">
                  <a:extLst>
                    <a:ext uri="{9D8B030D-6E8A-4147-A177-3AD203B41FA5}">
                      <a16:colId xmlns:a16="http://schemas.microsoft.com/office/drawing/2014/main" val="4005171860"/>
                    </a:ext>
                  </a:extLst>
                </a:gridCol>
              </a:tblGrid>
              <a:tr h="2261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제품명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해당 제품 생산 가능 설비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1680322"/>
                  </a:ext>
                </a:extLst>
              </a:tr>
              <a:tr h="218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FILTER MESH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HANIL KNUCKLS PRESS (40ton)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4918628"/>
                  </a:ext>
                </a:extLst>
              </a:tr>
              <a:tr h="261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SEAT CHECK VALVE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effectLst/>
                        </a:rPr>
                        <a:t>HANIL KNUCKLS PRESS (110ton)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8596336"/>
                  </a:ext>
                </a:extLst>
              </a:tr>
              <a:tr h="2185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COVER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HANIL KNUCKLS PRESS (150ton)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1598461"/>
                  </a:ext>
                </a:extLst>
              </a:tr>
              <a:tr h="218588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YOKE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HANIL KNUCKLS PRESS (150ton)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04266"/>
                  </a:ext>
                </a:extLst>
              </a:tr>
              <a:tr h="218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LAMINATION 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MITSUI CHANGSIN PRESS (60ton)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5803291"/>
                  </a:ext>
                </a:extLst>
              </a:tr>
              <a:tr h="218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NOZZLE SEAT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HANIL KNUCKLS PRESS (80ton)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274451"/>
                  </a:ext>
                </a:extLst>
              </a:tr>
              <a:tr h="218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SPACER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effectLst/>
                        </a:rPr>
                        <a:t>KYORI H-TYPE DOUBLE PRESS (30ton) </a:t>
                      </a:r>
                      <a:r>
                        <a:rPr lang="en-US" sz="1100" b="0" u="none" strike="noStrike" dirty="0">
                          <a:effectLst/>
                        </a:rPr>
                        <a:t>x</a:t>
                      </a:r>
                      <a:r>
                        <a:rPr lang="ko-KR" altLang="en-US" sz="1100" b="0" u="none" strike="noStrike" dirty="0">
                          <a:effectLst/>
                        </a:rPr>
                        <a:t> </a:t>
                      </a:r>
                      <a:r>
                        <a:rPr lang="en-US" altLang="ko-KR" sz="1100" b="0" u="none" strike="noStrike" dirty="0">
                          <a:effectLst/>
                        </a:rPr>
                        <a:t>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4508249"/>
                  </a:ext>
                </a:extLst>
              </a:tr>
              <a:tr h="2185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strike="noStrike" dirty="0">
                          <a:effectLst/>
                        </a:rPr>
                        <a:t>2P TERMINAL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100" b="0" u="none" strike="noStrike" dirty="0">
                          <a:effectLst/>
                        </a:rPr>
                        <a:t>KYORI H-TYPE DOUBLE PRESS (40ton)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1469615"/>
                  </a:ext>
                </a:extLst>
              </a:tr>
              <a:tr h="218588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TERMINAL 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KYORI H-TYPE DOUBLE PRESS (40ton)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3577507"/>
                  </a:ext>
                </a:extLst>
              </a:tr>
              <a:tr h="218588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TERMINAL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KYORI H-TYPE DOUBLE PRESS (40ton)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483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8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0B81702810604799DA8879A3D44D52" ma:contentTypeVersion="2" ma:contentTypeDescription="새 문서를 만듭니다." ma:contentTypeScope="" ma:versionID="a8741c8bcb05cb9f394b5224a85e1051">
  <xsd:schema xmlns:xsd="http://www.w3.org/2001/XMLSchema" xmlns:xs="http://www.w3.org/2001/XMLSchema" xmlns:p="http://schemas.microsoft.com/office/2006/metadata/properties" xmlns:ns3="8dfca07f-259f-4d51-90f7-8fbac86923d2" targetNamespace="http://schemas.microsoft.com/office/2006/metadata/properties" ma:root="true" ma:fieldsID="a519f5a951f9d81abfcbda3adf1aa190" ns3:_="">
    <xsd:import namespace="8dfca07f-259f-4d51-90f7-8fbac86923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ca07f-259f-4d51-90f7-8fbac86923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C79CFB-AF8C-4E72-B727-AA15E1FE6B28}">
  <ds:schemaRefs>
    <ds:schemaRef ds:uri="http://schemas.microsoft.com/office/2006/documentManagement/types"/>
    <ds:schemaRef ds:uri="8dfca07f-259f-4d51-90f7-8fbac86923d2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58EEF49-F238-4445-9C24-01FA9DCC32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059340-06E3-4A13-9D3D-5CF3CA8B11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fca07f-259f-4d51-90f7-8fbac86923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102149</TotalTime>
  <Words>233</Words>
  <Application>Microsoft Office PowerPoint</Application>
  <PresentationFormat>와이드스크린</PresentationFormat>
  <Paragraphs>115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김동욱</dc:creator>
  <cp:lastModifiedBy>김 동욱</cp:lastModifiedBy>
  <cp:revision>191</cp:revision>
  <dcterms:created xsi:type="dcterms:W3CDTF">2022-01-05T08:09:07Z</dcterms:created>
  <dcterms:modified xsi:type="dcterms:W3CDTF">2022-10-12T05:30:16Z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0x010100BE0B81702810604799DA8879A3D44D52</vt:lpwstr>
  </property>
</Properties>
</file>