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446" r:id="rId3"/>
    <p:sldId id="447" r:id="rId4"/>
    <p:sldId id="450" r:id="rId5"/>
    <p:sldId id="448" r:id="rId6"/>
    <p:sldId id="449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205" userDrawn="1">
          <p15:clr>
            <a:srgbClr val="A4A3A4"/>
          </p15:clr>
        </p15:guide>
        <p15:guide id="4" orient="horz" pos="2432" userDrawn="1">
          <p15:clr>
            <a:srgbClr val="A4A3A4"/>
          </p15:clr>
        </p15:guide>
        <p15:guide id="5" orient="horz" pos="2750" userDrawn="1">
          <p15:clr>
            <a:srgbClr val="A4A3A4"/>
          </p15:clr>
        </p15:guide>
        <p15:guide id="6" orient="horz" pos="3385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orient="horz" pos="572" userDrawn="1">
          <p15:clr>
            <a:srgbClr val="A4A3A4"/>
          </p15:clr>
        </p15:guide>
        <p15:guide id="9" orient="horz" pos="709" userDrawn="1">
          <p15:clr>
            <a:srgbClr val="A4A3A4"/>
          </p15:clr>
        </p15:guide>
        <p15:guide id="10" pos="217" userDrawn="1">
          <p15:clr>
            <a:srgbClr val="A4A3A4"/>
          </p15:clr>
        </p15:guide>
        <p15:guide id="11" pos="6023" userDrawn="1">
          <p15:clr>
            <a:srgbClr val="A4A3A4"/>
          </p15:clr>
        </p15:guide>
        <p15:guide id="12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166"/>
    <a:srgbClr val="404040"/>
    <a:srgbClr val="1E3764"/>
    <a:srgbClr val="D1E2EB"/>
    <a:srgbClr val="BCD4E2"/>
    <a:srgbClr val="F6DADB"/>
    <a:srgbClr val="9FC0D5"/>
    <a:srgbClr val="E8DDD4"/>
    <a:srgbClr val="F1C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83377" autoAdjust="0"/>
  </p:normalViewPr>
  <p:slideViewPr>
    <p:cSldViewPr snapToGrid="0" showGuides="1">
      <p:cViewPr varScale="1">
        <p:scale>
          <a:sx n="68" d="100"/>
          <a:sy n="68" d="100"/>
        </p:scale>
        <p:origin x="1829" y="72"/>
      </p:cViewPr>
      <p:guideLst>
        <p:guide orient="horz" pos="2160"/>
        <p:guide pos="3120"/>
        <p:guide orient="horz" pos="2205"/>
        <p:guide orient="horz" pos="2432"/>
        <p:guide orient="horz" pos="2750"/>
        <p:guide orient="horz" pos="3385"/>
        <p:guide orient="horz" pos="3929"/>
        <p:guide orient="horz" pos="572"/>
        <p:guide orient="horz" pos="709"/>
        <p:guide pos="217"/>
        <p:guide pos="6023"/>
        <p:guide orient="horz" pos="4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B55BA-195D-42F0-8FAE-4CCE8FC8F03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872A9-AD4F-4940-8E25-6477FB25B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5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C5F51-20A7-4686-A7BD-DB018E0698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4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C5F51-20A7-4686-A7BD-DB018E0698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8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C5F51-20A7-4686-A7BD-DB018E0698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4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C5F51-20A7-4686-A7BD-DB018E0698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027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C5F51-20A7-4686-A7BD-DB018E0698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9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B256-D733-40ED-80D2-10AF095490D9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7150" y="6473365"/>
            <a:ext cx="2228850" cy="365125"/>
          </a:xfrm>
        </p:spPr>
        <p:txBody>
          <a:bodyPr/>
          <a:lstStyle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fld id="{1E1FE334-63F9-4787-B9E4-86D3A243E1A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35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6671-7B73-47A6-8199-DD90949F4110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E334-63F9-4787-B9E4-86D3A243E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1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EDB3-520B-45FE-8674-8CDA6EA0C6BD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E334-63F9-4787-B9E4-86D3A243E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8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976F-A822-4AA2-9B05-DA216E65B401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E334-63F9-4787-B9E4-86D3A243E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7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3173-3B78-4400-A739-6D38235647BF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E334-63F9-4787-B9E4-86D3A243E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0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61AA-E780-4828-A771-202ACAF3EFE5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E334-63F9-4787-B9E4-86D3A243E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6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DAA0-C9D7-45FD-A5EC-071035990CC6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E334-63F9-4787-B9E4-86D3A243E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0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5F2-271C-479F-9860-9D30E8086699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E334-63F9-4787-B9E4-86D3A243E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6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0760-A97C-43EB-87C0-2EEEDC58CBA7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E334-63F9-4787-B9E4-86D3A243E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60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4754-A34D-4FFA-B4AE-0F3A3B7C01F2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E334-63F9-4787-B9E4-86D3A243E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57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01BB-6074-4E45-9C84-24829A121C97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E334-63F9-4787-B9E4-86D3A243E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54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A97DB-686C-49FF-9EBB-D6E3A8BBE06C}" type="datetime1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7150" y="649446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fld id="{1E1FE334-63F9-4787-B9E4-86D3A243E1A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7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19A38498-9DE3-4AB3-BDE5-350EE7C32400}"/>
              </a:ext>
            </a:extLst>
          </p:cNvPr>
          <p:cNvSpPr/>
          <p:nvPr/>
        </p:nvSpPr>
        <p:spPr>
          <a:xfrm>
            <a:off x="0" y="6237288"/>
            <a:ext cx="9906000" cy="620712"/>
          </a:xfrm>
          <a:prstGeom prst="rect">
            <a:avLst/>
          </a:prstGeom>
          <a:solidFill>
            <a:srgbClr val="1E37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CA3703-E0B2-4707-9302-3717E0411F1F}"/>
              </a:ext>
            </a:extLst>
          </p:cNvPr>
          <p:cNvSpPr txBox="1"/>
          <p:nvPr/>
        </p:nvSpPr>
        <p:spPr>
          <a:xfrm>
            <a:off x="2755900" y="6307450"/>
            <a:ext cx="439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91AAD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아주대학교 산업공학과</a:t>
            </a:r>
            <a:br>
              <a:rPr lang="en-US" altLang="ko-KR" sz="1200" b="1" dirty="0">
                <a:solidFill>
                  <a:srgbClr val="91AAD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1200" b="1" dirty="0">
                <a:solidFill>
                  <a:srgbClr val="91AAD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인공지능 응용 및 사물인터넷 연구실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A8D04D-F370-4248-B01D-DE9A658CB868}"/>
              </a:ext>
            </a:extLst>
          </p:cNvPr>
          <p:cNvSpPr txBox="1"/>
          <p:nvPr/>
        </p:nvSpPr>
        <p:spPr>
          <a:xfrm>
            <a:off x="975804" y="2782669"/>
            <a:ext cx="795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1E376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GRPC </a:t>
            </a:r>
            <a:r>
              <a:rPr lang="ko-KR" altLang="en-US" sz="3600" dirty="0">
                <a:solidFill>
                  <a:srgbClr val="1E376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</a:t>
            </a:r>
            <a:endParaRPr lang="en-US" altLang="ko-KR" sz="3600" dirty="0">
              <a:solidFill>
                <a:srgbClr val="1E376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56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CEB96BE-0CFA-413E-AD6B-7DCA2620D5F1}"/>
              </a:ext>
            </a:extLst>
          </p:cNvPr>
          <p:cNvSpPr txBox="1"/>
          <p:nvPr/>
        </p:nvSpPr>
        <p:spPr>
          <a:xfrm>
            <a:off x="345000" y="1630345"/>
            <a:ext cx="921600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+mn-ea"/>
              </a:rPr>
              <a:t>인력 및 생산시간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M</a:t>
            </a:r>
            <a:r>
              <a:rPr lang="en-US" altLang="ko-KR" sz="1600" b="1" dirty="0">
                <a:latin typeface="+mn-ea"/>
              </a:rPr>
              <a:t>anpower and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ko-KR" sz="1600" b="1" dirty="0">
                <a:latin typeface="+mn-ea"/>
              </a:rPr>
              <a:t>roduction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T</a:t>
            </a:r>
            <a:r>
              <a:rPr lang="en-US" altLang="ko-KR" sz="1600" b="1" dirty="0">
                <a:latin typeface="+mn-ea"/>
              </a:rPr>
              <a:t>ime Optimization -&gt;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MPT</a:t>
            </a:r>
            <a:r>
              <a:rPr lang="en-US" altLang="ko-KR" sz="1600" b="1" dirty="0">
                <a:latin typeface="+mn-ea"/>
              </a:rPr>
              <a:t>)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dirty="0">
                <a:latin typeface="+mn-ea"/>
              </a:rPr>
              <a:t>비용을 최소로 하는 인력과 생산시간의 최적의 해를 구하는 것이 목표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+mn-ea"/>
              </a:rPr>
              <a:t>배치 최적화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L</a:t>
            </a:r>
            <a:r>
              <a:rPr lang="en-US" altLang="ko-KR" sz="1600" b="1" dirty="0">
                <a:latin typeface="+mn-ea"/>
              </a:rPr>
              <a:t>ayout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ko-KR" sz="1600" b="1" dirty="0">
                <a:latin typeface="+mn-ea"/>
              </a:rPr>
              <a:t>lanning Optimization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-&gt;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LP</a:t>
            </a:r>
            <a:r>
              <a:rPr lang="en-US" altLang="ko-KR" sz="1600" b="1" dirty="0">
                <a:latin typeface="+mn-ea"/>
              </a:rPr>
              <a:t>)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dirty="0">
                <a:latin typeface="+mn-ea"/>
              </a:rPr>
              <a:t>공장 내 제품의 이동거리를 최소로 하는 설비들의 배치를 찾는 것이 목표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245320-B9CC-4E04-B202-386E3A7C072E}"/>
              </a:ext>
            </a:extLst>
          </p:cNvPr>
          <p:cNvSpPr/>
          <p:nvPr/>
        </p:nvSpPr>
        <p:spPr>
          <a:xfrm>
            <a:off x="0" y="1"/>
            <a:ext cx="9906000" cy="908050"/>
          </a:xfrm>
          <a:prstGeom prst="rect">
            <a:avLst/>
          </a:prstGeom>
          <a:gradFill flip="none" rotWithShape="1">
            <a:gsLst>
              <a:gs pos="0">
                <a:srgbClr val="1E3764"/>
              </a:gs>
              <a:gs pos="33000">
                <a:srgbClr val="8F9BB2"/>
              </a:gs>
              <a:gs pos="54000">
                <a:srgbClr val="D1D6DF"/>
              </a:gs>
              <a:gs pos="9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EADC598-EEF7-4BC7-8488-0F5A23D0F56D}"/>
              </a:ext>
            </a:extLst>
          </p:cNvPr>
          <p:cNvCxnSpPr>
            <a:cxnSpLocks/>
          </p:cNvCxnSpPr>
          <p:nvPr/>
        </p:nvCxnSpPr>
        <p:spPr>
          <a:xfrm>
            <a:off x="340700" y="335257"/>
            <a:ext cx="720000" cy="0"/>
          </a:xfrm>
          <a:prstGeom prst="line">
            <a:avLst/>
          </a:prstGeom>
          <a:ln w="38100" cap="rnd">
            <a:solidFill>
              <a:srgbClr val="46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F042B1-56B5-463E-80CB-6EB6ACF6D736}"/>
              </a:ext>
            </a:extLst>
          </p:cNvPr>
          <p:cNvCxnSpPr>
            <a:cxnSpLocks/>
          </p:cNvCxnSpPr>
          <p:nvPr/>
        </p:nvCxnSpPr>
        <p:spPr>
          <a:xfrm>
            <a:off x="340700" y="1125538"/>
            <a:ext cx="0" cy="360000"/>
          </a:xfrm>
          <a:prstGeom prst="line">
            <a:avLst/>
          </a:prstGeom>
          <a:ln w="38100" cap="rnd">
            <a:solidFill>
              <a:srgbClr val="91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E1CFB3-D594-4C4F-B397-856624D0F036}"/>
              </a:ext>
            </a:extLst>
          </p:cNvPr>
          <p:cNvSpPr txBox="1"/>
          <p:nvPr/>
        </p:nvSpPr>
        <p:spPr>
          <a:xfrm>
            <a:off x="416999" y="1084532"/>
            <a:ext cx="948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0000"/>
                </a:solidFill>
                <a:latin typeface="+mn-ea"/>
              </a:rPr>
              <a:t>일광테크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 진행내용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F9DB5A8-B6EF-45F7-9BCC-362D57A20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500" y="163781"/>
            <a:ext cx="1114184" cy="7519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88A377-4EEC-24BE-8BBA-494318E46DA7}"/>
              </a:ext>
            </a:extLst>
          </p:cNvPr>
          <p:cNvSpPr txBox="1"/>
          <p:nvPr/>
        </p:nvSpPr>
        <p:spPr>
          <a:xfrm>
            <a:off x="1060700" y="176482"/>
            <a:ext cx="724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E3764"/>
                </a:solidFill>
                <a:latin typeface="+mn-ea"/>
              </a:rPr>
              <a:t>00</a:t>
            </a:r>
            <a:endParaRPr lang="ko-KR" altLang="en-US" sz="1400" b="1" dirty="0">
              <a:solidFill>
                <a:srgbClr val="1E3764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C5E38-68B5-8D91-0158-1ADF675AE163}"/>
              </a:ext>
            </a:extLst>
          </p:cNvPr>
          <p:cNvSpPr txBox="1"/>
          <p:nvPr/>
        </p:nvSpPr>
        <p:spPr>
          <a:xfrm>
            <a:off x="254272" y="391181"/>
            <a:ext cx="8051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E3764"/>
                </a:solidFill>
                <a:latin typeface="+mn-ea"/>
              </a:rPr>
              <a:t>GRPC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F0FBC9-6271-AE22-A119-99A94CD88414}"/>
              </a:ext>
            </a:extLst>
          </p:cNvPr>
          <p:cNvGrpSpPr/>
          <p:nvPr/>
        </p:nvGrpSpPr>
        <p:grpSpPr>
          <a:xfrm>
            <a:off x="254272" y="3919995"/>
            <a:ext cx="9475748" cy="2774224"/>
            <a:chOff x="271226" y="2535060"/>
            <a:chExt cx="9475748" cy="27742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C1D99B-E864-D66B-A4BD-FC0182DBFFB6}"/>
                </a:ext>
              </a:extLst>
            </p:cNvPr>
            <p:cNvSpPr txBox="1"/>
            <p:nvPr/>
          </p:nvSpPr>
          <p:spPr>
            <a:xfrm>
              <a:off x="3867552" y="4932484"/>
              <a:ext cx="17179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설비 정보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이동시간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7A0C6B8-7A29-6A6E-FE23-3C867ABA4B3A}"/>
                </a:ext>
              </a:extLst>
            </p:cNvPr>
            <p:cNvGrpSpPr/>
            <p:nvPr/>
          </p:nvGrpSpPr>
          <p:grpSpPr>
            <a:xfrm>
              <a:off x="6368342" y="2689203"/>
              <a:ext cx="3378632" cy="2620081"/>
              <a:chOff x="6816866" y="2096476"/>
              <a:chExt cx="2917494" cy="939023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6A63B6BF-CEE3-C32F-938C-61E6174C7A08}"/>
                  </a:ext>
                </a:extLst>
              </p:cNvPr>
              <p:cNvSpPr/>
              <p:nvPr/>
            </p:nvSpPr>
            <p:spPr>
              <a:xfrm>
                <a:off x="6816866" y="2096476"/>
                <a:ext cx="2917494" cy="939023"/>
              </a:xfrm>
              <a:prstGeom prst="roundRect">
                <a:avLst/>
              </a:prstGeom>
              <a:solidFill>
                <a:srgbClr val="FF0000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EB81E77-23C9-209C-C79F-55B375F82511}"/>
                  </a:ext>
                </a:extLst>
              </p:cNvPr>
              <p:cNvSpPr/>
              <p:nvPr/>
            </p:nvSpPr>
            <p:spPr>
              <a:xfrm>
                <a:off x="6947971" y="2130777"/>
                <a:ext cx="2676752" cy="8475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rgbClr val="C00000"/>
                    </a:solidFill>
                  </a:rPr>
                  <a:t>Digital Twin</a:t>
                </a:r>
                <a:endParaRPr lang="ko-KR" altLang="en-US" sz="2000" b="1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E0B9D10-7157-1791-79A3-A56441E2C314}"/>
                </a:ext>
              </a:extLst>
            </p:cNvPr>
            <p:cNvGrpSpPr/>
            <p:nvPr/>
          </p:nvGrpSpPr>
          <p:grpSpPr>
            <a:xfrm>
              <a:off x="271226" y="2535060"/>
              <a:ext cx="2750270" cy="2742838"/>
              <a:chOff x="974048" y="1825787"/>
              <a:chExt cx="2181250" cy="1849751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4BCFEFC2-2334-0149-778E-812FCB07A919}"/>
                  </a:ext>
                </a:extLst>
              </p:cNvPr>
              <p:cNvSpPr/>
              <p:nvPr/>
            </p:nvSpPr>
            <p:spPr>
              <a:xfrm>
                <a:off x="974048" y="2164341"/>
                <a:ext cx="2181250" cy="15111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A7AE2A-8260-81A6-4AD6-70954FC10A1B}"/>
                  </a:ext>
                </a:extLst>
              </p:cNvPr>
              <p:cNvSpPr txBox="1"/>
              <p:nvPr/>
            </p:nvSpPr>
            <p:spPr>
              <a:xfrm>
                <a:off x="1322374" y="1825787"/>
                <a:ext cx="1484598" cy="249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RPA Agent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EF9DB80-D047-CB00-CEA1-112D5118F825}"/>
                  </a:ext>
                </a:extLst>
              </p:cNvPr>
              <p:cNvSpPr/>
              <p:nvPr/>
            </p:nvSpPr>
            <p:spPr>
              <a:xfrm>
                <a:off x="1129222" y="2265236"/>
                <a:ext cx="1855485" cy="4846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70C0"/>
                    </a:solidFill>
                  </a:rPr>
                  <a:t>Manpower &amp; Time</a:t>
                </a:r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2693185-43A0-F588-4E4B-0AC8A038E125}"/>
                  </a:ext>
                </a:extLst>
              </p:cNvPr>
              <p:cNvSpPr/>
              <p:nvPr/>
            </p:nvSpPr>
            <p:spPr>
              <a:xfrm>
                <a:off x="1129222" y="3094957"/>
                <a:ext cx="1855485" cy="4846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accent6"/>
                    </a:solidFill>
                  </a:rPr>
                  <a:t>Layout </a:t>
                </a:r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2B7B3F2-04F3-CC7E-D6DB-CA9C6925D2A1}"/>
                </a:ext>
              </a:extLst>
            </p:cNvPr>
            <p:cNvGrpSpPr/>
            <p:nvPr/>
          </p:nvGrpSpPr>
          <p:grpSpPr>
            <a:xfrm>
              <a:off x="2863076" y="4700570"/>
              <a:ext cx="3613028" cy="155613"/>
              <a:chOff x="2638676" y="2798417"/>
              <a:chExt cx="3613028" cy="155613"/>
            </a:xfrm>
          </p:grpSpPr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4107841F-87C3-D6AD-16AB-D19BF4FE43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743" y="2954030"/>
                <a:ext cx="3573961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B9BE3F0D-9782-63D7-200F-AC5B548A01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8676" y="2798417"/>
                <a:ext cx="3586524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A6D1F99-8443-97DD-2F1D-5C0CC6CB10A3}"/>
                </a:ext>
              </a:extLst>
            </p:cNvPr>
            <p:cNvGrpSpPr/>
            <p:nvPr/>
          </p:nvGrpSpPr>
          <p:grpSpPr>
            <a:xfrm>
              <a:off x="2845515" y="3410450"/>
              <a:ext cx="3615030" cy="164485"/>
              <a:chOff x="2638676" y="2355640"/>
              <a:chExt cx="3615030" cy="164485"/>
            </a:xfrm>
          </p:grpSpPr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13BF0BA9-2DC4-9033-7237-EBC63C6F2F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9745" y="2355640"/>
                <a:ext cx="3573961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1330CEE2-1CBE-15A1-8CD3-EC58835B08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8676" y="2520125"/>
                <a:ext cx="358652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7E2F68-CD7F-0BF8-A4E1-BD76DA706D06}"/>
                </a:ext>
              </a:extLst>
            </p:cNvPr>
            <p:cNvSpPr txBox="1"/>
            <p:nvPr/>
          </p:nvSpPr>
          <p:spPr>
            <a:xfrm>
              <a:off x="3977272" y="4370235"/>
              <a:ext cx="1481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평가</a:t>
              </a:r>
              <a:r>
                <a:rPr lang="en-US" altLang="ko-KR" sz="1200" b="1" dirty="0"/>
                <a:t>(</a:t>
              </a:r>
              <a:r>
                <a:rPr lang="ko-KR" altLang="en-US" sz="1200" b="1" dirty="0"/>
                <a:t>총 생산시간</a:t>
              </a:r>
              <a:r>
                <a:rPr lang="en-US" altLang="ko-KR" sz="1200" b="1" dirty="0"/>
                <a:t>)</a:t>
              </a:r>
              <a:endParaRPr lang="ko-KR" altLang="en-US" sz="12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C3F07F-40DF-5C4D-1E6E-A32AA36A3B64}"/>
                </a:ext>
              </a:extLst>
            </p:cNvPr>
            <p:cNvSpPr txBox="1"/>
            <p:nvPr/>
          </p:nvSpPr>
          <p:spPr>
            <a:xfrm>
              <a:off x="3224572" y="3667377"/>
              <a:ext cx="29866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납품가능 여부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C289D9-5E23-C52B-E465-F6305063C468}"/>
                </a:ext>
              </a:extLst>
            </p:cNvPr>
            <p:cNvSpPr txBox="1"/>
            <p:nvPr/>
          </p:nvSpPr>
          <p:spPr>
            <a:xfrm>
              <a:off x="3551715" y="3058371"/>
              <a:ext cx="2332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근무자 수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생산시간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942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CEB96BE-0CFA-413E-AD6B-7DCA2620D5F1}"/>
              </a:ext>
            </a:extLst>
          </p:cNvPr>
          <p:cNvSpPr txBox="1"/>
          <p:nvPr/>
        </p:nvSpPr>
        <p:spPr>
          <a:xfrm>
            <a:off x="345000" y="1630345"/>
            <a:ext cx="9447684" cy="74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+mn-ea"/>
              </a:rPr>
              <a:t>인력 및 생산시간</a:t>
            </a:r>
            <a:r>
              <a:rPr lang="en-US" altLang="ko-KR" sz="1600" b="1" dirty="0">
                <a:latin typeface="+mn-ea"/>
              </a:rPr>
              <a:t>(Manpower and Production Time Optimization)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400" dirty="0">
                <a:latin typeface="+mn-ea"/>
              </a:rPr>
              <a:t>RPA Agent</a:t>
            </a:r>
            <a:r>
              <a:rPr lang="ko-KR" altLang="en-US" sz="1400" dirty="0">
                <a:latin typeface="+mn-ea"/>
              </a:rPr>
              <a:t>가 주당 생산시간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근무시간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과 근무자수를 전송 시 </a:t>
            </a:r>
            <a:r>
              <a:rPr lang="en-US" altLang="ko-KR" sz="1400" dirty="0">
                <a:latin typeface="+mn-ea"/>
              </a:rPr>
              <a:t>DT</a:t>
            </a:r>
            <a:r>
              <a:rPr lang="ko-KR" altLang="en-US" sz="1400" dirty="0">
                <a:latin typeface="+mn-ea"/>
              </a:rPr>
              <a:t>는 시뮬레이션 후 납품가능여부를 </a:t>
            </a:r>
            <a:r>
              <a:rPr lang="en-US" altLang="ko-KR" sz="1400" dirty="0">
                <a:latin typeface="+mn-ea"/>
              </a:rPr>
              <a:t>RPA</a:t>
            </a:r>
            <a:r>
              <a:rPr lang="ko-KR" altLang="en-US" sz="1400" dirty="0">
                <a:latin typeface="+mn-ea"/>
              </a:rPr>
              <a:t>에 전송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245320-B9CC-4E04-B202-386E3A7C072E}"/>
              </a:ext>
            </a:extLst>
          </p:cNvPr>
          <p:cNvSpPr/>
          <p:nvPr/>
        </p:nvSpPr>
        <p:spPr>
          <a:xfrm>
            <a:off x="0" y="1"/>
            <a:ext cx="9906000" cy="908050"/>
          </a:xfrm>
          <a:prstGeom prst="rect">
            <a:avLst/>
          </a:prstGeom>
          <a:gradFill flip="none" rotWithShape="1">
            <a:gsLst>
              <a:gs pos="0">
                <a:srgbClr val="1E3764"/>
              </a:gs>
              <a:gs pos="33000">
                <a:srgbClr val="8F9BB2"/>
              </a:gs>
              <a:gs pos="54000">
                <a:srgbClr val="D1D6DF"/>
              </a:gs>
              <a:gs pos="9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EADC598-EEF7-4BC7-8488-0F5A23D0F56D}"/>
              </a:ext>
            </a:extLst>
          </p:cNvPr>
          <p:cNvCxnSpPr>
            <a:cxnSpLocks/>
          </p:cNvCxnSpPr>
          <p:nvPr/>
        </p:nvCxnSpPr>
        <p:spPr>
          <a:xfrm>
            <a:off x="340700" y="335257"/>
            <a:ext cx="720000" cy="0"/>
          </a:xfrm>
          <a:prstGeom prst="line">
            <a:avLst/>
          </a:prstGeom>
          <a:ln w="38100" cap="rnd">
            <a:solidFill>
              <a:srgbClr val="46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F042B1-56B5-463E-80CB-6EB6ACF6D736}"/>
              </a:ext>
            </a:extLst>
          </p:cNvPr>
          <p:cNvCxnSpPr>
            <a:cxnSpLocks/>
          </p:cNvCxnSpPr>
          <p:nvPr/>
        </p:nvCxnSpPr>
        <p:spPr>
          <a:xfrm>
            <a:off x="340700" y="1125538"/>
            <a:ext cx="0" cy="360000"/>
          </a:xfrm>
          <a:prstGeom prst="line">
            <a:avLst/>
          </a:prstGeom>
          <a:ln w="38100" cap="rnd">
            <a:solidFill>
              <a:srgbClr val="91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E1CFB3-D594-4C4F-B397-856624D0F036}"/>
              </a:ext>
            </a:extLst>
          </p:cNvPr>
          <p:cNvSpPr txBox="1"/>
          <p:nvPr/>
        </p:nvSpPr>
        <p:spPr>
          <a:xfrm>
            <a:off x="416999" y="1084532"/>
            <a:ext cx="948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0000"/>
                </a:solidFill>
                <a:latin typeface="+mn-ea"/>
              </a:rPr>
              <a:t>Grpc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통신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F9DB5A8-B6EF-45F7-9BCC-362D57A20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500" y="163781"/>
            <a:ext cx="1114184" cy="7519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88A377-4EEC-24BE-8BBA-494318E46DA7}"/>
              </a:ext>
            </a:extLst>
          </p:cNvPr>
          <p:cNvSpPr txBox="1"/>
          <p:nvPr/>
        </p:nvSpPr>
        <p:spPr>
          <a:xfrm>
            <a:off x="1060700" y="176482"/>
            <a:ext cx="724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E3764"/>
                </a:solidFill>
                <a:latin typeface="+mn-ea"/>
              </a:rPr>
              <a:t>00</a:t>
            </a:r>
            <a:endParaRPr lang="ko-KR" altLang="en-US" sz="1400" b="1" dirty="0">
              <a:solidFill>
                <a:srgbClr val="1E3764"/>
              </a:solidFill>
              <a:latin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C01EB79-E1EA-4ED6-B145-9FB4D24D1A3A}"/>
              </a:ext>
            </a:extLst>
          </p:cNvPr>
          <p:cNvGrpSpPr/>
          <p:nvPr/>
        </p:nvGrpSpPr>
        <p:grpSpPr>
          <a:xfrm>
            <a:off x="700700" y="2753968"/>
            <a:ext cx="8377372" cy="3768775"/>
            <a:chOff x="700700" y="2753968"/>
            <a:chExt cx="8377372" cy="376877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C9D1110-D24C-49B5-7BCE-22FE502B8A74}"/>
                </a:ext>
              </a:extLst>
            </p:cNvPr>
            <p:cNvSpPr/>
            <p:nvPr/>
          </p:nvSpPr>
          <p:spPr>
            <a:xfrm>
              <a:off x="700700" y="2753968"/>
              <a:ext cx="1544544" cy="376877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(RPA Agent)</a:t>
              </a: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Unary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26BF8A-F00B-7493-CF86-EDC953F9E2F7}"/>
                </a:ext>
              </a:extLst>
            </p:cNvPr>
            <p:cNvSpPr/>
            <p:nvPr/>
          </p:nvSpPr>
          <p:spPr>
            <a:xfrm>
              <a:off x="7533528" y="2753968"/>
              <a:ext cx="1544544" cy="376877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(Digital Twin)</a:t>
              </a: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Unary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E545AB1-254C-3E01-CD6E-F74A7773A93D}"/>
                </a:ext>
              </a:extLst>
            </p:cNvPr>
            <p:cNvCxnSpPr>
              <a:cxnSpLocks/>
            </p:cNvCxnSpPr>
            <p:nvPr/>
          </p:nvCxnSpPr>
          <p:spPr>
            <a:xfrm>
              <a:off x="2245244" y="3948289"/>
              <a:ext cx="528828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5F392AF-689E-C1C1-A53C-9777EA7A5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5244" y="5218288"/>
              <a:ext cx="52882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F1C29A7-388A-92F5-8ED1-3617BE1A16C0}"/>
              </a:ext>
            </a:extLst>
          </p:cNvPr>
          <p:cNvSpPr txBox="1"/>
          <p:nvPr/>
        </p:nvSpPr>
        <p:spPr>
          <a:xfrm>
            <a:off x="3171721" y="3514422"/>
            <a:ext cx="3996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MptRequest</a:t>
            </a:r>
            <a:r>
              <a:rPr lang="en-US" altLang="ko-KR" sz="1600" b="1" dirty="0"/>
              <a:t>()</a:t>
            </a:r>
            <a:r>
              <a:rPr lang="en-US" altLang="ko-KR" sz="1600" dirty="0"/>
              <a:t>: </a:t>
            </a:r>
            <a:r>
              <a:rPr lang="ko-KR" altLang="en-US" sz="1600" dirty="0"/>
              <a:t>주당 생산시간 </a:t>
            </a:r>
            <a:r>
              <a:rPr lang="en-US" altLang="ko-KR" sz="1600" dirty="0"/>
              <a:t>/ </a:t>
            </a:r>
            <a:r>
              <a:rPr lang="ko-KR" altLang="en-US" sz="1600" dirty="0"/>
              <a:t>근무자 수 </a:t>
            </a:r>
            <a:endParaRPr lang="en-US" altLang="ko-KR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7F9D5D-5A10-AE6E-4328-CA323BDF1B9B}"/>
              </a:ext>
            </a:extLst>
          </p:cNvPr>
          <p:cNvSpPr txBox="1"/>
          <p:nvPr/>
        </p:nvSpPr>
        <p:spPr>
          <a:xfrm>
            <a:off x="3186060" y="5478003"/>
            <a:ext cx="3533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MptReply</a:t>
            </a:r>
            <a:r>
              <a:rPr lang="en-US" altLang="ko-KR" sz="1600" b="1" dirty="0"/>
              <a:t>()</a:t>
            </a:r>
            <a:r>
              <a:rPr lang="en-US" altLang="ko-KR" sz="1600" dirty="0"/>
              <a:t>: </a:t>
            </a:r>
            <a:r>
              <a:rPr lang="ko-KR" altLang="en-US" sz="1600" dirty="0"/>
              <a:t>납품가능 여부</a:t>
            </a:r>
            <a:endParaRPr lang="en-US" altLang="ko-KR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B963EF-F091-E607-AA9E-56F08AE24A94}"/>
              </a:ext>
            </a:extLst>
          </p:cNvPr>
          <p:cNvSpPr txBox="1"/>
          <p:nvPr/>
        </p:nvSpPr>
        <p:spPr>
          <a:xfrm>
            <a:off x="2216004" y="3609735"/>
            <a:ext cx="801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</a:rPr>
              <a:t>Unary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006AC7-B281-8A61-CE94-5FAE080DE8AB}"/>
              </a:ext>
            </a:extLst>
          </p:cNvPr>
          <p:cNvSpPr txBox="1"/>
          <p:nvPr/>
        </p:nvSpPr>
        <p:spPr>
          <a:xfrm>
            <a:off x="6775928" y="4840315"/>
            <a:ext cx="801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Unary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6CD61-400D-8172-81B2-6EED6C53C5C8}"/>
              </a:ext>
            </a:extLst>
          </p:cNvPr>
          <p:cNvSpPr txBox="1"/>
          <p:nvPr/>
        </p:nvSpPr>
        <p:spPr>
          <a:xfrm>
            <a:off x="254272" y="391181"/>
            <a:ext cx="8051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E3764"/>
                </a:solidFill>
                <a:latin typeface="+mn-ea"/>
              </a:rPr>
              <a:t>GRPC</a:t>
            </a:r>
          </a:p>
        </p:txBody>
      </p:sp>
    </p:spTree>
    <p:extLst>
      <p:ext uri="{BB962C8B-B14F-4D97-AF65-F5344CB8AC3E}">
        <p14:creationId xmlns:p14="http://schemas.microsoft.com/office/powerpoint/2010/main" val="53682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CEB96BE-0CFA-413E-AD6B-7DCA2620D5F1}"/>
              </a:ext>
            </a:extLst>
          </p:cNvPr>
          <p:cNvSpPr txBox="1"/>
          <p:nvPr/>
        </p:nvSpPr>
        <p:spPr>
          <a:xfrm>
            <a:off x="345000" y="1630345"/>
            <a:ext cx="921600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+mn-ea"/>
              </a:rPr>
              <a:t>인력 및 생산시간</a:t>
            </a:r>
            <a:r>
              <a:rPr lang="en-US" altLang="ko-KR" sz="1600" b="1" dirty="0">
                <a:latin typeface="+mn-ea"/>
              </a:rPr>
              <a:t>(Manpower and Production Time Optimization) – Message </a:t>
            </a:r>
            <a:r>
              <a:rPr lang="ko-KR" altLang="en-US" sz="1600" b="1" dirty="0">
                <a:latin typeface="+mn-ea"/>
              </a:rPr>
              <a:t>정의</a:t>
            </a:r>
            <a:br>
              <a:rPr lang="en-US" altLang="ko-KR" sz="1600" b="1" dirty="0">
                <a:latin typeface="+mn-ea"/>
              </a:rPr>
            </a:br>
            <a:endParaRPr lang="en-US" altLang="ko-KR" sz="16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245320-B9CC-4E04-B202-386E3A7C072E}"/>
              </a:ext>
            </a:extLst>
          </p:cNvPr>
          <p:cNvSpPr/>
          <p:nvPr/>
        </p:nvSpPr>
        <p:spPr>
          <a:xfrm>
            <a:off x="0" y="1"/>
            <a:ext cx="9906000" cy="908050"/>
          </a:xfrm>
          <a:prstGeom prst="rect">
            <a:avLst/>
          </a:prstGeom>
          <a:gradFill flip="none" rotWithShape="1">
            <a:gsLst>
              <a:gs pos="0">
                <a:srgbClr val="1E3764"/>
              </a:gs>
              <a:gs pos="33000">
                <a:srgbClr val="8F9BB2"/>
              </a:gs>
              <a:gs pos="54000">
                <a:srgbClr val="D1D6DF"/>
              </a:gs>
              <a:gs pos="9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EADC598-EEF7-4BC7-8488-0F5A23D0F56D}"/>
              </a:ext>
            </a:extLst>
          </p:cNvPr>
          <p:cNvCxnSpPr>
            <a:cxnSpLocks/>
          </p:cNvCxnSpPr>
          <p:nvPr/>
        </p:nvCxnSpPr>
        <p:spPr>
          <a:xfrm>
            <a:off x="340700" y="335257"/>
            <a:ext cx="720000" cy="0"/>
          </a:xfrm>
          <a:prstGeom prst="line">
            <a:avLst/>
          </a:prstGeom>
          <a:ln w="38100" cap="rnd">
            <a:solidFill>
              <a:srgbClr val="46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F042B1-56B5-463E-80CB-6EB6ACF6D736}"/>
              </a:ext>
            </a:extLst>
          </p:cNvPr>
          <p:cNvCxnSpPr>
            <a:cxnSpLocks/>
          </p:cNvCxnSpPr>
          <p:nvPr/>
        </p:nvCxnSpPr>
        <p:spPr>
          <a:xfrm>
            <a:off x="340700" y="1125538"/>
            <a:ext cx="0" cy="360000"/>
          </a:xfrm>
          <a:prstGeom prst="line">
            <a:avLst/>
          </a:prstGeom>
          <a:ln w="38100" cap="rnd">
            <a:solidFill>
              <a:srgbClr val="91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E1CFB3-D594-4C4F-B397-856624D0F036}"/>
              </a:ext>
            </a:extLst>
          </p:cNvPr>
          <p:cNvSpPr txBox="1"/>
          <p:nvPr/>
        </p:nvSpPr>
        <p:spPr>
          <a:xfrm>
            <a:off x="416999" y="1084532"/>
            <a:ext cx="948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0000"/>
                </a:solidFill>
                <a:latin typeface="+mn-ea"/>
              </a:rPr>
              <a:t>Grpc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통신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F9DB5A8-B6EF-45F7-9BCC-362D57A20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500" y="163781"/>
            <a:ext cx="1114184" cy="7519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88A377-4EEC-24BE-8BBA-494318E46DA7}"/>
              </a:ext>
            </a:extLst>
          </p:cNvPr>
          <p:cNvSpPr txBox="1"/>
          <p:nvPr/>
        </p:nvSpPr>
        <p:spPr>
          <a:xfrm>
            <a:off x="1060700" y="176482"/>
            <a:ext cx="724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E3764"/>
                </a:solidFill>
                <a:latin typeface="+mn-ea"/>
              </a:rPr>
              <a:t>00</a:t>
            </a:r>
            <a:endParaRPr lang="ko-KR" altLang="en-US" sz="1400" b="1" dirty="0">
              <a:solidFill>
                <a:srgbClr val="1E3764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1C29A7-388A-92F5-8ED1-3617BE1A16C0}"/>
              </a:ext>
            </a:extLst>
          </p:cNvPr>
          <p:cNvSpPr txBox="1"/>
          <p:nvPr/>
        </p:nvSpPr>
        <p:spPr>
          <a:xfrm>
            <a:off x="4516916" y="3173068"/>
            <a:ext cx="527576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MptReques</a:t>
            </a:r>
            <a:r>
              <a:rPr lang="en-US" altLang="ko-KR" sz="1600" dirty="0" err="1"/>
              <a:t>t</a:t>
            </a:r>
            <a:r>
              <a:rPr lang="en-US" altLang="ko-KR" sz="1600" dirty="0"/>
              <a:t>():</a:t>
            </a:r>
          </a:p>
          <a:p>
            <a:r>
              <a:rPr lang="en-US" altLang="ko-KR" sz="1600" dirty="0"/>
              <a:t>	</a:t>
            </a:r>
            <a:r>
              <a:rPr lang="en-US" altLang="ko-KR" sz="1600" b="1" dirty="0" err="1"/>
              <a:t>production_time</a:t>
            </a:r>
            <a:r>
              <a:rPr lang="en-US" altLang="ko-KR" sz="1600" dirty="0"/>
              <a:t>: </a:t>
            </a:r>
            <a:r>
              <a:rPr lang="ko-KR" altLang="en-US" sz="1600" dirty="0"/>
              <a:t>생산가능시간</a:t>
            </a:r>
            <a:r>
              <a:rPr lang="en-US" altLang="ko-KR" sz="1600" dirty="0"/>
              <a:t>(=</a:t>
            </a:r>
            <a:r>
              <a:rPr lang="ko-KR" altLang="en-US" sz="1600" dirty="0"/>
              <a:t>주당 근무시간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	</a:t>
            </a:r>
            <a:r>
              <a:rPr lang="en-US" altLang="ko-KR" sz="1600" b="1" dirty="0"/>
              <a:t>worker</a:t>
            </a:r>
            <a:r>
              <a:rPr lang="en-US" altLang="ko-KR" sz="1600" dirty="0"/>
              <a:t>: </a:t>
            </a:r>
            <a:r>
              <a:rPr lang="ko-KR" altLang="en-US" sz="1600" dirty="0"/>
              <a:t>근무자 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b="1" dirty="0" err="1"/>
              <a:t>MptReply</a:t>
            </a:r>
            <a:r>
              <a:rPr lang="en-US" altLang="ko-KR" b="1" dirty="0"/>
              <a:t>()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	</a:t>
            </a:r>
            <a:r>
              <a:rPr lang="en-US" altLang="ko-KR" sz="1600" b="1" dirty="0" err="1"/>
              <a:t>due_date</a:t>
            </a:r>
            <a:r>
              <a:rPr lang="en-US" altLang="ko-KR" sz="1600" dirty="0"/>
              <a:t>: </a:t>
            </a:r>
            <a:r>
              <a:rPr lang="ko-KR" altLang="en-US" sz="1600" dirty="0"/>
              <a:t>납품기한 내 생산 여부</a:t>
            </a:r>
            <a:endParaRPr lang="en-US" altLang="ko-KR" sz="1600" dirty="0"/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 </a:t>
            </a:r>
            <a:r>
              <a:rPr lang="en-US" altLang="ko-KR" sz="1600" dirty="0"/>
              <a:t>(0 or</a:t>
            </a:r>
            <a:r>
              <a:rPr lang="ko-KR" altLang="en-US" sz="1600" dirty="0"/>
              <a:t> </a:t>
            </a:r>
            <a:r>
              <a:rPr lang="en-US" altLang="ko-KR" sz="1600" dirty="0"/>
              <a:t>1 // 1</a:t>
            </a:r>
            <a:r>
              <a:rPr lang="ko-KR" altLang="en-US" sz="1600" dirty="0"/>
              <a:t>이면 기한내 생산가능 </a:t>
            </a:r>
            <a:r>
              <a:rPr lang="en-US" altLang="ko-KR" sz="1600" dirty="0"/>
              <a:t>0</a:t>
            </a:r>
            <a:r>
              <a:rPr lang="ko-KR" altLang="en-US" sz="1600" dirty="0"/>
              <a:t>이면 불가능</a:t>
            </a:r>
            <a:r>
              <a:rPr lang="en-US" altLang="ko-KR" sz="16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F2A135-626A-7DDD-F30B-962A6F85A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631" b="-30"/>
          <a:stretch/>
        </p:blipFill>
        <p:spPr>
          <a:xfrm>
            <a:off x="340700" y="2995920"/>
            <a:ext cx="3714867" cy="2231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A8B38F-D930-C9D9-0105-EBA135E40097}"/>
              </a:ext>
            </a:extLst>
          </p:cNvPr>
          <p:cNvSpPr txBox="1"/>
          <p:nvPr/>
        </p:nvSpPr>
        <p:spPr>
          <a:xfrm>
            <a:off x="254272" y="391181"/>
            <a:ext cx="8051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E3764"/>
                </a:solidFill>
                <a:latin typeface="+mn-ea"/>
              </a:rPr>
              <a:t>GRPC</a:t>
            </a:r>
          </a:p>
        </p:txBody>
      </p:sp>
    </p:spTree>
    <p:extLst>
      <p:ext uri="{BB962C8B-B14F-4D97-AF65-F5344CB8AC3E}">
        <p14:creationId xmlns:p14="http://schemas.microsoft.com/office/powerpoint/2010/main" val="116936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CEB96BE-0CFA-413E-AD6B-7DCA2620D5F1}"/>
              </a:ext>
            </a:extLst>
          </p:cNvPr>
          <p:cNvSpPr txBox="1"/>
          <p:nvPr/>
        </p:nvSpPr>
        <p:spPr>
          <a:xfrm>
            <a:off x="344999" y="1630345"/>
            <a:ext cx="9724689" cy="1066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+mn-ea"/>
              </a:rPr>
              <a:t>배치 최적화</a:t>
            </a:r>
            <a:r>
              <a:rPr lang="en-US" altLang="ko-KR" sz="1600" b="1" dirty="0">
                <a:latin typeface="+mn-ea"/>
              </a:rPr>
              <a:t>(Layout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Planning)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400" dirty="0">
                <a:latin typeface="+mn-ea"/>
              </a:rPr>
              <a:t>RPA Agent</a:t>
            </a:r>
            <a:r>
              <a:rPr lang="ko-KR" altLang="en-US" sz="1400" dirty="0">
                <a:latin typeface="+mn-ea"/>
              </a:rPr>
              <a:t>가 모든 설비의 정보 및 </a:t>
            </a:r>
            <a:r>
              <a:rPr lang="en-US" altLang="ko-KR" sz="1400" dirty="0">
                <a:latin typeface="+mn-ea"/>
              </a:rPr>
              <a:t>Transportation Time</a:t>
            </a:r>
            <a:r>
              <a:rPr lang="ko-KR" altLang="en-US" sz="1400" dirty="0">
                <a:latin typeface="+mn-ea"/>
              </a:rPr>
              <a:t>을 전송 시 </a:t>
            </a:r>
            <a:r>
              <a:rPr lang="en-US" altLang="ko-KR" sz="1400" dirty="0">
                <a:latin typeface="+mn-ea"/>
              </a:rPr>
              <a:t>DT</a:t>
            </a:r>
            <a:r>
              <a:rPr lang="ko-KR" altLang="en-US" sz="1400" dirty="0">
                <a:latin typeface="+mn-ea"/>
              </a:rPr>
              <a:t>는 시뮬레이션 후 총 프로세싱 시간을 </a:t>
            </a:r>
            <a:r>
              <a:rPr lang="en-US" altLang="ko-KR" sz="1400" dirty="0">
                <a:latin typeface="+mn-ea"/>
              </a:rPr>
              <a:t>RPA </a:t>
            </a:r>
            <a:r>
              <a:rPr lang="ko-KR" altLang="en-US" sz="1400" dirty="0">
                <a:latin typeface="+mn-ea"/>
              </a:rPr>
              <a:t>전송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245320-B9CC-4E04-B202-386E3A7C072E}"/>
              </a:ext>
            </a:extLst>
          </p:cNvPr>
          <p:cNvSpPr/>
          <p:nvPr/>
        </p:nvSpPr>
        <p:spPr>
          <a:xfrm>
            <a:off x="0" y="1"/>
            <a:ext cx="9906000" cy="908050"/>
          </a:xfrm>
          <a:prstGeom prst="rect">
            <a:avLst/>
          </a:prstGeom>
          <a:gradFill flip="none" rotWithShape="1">
            <a:gsLst>
              <a:gs pos="0">
                <a:srgbClr val="1E3764"/>
              </a:gs>
              <a:gs pos="33000">
                <a:srgbClr val="8F9BB2"/>
              </a:gs>
              <a:gs pos="54000">
                <a:srgbClr val="D1D6DF"/>
              </a:gs>
              <a:gs pos="9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EADC598-EEF7-4BC7-8488-0F5A23D0F56D}"/>
              </a:ext>
            </a:extLst>
          </p:cNvPr>
          <p:cNvCxnSpPr>
            <a:cxnSpLocks/>
          </p:cNvCxnSpPr>
          <p:nvPr/>
        </p:nvCxnSpPr>
        <p:spPr>
          <a:xfrm>
            <a:off x="340700" y="335257"/>
            <a:ext cx="720000" cy="0"/>
          </a:xfrm>
          <a:prstGeom prst="line">
            <a:avLst/>
          </a:prstGeom>
          <a:ln w="38100" cap="rnd">
            <a:solidFill>
              <a:srgbClr val="46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F042B1-56B5-463E-80CB-6EB6ACF6D736}"/>
              </a:ext>
            </a:extLst>
          </p:cNvPr>
          <p:cNvCxnSpPr>
            <a:cxnSpLocks/>
          </p:cNvCxnSpPr>
          <p:nvPr/>
        </p:nvCxnSpPr>
        <p:spPr>
          <a:xfrm>
            <a:off x="340700" y="1125538"/>
            <a:ext cx="0" cy="360000"/>
          </a:xfrm>
          <a:prstGeom prst="line">
            <a:avLst/>
          </a:prstGeom>
          <a:ln w="38100" cap="rnd">
            <a:solidFill>
              <a:srgbClr val="91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E1CFB3-D594-4C4F-B397-856624D0F036}"/>
              </a:ext>
            </a:extLst>
          </p:cNvPr>
          <p:cNvSpPr txBox="1"/>
          <p:nvPr/>
        </p:nvSpPr>
        <p:spPr>
          <a:xfrm>
            <a:off x="416999" y="1084532"/>
            <a:ext cx="948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0000"/>
                </a:solidFill>
                <a:latin typeface="+mn-ea"/>
              </a:rPr>
              <a:t>Grpc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통신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F9DB5A8-B6EF-45F7-9BCC-362D57A20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500" y="163781"/>
            <a:ext cx="1114184" cy="7519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88A377-4EEC-24BE-8BBA-494318E46DA7}"/>
              </a:ext>
            </a:extLst>
          </p:cNvPr>
          <p:cNvSpPr txBox="1"/>
          <p:nvPr/>
        </p:nvSpPr>
        <p:spPr>
          <a:xfrm>
            <a:off x="1060700" y="176482"/>
            <a:ext cx="724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E3764"/>
                </a:solidFill>
                <a:latin typeface="+mn-ea"/>
              </a:rPr>
              <a:t>00</a:t>
            </a:r>
            <a:endParaRPr lang="ko-KR" altLang="en-US" sz="1400" b="1" dirty="0">
              <a:solidFill>
                <a:srgbClr val="1E3764"/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ED089A-E978-38A0-E1E5-B20CC8CD0530}"/>
              </a:ext>
            </a:extLst>
          </p:cNvPr>
          <p:cNvGrpSpPr/>
          <p:nvPr/>
        </p:nvGrpSpPr>
        <p:grpSpPr>
          <a:xfrm>
            <a:off x="700700" y="2753968"/>
            <a:ext cx="8377372" cy="3768775"/>
            <a:chOff x="700700" y="2753968"/>
            <a:chExt cx="8377372" cy="376877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81ED36C-A7D3-C587-5F10-0A6E574B4120}"/>
                </a:ext>
              </a:extLst>
            </p:cNvPr>
            <p:cNvSpPr/>
            <p:nvPr/>
          </p:nvSpPr>
          <p:spPr>
            <a:xfrm>
              <a:off x="700700" y="2753968"/>
              <a:ext cx="1544544" cy="376877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(RPA Agent)</a:t>
              </a: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Stream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26D0088-657E-DDDF-6782-C8213E6C67CB}"/>
                </a:ext>
              </a:extLst>
            </p:cNvPr>
            <p:cNvSpPr/>
            <p:nvPr/>
          </p:nvSpPr>
          <p:spPr>
            <a:xfrm>
              <a:off x="7533528" y="2753968"/>
              <a:ext cx="1544544" cy="376877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(Digital Twin)</a:t>
              </a: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Unary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75D5627-5419-EF45-DCBC-04941DF78691}"/>
                </a:ext>
              </a:extLst>
            </p:cNvPr>
            <p:cNvCxnSpPr>
              <a:cxnSpLocks/>
            </p:cNvCxnSpPr>
            <p:nvPr/>
          </p:nvCxnSpPr>
          <p:spPr>
            <a:xfrm>
              <a:off x="2245244" y="3948289"/>
              <a:ext cx="528828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75A351C-E5C8-9822-370B-E1F41C3E45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5244" y="5218288"/>
              <a:ext cx="52882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7305D3-4C54-13CD-A60F-DE4360C15193}"/>
              </a:ext>
            </a:extLst>
          </p:cNvPr>
          <p:cNvSpPr txBox="1"/>
          <p:nvPr/>
        </p:nvSpPr>
        <p:spPr>
          <a:xfrm>
            <a:off x="3171721" y="3514422"/>
            <a:ext cx="3533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LayoutRequest</a:t>
            </a:r>
            <a:r>
              <a:rPr lang="en-US" altLang="ko-KR" sz="1600" b="1" dirty="0"/>
              <a:t>()</a:t>
            </a:r>
            <a:r>
              <a:rPr lang="en-US" altLang="ko-KR" sz="1600" dirty="0"/>
              <a:t>: </a:t>
            </a:r>
            <a:r>
              <a:rPr lang="ko-KR" altLang="en-US" sz="1600" dirty="0"/>
              <a:t>설비 정보</a:t>
            </a:r>
            <a:r>
              <a:rPr lang="en-US" altLang="ko-KR" sz="1600" dirty="0"/>
              <a:t>/ </a:t>
            </a:r>
            <a:r>
              <a:rPr lang="ko-KR" altLang="en-US" sz="1600" dirty="0"/>
              <a:t>운송시간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5F16C-11D0-5A5E-650F-8FA8E99C5971}"/>
              </a:ext>
            </a:extLst>
          </p:cNvPr>
          <p:cNvSpPr txBox="1"/>
          <p:nvPr/>
        </p:nvSpPr>
        <p:spPr>
          <a:xfrm>
            <a:off x="3186060" y="5478003"/>
            <a:ext cx="3533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LayoutReply</a:t>
            </a:r>
            <a:r>
              <a:rPr lang="en-US" altLang="ko-KR" sz="1600" b="1" dirty="0"/>
              <a:t>()</a:t>
            </a:r>
            <a:r>
              <a:rPr lang="en-US" altLang="ko-KR" sz="1600" dirty="0"/>
              <a:t>: </a:t>
            </a:r>
            <a:r>
              <a:rPr lang="ko-KR" altLang="en-US" sz="1600" dirty="0"/>
              <a:t>총 </a:t>
            </a:r>
            <a:r>
              <a:rPr lang="en-US" altLang="ko-KR" sz="1600" dirty="0"/>
              <a:t>Processing</a:t>
            </a:r>
            <a:r>
              <a:rPr lang="ko-KR" altLang="en-US" sz="1600" dirty="0"/>
              <a:t> </a:t>
            </a:r>
            <a:r>
              <a:rPr lang="en-US" altLang="ko-KR" sz="1600" dirty="0"/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71C0A-9E55-4062-BEA8-3CCA00A414E4}"/>
              </a:ext>
            </a:extLst>
          </p:cNvPr>
          <p:cNvSpPr txBox="1"/>
          <p:nvPr/>
        </p:nvSpPr>
        <p:spPr>
          <a:xfrm>
            <a:off x="6775928" y="4840315"/>
            <a:ext cx="801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Unary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8D392E-201E-7C47-B3E0-05FD88B09C2D}"/>
              </a:ext>
            </a:extLst>
          </p:cNvPr>
          <p:cNvSpPr txBox="1"/>
          <p:nvPr/>
        </p:nvSpPr>
        <p:spPr>
          <a:xfrm>
            <a:off x="2203928" y="3575280"/>
            <a:ext cx="801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</a:rPr>
              <a:t>Stream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2D880C-C4DA-8B96-A770-3591E4C75061}"/>
              </a:ext>
            </a:extLst>
          </p:cNvPr>
          <p:cNvSpPr txBox="1"/>
          <p:nvPr/>
        </p:nvSpPr>
        <p:spPr>
          <a:xfrm>
            <a:off x="254272" y="391181"/>
            <a:ext cx="8051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E3764"/>
                </a:solidFill>
                <a:latin typeface="+mn-ea"/>
              </a:rPr>
              <a:t>GRPC</a:t>
            </a:r>
          </a:p>
        </p:txBody>
      </p:sp>
    </p:spTree>
    <p:extLst>
      <p:ext uri="{BB962C8B-B14F-4D97-AF65-F5344CB8AC3E}">
        <p14:creationId xmlns:p14="http://schemas.microsoft.com/office/powerpoint/2010/main" val="67206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CEB96BE-0CFA-413E-AD6B-7DCA2620D5F1}"/>
              </a:ext>
            </a:extLst>
          </p:cNvPr>
          <p:cNvSpPr txBox="1"/>
          <p:nvPr/>
        </p:nvSpPr>
        <p:spPr>
          <a:xfrm>
            <a:off x="345000" y="1630345"/>
            <a:ext cx="921600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+mn-ea"/>
              </a:rPr>
              <a:t>배치 최적화</a:t>
            </a:r>
            <a:r>
              <a:rPr lang="en-US" altLang="ko-KR" sz="1600" b="1" dirty="0">
                <a:latin typeface="+mn-ea"/>
              </a:rPr>
              <a:t>(Layout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Planning ) – Message </a:t>
            </a:r>
            <a:r>
              <a:rPr lang="ko-KR" altLang="en-US" sz="1600" b="1" dirty="0">
                <a:latin typeface="+mn-ea"/>
              </a:rPr>
              <a:t>정의</a:t>
            </a:r>
            <a:br>
              <a:rPr lang="en-US" altLang="ko-KR" sz="1600" b="1" dirty="0">
                <a:latin typeface="+mn-ea"/>
              </a:rPr>
            </a:br>
            <a:endParaRPr lang="en-US" altLang="ko-KR" sz="1600" b="1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245320-B9CC-4E04-B202-386E3A7C072E}"/>
              </a:ext>
            </a:extLst>
          </p:cNvPr>
          <p:cNvSpPr/>
          <p:nvPr/>
        </p:nvSpPr>
        <p:spPr>
          <a:xfrm>
            <a:off x="0" y="1"/>
            <a:ext cx="9906000" cy="908050"/>
          </a:xfrm>
          <a:prstGeom prst="rect">
            <a:avLst/>
          </a:prstGeom>
          <a:gradFill flip="none" rotWithShape="1">
            <a:gsLst>
              <a:gs pos="0">
                <a:srgbClr val="1E3764"/>
              </a:gs>
              <a:gs pos="33000">
                <a:srgbClr val="8F9BB2"/>
              </a:gs>
              <a:gs pos="54000">
                <a:srgbClr val="D1D6DF"/>
              </a:gs>
              <a:gs pos="9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EADC598-EEF7-4BC7-8488-0F5A23D0F56D}"/>
              </a:ext>
            </a:extLst>
          </p:cNvPr>
          <p:cNvCxnSpPr>
            <a:cxnSpLocks/>
          </p:cNvCxnSpPr>
          <p:nvPr/>
        </p:nvCxnSpPr>
        <p:spPr>
          <a:xfrm>
            <a:off x="340700" y="335257"/>
            <a:ext cx="720000" cy="0"/>
          </a:xfrm>
          <a:prstGeom prst="line">
            <a:avLst/>
          </a:prstGeom>
          <a:ln w="38100" cap="rnd">
            <a:solidFill>
              <a:srgbClr val="464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F042B1-56B5-463E-80CB-6EB6ACF6D736}"/>
              </a:ext>
            </a:extLst>
          </p:cNvPr>
          <p:cNvCxnSpPr>
            <a:cxnSpLocks/>
          </p:cNvCxnSpPr>
          <p:nvPr/>
        </p:nvCxnSpPr>
        <p:spPr>
          <a:xfrm>
            <a:off x="340700" y="1125538"/>
            <a:ext cx="0" cy="360000"/>
          </a:xfrm>
          <a:prstGeom prst="line">
            <a:avLst/>
          </a:prstGeom>
          <a:ln w="38100" cap="rnd">
            <a:solidFill>
              <a:srgbClr val="91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E1CFB3-D594-4C4F-B397-856624D0F036}"/>
              </a:ext>
            </a:extLst>
          </p:cNvPr>
          <p:cNvSpPr txBox="1"/>
          <p:nvPr/>
        </p:nvSpPr>
        <p:spPr>
          <a:xfrm>
            <a:off x="416999" y="1084532"/>
            <a:ext cx="948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0000"/>
                </a:solidFill>
                <a:latin typeface="+mn-ea"/>
              </a:rPr>
              <a:t>Grpc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통신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F9DB5A8-B6EF-45F7-9BCC-362D57A20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500" y="163781"/>
            <a:ext cx="1114184" cy="7519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88A377-4EEC-24BE-8BBA-494318E46DA7}"/>
              </a:ext>
            </a:extLst>
          </p:cNvPr>
          <p:cNvSpPr txBox="1"/>
          <p:nvPr/>
        </p:nvSpPr>
        <p:spPr>
          <a:xfrm>
            <a:off x="1060700" y="176482"/>
            <a:ext cx="724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E3764"/>
                </a:solidFill>
                <a:latin typeface="+mn-ea"/>
              </a:rPr>
              <a:t>00</a:t>
            </a:r>
            <a:endParaRPr lang="ko-KR" altLang="en-US" sz="1400" b="1" dirty="0">
              <a:solidFill>
                <a:srgbClr val="1E3764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5546C-CA9D-871B-5A3F-FA0E55AC3364}"/>
              </a:ext>
            </a:extLst>
          </p:cNvPr>
          <p:cNvSpPr txBox="1"/>
          <p:nvPr/>
        </p:nvSpPr>
        <p:spPr>
          <a:xfrm>
            <a:off x="4563533" y="2981953"/>
            <a:ext cx="542713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LayoutRequest</a:t>
            </a:r>
            <a:r>
              <a:rPr lang="en-US" altLang="ko-KR" b="1" dirty="0"/>
              <a:t>()</a:t>
            </a:r>
            <a:r>
              <a:rPr lang="en-US" altLang="ko-KR" sz="1600" dirty="0"/>
              <a:t>: -&gt; </a:t>
            </a:r>
            <a:r>
              <a:rPr lang="ko-KR" altLang="en-US" sz="1600" dirty="0"/>
              <a:t>설비정보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b="1" dirty="0"/>
              <a:t>name</a:t>
            </a:r>
            <a:r>
              <a:rPr lang="en-US" altLang="ko-KR" sz="1600" dirty="0"/>
              <a:t>: </a:t>
            </a:r>
            <a:r>
              <a:rPr lang="ko-KR" altLang="en-US" sz="1600" dirty="0"/>
              <a:t>설비 명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	</a:t>
            </a:r>
            <a:r>
              <a:rPr lang="en-US" altLang="ko-KR" sz="1600" b="1" dirty="0" err="1"/>
              <a:t>x_coor</a:t>
            </a:r>
            <a:r>
              <a:rPr lang="en-US" altLang="ko-KR" sz="1600" dirty="0"/>
              <a:t>: </a:t>
            </a:r>
            <a:r>
              <a:rPr lang="ko-KR" altLang="en-US" sz="1600" dirty="0"/>
              <a:t>해당 설비 </a:t>
            </a:r>
            <a:r>
              <a:rPr lang="en-US" altLang="ko-KR" sz="1600" dirty="0"/>
              <a:t>x</a:t>
            </a:r>
            <a:r>
              <a:rPr lang="ko-KR" altLang="en-US" sz="1600" dirty="0"/>
              <a:t>좌표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	</a:t>
            </a:r>
            <a:r>
              <a:rPr lang="en-US" altLang="ko-KR" sz="1600" b="1" dirty="0" err="1"/>
              <a:t>y_coor</a:t>
            </a:r>
            <a:r>
              <a:rPr lang="en-US" altLang="ko-KR" sz="1600" dirty="0"/>
              <a:t>: </a:t>
            </a:r>
            <a:r>
              <a:rPr lang="ko-KR" altLang="en-US" sz="1600" dirty="0"/>
              <a:t>해당 설비 </a:t>
            </a:r>
            <a:r>
              <a:rPr lang="en-US" altLang="ko-KR" sz="1600" dirty="0"/>
              <a:t>y</a:t>
            </a:r>
            <a:r>
              <a:rPr lang="ko-KR" altLang="en-US" sz="1600" dirty="0"/>
              <a:t>좌표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	</a:t>
            </a:r>
            <a:r>
              <a:rPr lang="en-US" altLang="ko-KR" sz="1600" b="1" dirty="0"/>
              <a:t>rotation</a:t>
            </a:r>
            <a:r>
              <a:rPr lang="en-US" altLang="ko-KR" sz="1600" dirty="0"/>
              <a:t>: </a:t>
            </a:r>
            <a:r>
              <a:rPr lang="ko-KR" altLang="en-US" sz="1600" dirty="0"/>
              <a:t>회전여부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(1 or 0 / / 1: </a:t>
            </a:r>
            <a:r>
              <a:rPr lang="ko-KR" altLang="en-US" sz="1600" dirty="0"/>
              <a:t>회전</a:t>
            </a:r>
            <a:r>
              <a:rPr lang="en-US" altLang="ko-KR" sz="1600" dirty="0"/>
              <a:t>O,  0:</a:t>
            </a:r>
            <a:r>
              <a:rPr lang="ko-KR" altLang="en-US" sz="1600" dirty="0"/>
              <a:t> 회전</a:t>
            </a:r>
            <a:r>
              <a:rPr lang="en-US" altLang="ko-KR" sz="1600" dirty="0"/>
              <a:t>X)</a:t>
            </a:r>
          </a:p>
          <a:p>
            <a:r>
              <a:rPr lang="en-US" altLang="ko-KR" sz="1600" dirty="0"/>
              <a:t>	</a:t>
            </a:r>
            <a:r>
              <a:rPr lang="en-US" altLang="ko-KR" sz="1600" b="1" dirty="0" err="1"/>
              <a:t>transportation_time</a:t>
            </a:r>
            <a:r>
              <a:rPr lang="en-US" altLang="ko-KR" sz="1600" dirty="0"/>
              <a:t>: </a:t>
            </a:r>
            <a:r>
              <a:rPr lang="ko-KR" altLang="en-US" sz="1600" dirty="0"/>
              <a:t>입</a:t>
            </a:r>
            <a:r>
              <a:rPr lang="en-US" altLang="ko-KR" sz="1600" dirty="0"/>
              <a:t>/</a:t>
            </a:r>
            <a:r>
              <a:rPr lang="ko-KR" altLang="en-US" sz="1600" dirty="0"/>
              <a:t>출구에서 설비로 이동시간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b="1" dirty="0" err="1"/>
              <a:t>LayoutReply</a:t>
            </a:r>
            <a:r>
              <a:rPr lang="en-US" altLang="ko-KR" b="1" dirty="0"/>
              <a:t>()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	</a:t>
            </a:r>
            <a:r>
              <a:rPr lang="en-US" altLang="ko-KR" sz="1600" b="1" dirty="0" err="1"/>
              <a:t>total_processing_time</a:t>
            </a:r>
            <a:r>
              <a:rPr lang="en-US" altLang="ko-KR" sz="1600" dirty="0"/>
              <a:t>: </a:t>
            </a:r>
            <a:r>
              <a:rPr lang="ko-KR" altLang="en-US" sz="1600" dirty="0"/>
              <a:t>총 </a:t>
            </a:r>
            <a:r>
              <a:rPr lang="en-US" altLang="ko-KR" sz="1600" dirty="0"/>
              <a:t>processing</a:t>
            </a:r>
            <a:r>
              <a:rPr lang="ko-KR" altLang="en-US" sz="1600" dirty="0"/>
              <a:t> </a:t>
            </a:r>
            <a:r>
              <a:rPr lang="en-US" altLang="ko-KR" sz="1600" dirty="0"/>
              <a:t>time</a:t>
            </a:r>
            <a:br>
              <a:rPr lang="en-US" altLang="ko-KR" sz="1600" dirty="0"/>
            </a:br>
            <a:r>
              <a:rPr lang="en-US" altLang="ko-KR" sz="1600" dirty="0"/>
              <a:t>		(</a:t>
            </a:r>
            <a:r>
              <a:rPr lang="ko-KR" altLang="en-US" sz="1600" dirty="0"/>
              <a:t>이동시간</a:t>
            </a:r>
            <a:r>
              <a:rPr lang="en-US" altLang="ko-KR" sz="1600" dirty="0"/>
              <a:t>+</a:t>
            </a:r>
            <a:r>
              <a:rPr lang="ko-KR" altLang="en-US" sz="1600" dirty="0"/>
              <a:t>생산 및 검사시간</a:t>
            </a:r>
            <a:r>
              <a:rPr lang="en-US" altLang="ko-KR" sz="1600" dirty="0"/>
              <a:t>+</a:t>
            </a:r>
            <a:r>
              <a:rPr lang="ko-KR" altLang="en-US" sz="1600" dirty="0"/>
              <a:t>포장시간</a:t>
            </a:r>
            <a:r>
              <a:rPr lang="en-US" altLang="ko-KR" sz="1600" dirty="0"/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A1C0EFA-3748-76E8-4CE0-D39805077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99" y="2810326"/>
            <a:ext cx="3951800" cy="2621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5466A3-BE7F-774E-3492-9EFB96831E60}"/>
              </a:ext>
            </a:extLst>
          </p:cNvPr>
          <p:cNvSpPr txBox="1"/>
          <p:nvPr/>
        </p:nvSpPr>
        <p:spPr>
          <a:xfrm>
            <a:off x="254272" y="391181"/>
            <a:ext cx="8051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E3764"/>
                </a:solidFill>
                <a:latin typeface="+mn-ea"/>
              </a:rPr>
              <a:t>GRPC</a:t>
            </a:r>
          </a:p>
        </p:txBody>
      </p:sp>
    </p:spTree>
    <p:extLst>
      <p:ext uri="{BB962C8B-B14F-4D97-AF65-F5344CB8AC3E}">
        <p14:creationId xmlns:p14="http://schemas.microsoft.com/office/powerpoint/2010/main" val="297193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8858</TotalTime>
  <Words>369</Words>
  <Application>Microsoft Office PowerPoint</Application>
  <PresentationFormat>A4 용지(210x297mm)</PresentationFormat>
  <Paragraphs>77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나눔스퀘어 ExtraBold</vt:lpstr>
      <vt:lpstr>나눔스퀘어_ac 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주현</dc:creator>
  <cp:lastModifiedBy>User</cp:lastModifiedBy>
  <cp:revision>699</cp:revision>
  <dcterms:created xsi:type="dcterms:W3CDTF">2021-08-11T01:00:03Z</dcterms:created>
  <dcterms:modified xsi:type="dcterms:W3CDTF">2022-08-29T03:21:57Z</dcterms:modified>
</cp:coreProperties>
</file>