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4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77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2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2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4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4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0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8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E44F72-893C-49B6-B306-59EB3B9FA08A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1ADC48-3B98-46D2-B3B8-BA33DB08D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1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5FF6-A5DF-4BA1-B50F-6D9A51ED7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二手物品发布平台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0C0AA-189D-4E01-83E9-54087846D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学号：</a:t>
            </a:r>
            <a:r>
              <a:rPr lang="en-US" altLang="zh-CN" dirty="0"/>
              <a:t>1552179</a:t>
            </a:r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姓名：任思宇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64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08165-FD04-46F2-A9D7-0B29986D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74" y="2419345"/>
            <a:ext cx="3847665" cy="1276797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  <a:endParaRPr lang="en-US" altLang="zh-CN" sz="6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155F2C-2963-42F3-9368-D32B090C92E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4325"/>
            <a:ext cx="6407150" cy="666750"/>
            <a:chOff x="0" y="-33"/>
            <a:chExt cx="10091" cy="1280"/>
          </a:xfrm>
        </p:grpSpPr>
        <p:sp>
          <p:nvSpPr>
            <p:cNvPr id="6" name="圆角矩形 5124">
              <a:extLst>
                <a:ext uri="{FF2B5EF4-FFF2-40B4-BE49-F238E27FC236}">
                  <a16:creationId xmlns:a16="http://schemas.microsoft.com/office/drawing/2014/main" id="{E4EFA8B9-55E3-469F-93F2-2FDA1592B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-33"/>
              <a:ext cx="8730" cy="1260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</a:pPr>
              <a:r>
                <a:rPr lang="zh-CN" altLang="en-US" sz="2800" b="1" i="1" dirty="0">
                  <a:solidFill>
                    <a:schemeClr val="bg1"/>
                  </a:solidFill>
                </a:rPr>
                <a:t>项目功能</a:t>
              </a:r>
              <a:endParaRPr lang="zh-CN" altLang="en-US" b="1" dirty="0"/>
            </a:p>
          </p:txBody>
        </p:sp>
        <p:grpSp>
          <p:nvGrpSpPr>
            <p:cNvPr id="7" name="组合 5126">
              <a:extLst>
                <a:ext uri="{FF2B5EF4-FFF2-40B4-BE49-F238E27FC236}">
                  <a16:creationId xmlns:a16="http://schemas.microsoft.com/office/drawing/2014/main" id="{96E17A21-0AD7-4FFC-AF0E-ED0E7A276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7"/>
              <a:chOff x="0" y="0"/>
              <a:chExt cx="499" cy="499"/>
            </a:xfrm>
          </p:grpSpPr>
          <p:sp>
            <p:nvSpPr>
              <p:cNvPr id="8" name="圆角矩形 5127">
                <a:extLst>
                  <a:ext uri="{FF2B5EF4-FFF2-40B4-BE49-F238E27FC236}">
                    <a16:creationId xmlns:a16="http://schemas.microsoft.com/office/drawing/2014/main" id="{35BDACB1-5125-4290-9F4A-D2815D5CF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3028"/>
                </a:avLst>
              </a:prstGeom>
              <a:solidFill>
                <a:srgbClr val="FFB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矩形 5128">
                <a:extLst>
                  <a:ext uri="{FF2B5EF4-FFF2-40B4-BE49-F238E27FC236}">
                    <a16:creationId xmlns:a16="http://schemas.microsoft.com/office/drawing/2014/main" id="{C9099EB8-529A-4916-BE1B-85D6D86049A2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35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hlink"/>
                    </a:solidFill>
                    <a:latin typeface="Arial Black"/>
                  </a:rPr>
                  <a:t>1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hlink"/>
                  </a:solidFill>
                  <a:latin typeface="Arial Black"/>
                </a:endParaRPr>
              </a:p>
            </p:txBody>
          </p:sp>
          <p:sp>
            <p:nvSpPr>
              <p:cNvPr id="10" name="圆角矩形 5129">
                <a:extLst>
                  <a:ext uri="{FF2B5EF4-FFF2-40B4-BE49-F238E27FC236}">
                    <a16:creationId xmlns:a16="http://schemas.microsoft.com/office/drawing/2014/main" id="{0EB881BC-AEC3-4DA9-8E00-8A173D575C49}"/>
                  </a:ext>
                </a:extLst>
              </p:cNvPr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15D5F-9E01-4E0E-A0C1-2937D8C8685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268413"/>
            <a:ext cx="6407150" cy="641350"/>
            <a:chOff x="0" y="0"/>
            <a:chExt cx="10092" cy="1248"/>
          </a:xfrm>
        </p:grpSpPr>
        <p:sp>
          <p:nvSpPr>
            <p:cNvPr id="12" name="圆角矩形 5132">
              <a:extLst>
                <a:ext uri="{FF2B5EF4-FFF2-40B4-BE49-F238E27FC236}">
                  <a16:creationId xmlns:a16="http://schemas.microsoft.com/office/drawing/2014/main" id="{48EEB74E-1BEA-4934-9674-92B228ED7026}"/>
                </a:ext>
              </a:extLst>
            </p:cNvPr>
            <p:cNvSpPr/>
            <p:nvPr/>
          </p:nvSpPr>
          <p:spPr>
            <a:xfrm>
              <a:off x="1363" y="0"/>
              <a:ext cx="8729" cy="1248"/>
            </a:xfrm>
            <a:prstGeom prst="roundRect">
              <a:avLst>
                <a:gd name="adj" fmla="val 13028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数据库类型、编程语言、技术框架</a:t>
              </a:r>
              <a:endParaRPr lang="zh-CN" b="1" dirty="0"/>
            </a:p>
          </p:txBody>
        </p:sp>
        <p:grpSp>
          <p:nvGrpSpPr>
            <p:cNvPr id="13" name="组合 5134">
              <a:extLst>
                <a:ext uri="{FF2B5EF4-FFF2-40B4-BE49-F238E27FC236}">
                  <a16:creationId xmlns:a16="http://schemas.microsoft.com/office/drawing/2014/main" id="{341832D0-6788-46DB-9C40-27E9050A5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14" name="圆角矩形 5135">
                <a:extLst>
                  <a:ext uri="{FF2B5EF4-FFF2-40B4-BE49-F238E27FC236}">
                    <a16:creationId xmlns:a16="http://schemas.microsoft.com/office/drawing/2014/main" id="{F0AB38CE-386A-413E-8428-6C8E37035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3028"/>
                </a:avLst>
              </a:pr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矩形 5136">
                <a:extLst>
                  <a:ext uri="{FF2B5EF4-FFF2-40B4-BE49-F238E27FC236}">
                    <a16:creationId xmlns:a16="http://schemas.microsoft.com/office/drawing/2014/main" id="{8B0EC90F-BF1E-4F36-8FD5-071EB5E0CC64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2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6" name="圆角矩形 5137">
                <a:extLst>
                  <a:ext uri="{FF2B5EF4-FFF2-40B4-BE49-F238E27FC236}">
                    <a16:creationId xmlns:a16="http://schemas.microsoft.com/office/drawing/2014/main" id="{981434D9-3472-453C-8D6A-C63D474F2F15}"/>
                  </a:ext>
                </a:extLst>
              </p:cNvPr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EE0254-4CC8-4169-9EF5-1CCE3A6D2ED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275194"/>
            <a:ext cx="6408737" cy="628650"/>
            <a:chOff x="0" y="0"/>
            <a:chExt cx="10092" cy="1248"/>
          </a:xfrm>
        </p:grpSpPr>
        <p:sp>
          <p:nvSpPr>
            <p:cNvPr id="18" name="圆角矩形 5140">
              <a:extLst>
                <a:ext uri="{FF2B5EF4-FFF2-40B4-BE49-F238E27FC236}">
                  <a16:creationId xmlns:a16="http://schemas.microsoft.com/office/drawing/2014/main" id="{CE7138DB-46E7-4BCA-B787-4C256F72D1A3}"/>
                </a:ext>
              </a:extLst>
            </p:cNvPr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3028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数据库表结构</a:t>
              </a:r>
              <a:endParaRPr lang="zh-CN" b="1" dirty="0"/>
            </a:p>
          </p:txBody>
        </p:sp>
        <p:grpSp>
          <p:nvGrpSpPr>
            <p:cNvPr id="19" name="组合 5142">
              <a:extLst>
                <a:ext uri="{FF2B5EF4-FFF2-40B4-BE49-F238E27FC236}">
                  <a16:creationId xmlns:a16="http://schemas.microsoft.com/office/drawing/2014/main" id="{990E2EC5-BAEA-41AF-A93F-C51EC7D94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20" name="圆角矩形 5143">
                <a:extLst>
                  <a:ext uri="{FF2B5EF4-FFF2-40B4-BE49-F238E27FC236}">
                    <a16:creationId xmlns:a16="http://schemas.microsoft.com/office/drawing/2014/main" id="{ABFD3E58-40FB-474F-8C87-DB1DD4E2A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矩形 5144">
                <a:extLst>
                  <a:ext uri="{FF2B5EF4-FFF2-40B4-BE49-F238E27FC236}">
                    <a16:creationId xmlns:a16="http://schemas.microsoft.com/office/drawing/2014/main" id="{5319E877-6114-4F64-83C6-ADF801DC44B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3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22" name="圆角矩形 5145">
                <a:extLst>
                  <a:ext uri="{FF2B5EF4-FFF2-40B4-BE49-F238E27FC236}">
                    <a16:creationId xmlns:a16="http://schemas.microsoft.com/office/drawing/2014/main" id="{05A4103C-3F1F-4061-AFF6-2291603C28A7}"/>
                  </a:ext>
                </a:extLst>
              </p:cNvPr>
              <p:cNvSpPr/>
              <p:nvPr/>
            </p:nvSpPr>
            <p:spPr>
              <a:xfrm>
                <a:off x="23" y="21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9BA7B3-20BB-46C7-A74A-A11BBFA63AEE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3182938"/>
            <a:ext cx="6408737" cy="652462"/>
            <a:chOff x="0" y="0"/>
            <a:chExt cx="10092" cy="1248"/>
          </a:xfrm>
        </p:grpSpPr>
        <p:sp>
          <p:nvSpPr>
            <p:cNvPr id="24" name="圆角矩形 5148">
              <a:extLst>
                <a:ext uri="{FF2B5EF4-FFF2-40B4-BE49-F238E27FC236}">
                  <a16:creationId xmlns:a16="http://schemas.microsoft.com/office/drawing/2014/main" id="{41AC8292-B499-4123-9E4D-262C87A909B5}"/>
                </a:ext>
              </a:extLst>
            </p:cNvPr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数据库连接方式</a:t>
              </a:r>
              <a:endParaRPr lang="zh-CN" b="1" dirty="0"/>
            </a:p>
          </p:txBody>
        </p:sp>
        <p:grpSp>
          <p:nvGrpSpPr>
            <p:cNvPr id="25" name="组合 5150">
              <a:extLst>
                <a:ext uri="{FF2B5EF4-FFF2-40B4-BE49-F238E27FC236}">
                  <a16:creationId xmlns:a16="http://schemas.microsoft.com/office/drawing/2014/main" id="{089C46E2-51A5-4592-BF90-551BE8085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26" name="圆角矩形 5151">
                <a:extLst>
                  <a:ext uri="{FF2B5EF4-FFF2-40B4-BE49-F238E27FC236}">
                    <a16:creationId xmlns:a16="http://schemas.microsoft.com/office/drawing/2014/main" id="{768C52E2-FA4F-4DB0-8C5F-10795CC4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矩形 5152">
                <a:extLst>
                  <a:ext uri="{FF2B5EF4-FFF2-40B4-BE49-F238E27FC236}">
                    <a16:creationId xmlns:a16="http://schemas.microsoft.com/office/drawing/2014/main" id="{37743C6F-10B7-4C35-8C7A-C7AA80938C88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4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28" name="圆角矩形 5153">
                <a:extLst>
                  <a:ext uri="{FF2B5EF4-FFF2-40B4-BE49-F238E27FC236}">
                    <a16:creationId xmlns:a16="http://schemas.microsoft.com/office/drawing/2014/main" id="{D0AE070B-483A-4325-8AF7-DCBFF93C515A}"/>
                  </a:ext>
                </a:extLst>
              </p:cNvPr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3615C9-B01B-47A3-B29B-F9B1FC460B91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4121150"/>
            <a:ext cx="6437312" cy="650875"/>
            <a:chOff x="0" y="0"/>
            <a:chExt cx="10137" cy="1305"/>
          </a:xfrm>
        </p:grpSpPr>
        <p:sp>
          <p:nvSpPr>
            <p:cNvPr id="30" name="圆角矩形 3">
              <a:extLst>
                <a:ext uri="{FF2B5EF4-FFF2-40B4-BE49-F238E27FC236}">
                  <a16:creationId xmlns:a16="http://schemas.microsoft.com/office/drawing/2014/main" id="{80DB66BC-ACAB-433B-BE56-D7A49F28569A}"/>
                </a:ext>
              </a:extLst>
            </p:cNvPr>
            <p:cNvSpPr/>
            <p:nvPr/>
          </p:nvSpPr>
          <p:spPr>
            <a:xfrm>
              <a:off x="1407" y="57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数据库中的数据如何与</a:t>
              </a:r>
              <a:r>
                <a:rPr lang="en-US" altLang="zh-CN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web</a:t>
              </a: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交互</a:t>
              </a:r>
              <a:endParaRPr lang="zh-CN" sz="2000" b="1" dirty="0"/>
            </a:p>
          </p:txBody>
        </p:sp>
        <p:grpSp>
          <p:nvGrpSpPr>
            <p:cNvPr id="31" name="组合 5">
              <a:extLst>
                <a:ext uri="{FF2B5EF4-FFF2-40B4-BE49-F238E27FC236}">
                  <a16:creationId xmlns:a16="http://schemas.microsoft.com/office/drawing/2014/main" id="{D4B361B3-585D-402C-9501-DFDEC5B55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32" name="圆角矩形 6">
                <a:extLst>
                  <a:ext uri="{FF2B5EF4-FFF2-40B4-BE49-F238E27FC236}">
                    <a16:creationId xmlns:a16="http://schemas.microsoft.com/office/drawing/2014/main" id="{2FACFBA9-3EC0-4858-8B1C-FFF0974EB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矩形 7">
                <a:extLst>
                  <a:ext uri="{FF2B5EF4-FFF2-40B4-BE49-F238E27FC236}">
                    <a16:creationId xmlns:a16="http://schemas.microsoft.com/office/drawing/2014/main" id="{5D30398E-4EA0-48B2-92B3-CC3EF573A296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5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34" name="圆角矩形 8">
                <a:extLst>
                  <a:ext uri="{FF2B5EF4-FFF2-40B4-BE49-F238E27FC236}">
                    <a16:creationId xmlns:a16="http://schemas.microsoft.com/office/drawing/2014/main" id="{7A4E6F19-3F77-4EED-85B5-B76047DD3C0C}"/>
                  </a:ext>
                </a:extLst>
              </p:cNvPr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3DB90D4-6AD6-48CA-8215-E07169EC196E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5054600"/>
            <a:ext cx="6408737" cy="652463"/>
            <a:chOff x="0" y="0"/>
            <a:chExt cx="10092" cy="1248"/>
          </a:xfrm>
        </p:grpSpPr>
        <p:sp>
          <p:nvSpPr>
            <p:cNvPr id="36" name="圆角矩形 11">
              <a:extLst>
                <a:ext uri="{FF2B5EF4-FFF2-40B4-BE49-F238E27FC236}">
                  <a16:creationId xmlns:a16="http://schemas.microsoft.com/office/drawing/2014/main" id="{F14BA2E8-534C-4DE8-A2AA-9A0A8DF2A86E}"/>
                </a:ext>
              </a:extLst>
            </p:cNvPr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项目遇到的困难</a:t>
              </a:r>
              <a:endParaRPr lang="zh-CN" b="1" dirty="0"/>
            </a:p>
          </p:txBody>
        </p:sp>
        <p:grpSp>
          <p:nvGrpSpPr>
            <p:cNvPr id="37" name="组合 13">
              <a:extLst>
                <a:ext uri="{FF2B5EF4-FFF2-40B4-BE49-F238E27FC236}">
                  <a16:creationId xmlns:a16="http://schemas.microsoft.com/office/drawing/2014/main" id="{54092639-5DBC-4D9F-960B-2F4C48DDA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38" name="圆角矩形 14">
                <a:extLst>
                  <a:ext uri="{FF2B5EF4-FFF2-40B4-BE49-F238E27FC236}">
                    <a16:creationId xmlns:a16="http://schemas.microsoft.com/office/drawing/2014/main" id="{39960C41-4756-4075-AC4A-E1A1D021A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矩形 15">
                <a:extLst>
                  <a:ext uri="{FF2B5EF4-FFF2-40B4-BE49-F238E27FC236}">
                    <a16:creationId xmlns:a16="http://schemas.microsoft.com/office/drawing/2014/main" id="{0CC47EA3-E37E-44F4-B606-5364E5F26A4F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6</a:t>
                </a:r>
                <a:endParaRPr lang="zh-CN" altLang="en-US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40" name="圆角矩形 16">
                <a:extLst>
                  <a:ext uri="{FF2B5EF4-FFF2-40B4-BE49-F238E27FC236}">
                    <a16:creationId xmlns:a16="http://schemas.microsoft.com/office/drawing/2014/main" id="{1D0439C7-CB96-43AE-87AC-F593DD6B8EBE}"/>
                  </a:ext>
                </a:extLst>
              </p:cNvPr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4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F634-35E1-4007-A0BC-EBF91C39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E239C-5AA9-47E8-B7C2-336D9999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以进行注册、登录进入系统。进入系统之后，用户可以浏览、查找自己喜欢的二手物品，查看物品详情，与卖家进行交流。用户也可以发布自己的二手物品，供他人选择。用户可以在用户个人中心查看自己收藏的物品，暂时关闭</a:t>
            </a:r>
            <a:r>
              <a:rPr lang="en-US" altLang="zh-CN" dirty="0"/>
              <a:t>/</a:t>
            </a:r>
            <a:r>
              <a:rPr lang="zh-CN" altLang="en-US" dirty="0"/>
              <a:t>开启、撤销自己发布的物品，修改自己的个人资料等等。</a:t>
            </a:r>
            <a:endParaRPr lang="en-US" altLang="zh-CN" dirty="0"/>
          </a:p>
          <a:p>
            <a:r>
              <a:rPr lang="zh-CN" altLang="en-US" dirty="0"/>
              <a:t>管理员负责管理系统秩序，可以对出现的不良评论或者违禁物品进行删除。</a:t>
            </a:r>
          </a:p>
        </p:txBody>
      </p:sp>
    </p:spTree>
    <p:extLst>
      <p:ext uri="{BB962C8B-B14F-4D97-AF65-F5344CB8AC3E}">
        <p14:creationId xmlns:p14="http://schemas.microsoft.com/office/powerpoint/2010/main" val="124498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7780-0B3A-452E-BC82-49809196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数据库类型、编程语言、框架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5D6D2-CF93-495D-A664-A74C7706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数据库类型：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编程语言：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框架</a:t>
            </a:r>
            <a:r>
              <a:rPr lang="en-US" altLang="zh-CN" dirty="0"/>
              <a:t>:Flask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75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0F945-B122-4ECA-9E40-5FFFDC59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4AAA0-D6B1-4B5B-B1FE-F6933A57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09929" cy="3615267"/>
          </a:xfrm>
        </p:spPr>
        <p:txBody>
          <a:bodyPr/>
          <a:lstStyle/>
          <a:p>
            <a:r>
              <a:rPr lang="zh-CN" altLang="en-US" dirty="0"/>
              <a:t>用户表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用户</a:t>
            </a:r>
            <a:r>
              <a:rPr lang="en-US" altLang="zh-CN" dirty="0">
                <a:sym typeface="Wingdings" panose="05000000000000000000" pitchFamily="2" charset="2"/>
              </a:rPr>
              <a:t>ID,</a:t>
            </a:r>
            <a:r>
              <a:rPr lang="zh-CN" altLang="en-US" dirty="0">
                <a:sym typeface="Wingdings" panose="05000000000000000000" pitchFamily="2" charset="2"/>
              </a:rPr>
              <a:t>用户名，加密处理后的密码，邮箱，是否具有管理员权限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物品表：物品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，物品名称，物品详细描述，物品价格，物品图片</a:t>
            </a: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，物品发布者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，物品发布时间，物品交易是否被关闭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评论表：评论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，评论内容，评论发布者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，评论所属物品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，评论发布时间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用户喜好表：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，用户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B134F-C59B-43E4-AB88-9690E8ED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00458-944C-4923-AF10-22C6EF24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数据库连接利用了</a:t>
            </a:r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 err="1"/>
              <a:t>flask_sqlalchemy</a:t>
            </a:r>
            <a:r>
              <a:rPr lang="zh-CN" altLang="en-US" dirty="0"/>
              <a:t>插件，</a:t>
            </a:r>
            <a:r>
              <a:rPr lang="en-US" altLang="zh-CN" dirty="0" err="1"/>
              <a:t>mysql</a:t>
            </a:r>
            <a:r>
              <a:rPr lang="zh-CN" altLang="en-US" dirty="0"/>
              <a:t>驱动使用的是</a:t>
            </a:r>
            <a:r>
              <a:rPr lang="en-US" altLang="zh-CN" dirty="0"/>
              <a:t>Python</a:t>
            </a:r>
            <a:r>
              <a:rPr lang="zh-CN" altLang="en-US" dirty="0"/>
              <a:t>语言针对</a:t>
            </a:r>
            <a:r>
              <a:rPr lang="en-US" altLang="zh-CN" dirty="0" err="1"/>
              <a:t>mysql</a:t>
            </a:r>
            <a:r>
              <a:rPr lang="zh-CN" altLang="en-US" dirty="0"/>
              <a:t>数据库的</a:t>
            </a:r>
            <a:r>
              <a:rPr lang="en-US" altLang="zh-CN" dirty="0" err="1"/>
              <a:t>pymysql</a:t>
            </a:r>
            <a:r>
              <a:rPr lang="zh-CN" altLang="en-US" dirty="0"/>
              <a:t>。通过在项目的</a:t>
            </a:r>
            <a:r>
              <a:rPr lang="en-US" altLang="zh-CN" dirty="0"/>
              <a:t>config</a:t>
            </a:r>
            <a:r>
              <a:rPr lang="zh-CN" altLang="en-US" dirty="0"/>
              <a:t>文件中指定数据库的详细</a:t>
            </a:r>
            <a:r>
              <a:rPr lang="en-US" altLang="zh-CN" dirty="0"/>
              <a:t>URL</a:t>
            </a:r>
            <a:r>
              <a:rPr lang="zh-CN" altLang="en-US" dirty="0"/>
              <a:t>便可以进行数据库的连接。</a:t>
            </a:r>
          </a:p>
        </p:txBody>
      </p:sp>
    </p:spTree>
    <p:extLst>
      <p:ext uri="{BB962C8B-B14F-4D97-AF65-F5344CB8AC3E}">
        <p14:creationId xmlns:p14="http://schemas.microsoft.com/office/powerpoint/2010/main" val="5164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65A8-5EBA-45EF-B22E-DE8830FA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数据库中的数据如何与</a:t>
            </a:r>
            <a:r>
              <a:rPr lang="en-US" altLang="zh-CN" dirty="0"/>
              <a:t>Web</a:t>
            </a:r>
            <a:r>
              <a:rPr lang="zh-CN" altLang="en-US" dirty="0"/>
              <a:t>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A78E6-6AE0-4E7A-8FBF-B30A0371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/>
              <a:t>jinja2</a:t>
            </a:r>
            <a:r>
              <a:rPr lang="zh-CN" altLang="en-US" dirty="0"/>
              <a:t>引擎允许使用</a:t>
            </a:r>
            <a:r>
              <a:rPr lang="en-US" altLang="zh-CN" dirty="0"/>
              <a:t>{{ }}</a:t>
            </a:r>
            <a:r>
              <a:rPr lang="zh-CN" altLang="en-US" dirty="0"/>
              <a:t>和</a:t>
            </a:r>
            <a:r>
              <a:rPr lang="en-US" altLang="zh-CN" dirty="0"/>
              <a:t>{% %}</a:t>
            </a:r>
            <a:r>
              <a:rPr lang="zh-CN" altLang="en-US" dirty="0"/>
              <a:t>的形式实现传递变量和实现循环、条件语句。</a:t>
            </a:r>
            <a:endParaRPr lang="en-US" altLang="zh-CN" dirty="0"/>
          </a:p>
          <a:p>
            <a:r>
              <a:rPr lang="zh-CN" altLang="en-US" dirty="0"/>
              <a:t>例如，在</a:t>
            </a:r>
            <a:r>
              <a:rPr lang="en-US" altLang="zh-CN" dirty="0"/>
              <a:t>WEB</a:t>
            </a:r>
            <a:r>
              <a:rPr lang="zh-CN" altLang="en-US" dirty="0"/>
              <a:t>首页展示所有发布的二手物品，需要传递所有二手物品的信息：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图</a:t>
            </a:r>
            <a:r>
              <a:rPr lang="en-US" altLang="zh-CN" dirty="0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items</a:t>
            </a:r>
            <a:r>
              <a:rPr lang="zh-CN" altLang="en-US" dirty="0"/>
              <a:t>是视图函数中传递的变量</a:t>
            </a:r>
            <a:r>
              <a:rPr lang="en-US" altLang="zh-CN" dirty="0"/>
              <a:t>,</a:t>
            </a:r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中使用类似</a:t>
            </a:r>
            <a:r>
              <a:rPr lang="en-US" altLang="zh-CN" dirty="0"/>
              <a:t>Python</a:t>
            </a:r>
            <a:r>
              <a:rPr lang="zh-CN" altLang="en-US" dirty="0"/>
              <a:t>的访问对象属性的方式访问</a:t>
            </a:r>
            <a:r>
              <a:rPr lang="en-US" altLang="zh-CN" dirty="0"/>
              <a:t>item</a:t>
            </a:r>
            <a:r>
              <a:rPr lang="zh-CN" altLang="en-US" dirty="0"/>
              <a:t>的各个属性。</a:t>
            </a:r>
            <a:r>
              <a:rPr lang="en-US" altLang="zh-CN" dirty="0"/>
              <a:t>Item</a:t>
            </a:r>
            <a:r>
              <a:rPr lang="zh-CN" altLang="en-US" dirty="0"/>
              <a:t>变量的各个属性和数据库表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3)</a:t>
            </a:r>
            <a:r>
              <a:rPr lang="zh-CN" altLang="en-US" dirty="0"/>
              <a:t>中的列一一对应。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A2361-81F7-4C84-A215-0EE1A5B6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1" y="2493433"/>
            <a:ext cx="2238095" cy="2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733CBF-FDA8-44D6-8488-5CF51D2F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911" y="1802651"/>
            <a:ext cx="4187407" cy="1507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FE6A9B-823C-47B7-9B2D-0D3736CD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74" y="1770697"/>
            <a:ext cx="4111017" cy="15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17BF-969E-450C-B486-B861D19F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3161E-6A97-4264-B8F8-2D630C8B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在实现本系统时遇到的困难主要体现在两个方面，一是系统的前端页面的设计，二是怎样快捷方便地得到一对多关系。</a:t>
            </a:r>
            <a:endParaRPr lang="en-US" altLang="zh-CN" dirty="0"/>
          </a:p>
          <a:p>
            <a:r>
              <a:rPr lang="zh-CN" altLang="en-US" dirty="0"/>
              <a:t>系统前端页面的设计困难的解决是通过参考著名的前端框架</a:t>
            </a:r>
            <a:r>
              <a:rPr lang="en-US" altLang="zh-CN" dirty="0"/>
              <a:t>Bootstrap</a:t>
            </a:r>
            <a:r>
              <a:rPr lang="zh-CN" altLang="en-US" dirty="0"/>
              <a:t>实现的。</a:t>
            </a:r>
            <a:r>
              <a:rPr lang="en-US" altLang="zh-CN" dirty="0"/>
              <a:t>Bootstrap</a:t>
            </a:r>
            <a:r>
              <a:rPr lang="zh-CN" altLang="en-US" dirty="0"/>
              <a:t>框架提供了许多精美的组建、布局，还开放了源代码供参考。在此基础上我还加入了一些利用</a:t>
            </a:r>
            <a:r>
              <a:rPr lang="en-US" altLang="zh-CN" dirty="0" err="1"/>
              <a:t>javascrip</a:t>
            </a:r>
            <a:r>
              <a:rPr lang="zh-CN" altLang="en-US" dirty="0"/>
              <a:t>代码实现的美化效果，使得前端设计更加美观。</a:t>
            </a:r>
            <a:endParaRPr lang="en-US" altLang="zh-CN" dirty="0"/>
          </a:p>
          <a:p>
            <a:r>
              <a:rPr lang="zh-CN" altLang="en-US" dirty="0"/>
              <a:t>实体一对多关系的解决得益于</a:t>
            </a:r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/>
              <a:t>relationship</a:t>
            </a:r>
            <a:r>
              <a:rPr lang="zh-CN" altLang="en-US" dirty="0"/>
              <a:t>函数，能够在不创建实体表的情况下，通过反向引用获取到用户发布的所有评论和某个物品下的所有评论。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E2710-FCB1-4827-B265-4835F693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43" y="3886155"/>
            <a:ext cx="7759737" cy="4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19CE9-3F6F-46E0-BD01-AB5C12409635}"/>
              </a:ext>
            </a:extLst>
          </p:cNvPr>
          <p:cNvSpPr txBox="1"/>
          <p:nvPr/>
        </p:nvSpPr>
        <p:spPr>
          <a:xfrm>
            <a:off x="2429435" y="1389530"/>
            <a:ext cx="73331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6000" dirty="0"/>
              <a:t>谢谢！</a:t>
            </a:r>
            <a:endParaRPr lang="en-US" altLang="zh-CN" sz="6000" dirty="0"/>
          </a:p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学号：</a:t>
            </a:r>
            <a:r>
              <a:rPr lang="en-US" altLang="zh-CN" sz="2400" dirty="0"/>
              <a:t>1552179</a:t>
            </a:r>
          </a:p>
          <a:p>
            <a:pPr algn="ctr"/>
            <a:r>
              <a:rPr lang="zh-CN" altLang="en-US" sz="2400" dirty="0"/>
              <a:t>姓名：任思宇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836947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546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幼圆</vt:lpstr>
      <vt:lpstr>Arial Black</vt:lpstr>
      <vt:lpstr>Century Gothic</vt:lpstr>
      <vt:lpstr>Wingdings</vt:lpstr>
      <vt:lpstr>Wingdings 3</vt:lpstr>
      <vt:lpstr>切片</vt:lpstr>
      <vt:lpstr>二手物品发布平台</vt:lpstr>
      <vt:lpstr>PowerPoint 演示文稿</vt:lpstr>
      <vt:lpstr>项目功能</vt:lpstr>
      <vt:lpstr>数据库类型、编程语言、框架</vt:lpstr>
      <vt:lpstr>数据库表结构</vt:lpstr>
      <vt:lpstr>数据库连接方式</vt:lpstr>
      <vt:lpstr>数据库中的数据如何与Web交互</vt:lpstr>
      <vt:lpstr>遇到的困难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二手物品发布平台</dc:title>
  <dc:creator>Ren Siyu</dc:creator>
  <cp:lastModifiedBy>Ren Siyu</cp:lastModifiedBy>
  <cp:revision>32</cp:revision>
  <dcterms:created xsi:type="dcterms:W3CDTF">2017-12-10T05:38:23Z</dcterms:created>
  <dcterms:modified xsi:type="dcterms:W3CDTF">2017-12-10T06:15:03Z</dcterms:modified>
</cp:coreProperties>
</file>