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2" r:id="rId3"/>
    <p:sldId id="284" r:id="rId4"/>
    <p:sldId id="283" r:id="rId5"/>
    <p:sldId id="256" r:id="rId6"/>
    <p:sldId id="258" r:id="rId7"/>
    <p:sldId id="257" r:id="rId8"/>
    <p:sldId id="259" r:id="rId9"/>
    <p:sldId id="262" r:id="rId10"/>
    <p:sldId id="261" r:id="rId11"/>
    <p:sldId id="265" r:id="rId12"/>
    <p:sldId id="264" r:id="rId13"/>
    <p:sldId id="267" r:id="rId14"/>
    <p:sldId id="266" r:id="rId15"/>
    <p:sldId id="268" r:id="rId16"/>
    <p:sldId id="270" r:id="rId17"/>
    <p:sldId id="271"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34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6F541D1B-1B04-4C86-94CF-7173CC166197}" type="datetimeFigureOut">
              <a:rPr lang="en-US" smtClean="0"/>
              <a:t>2/26/2023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F033BF36-3688-4024-B70C-FFCDA7F79E2F}" type="slidenum">
              <a:rPr lang="en-US" smtClean="0"/>
              <a:t>‹Nº›</a:t>
            </a:fld>
            <a:endParaRPr lang="en-US"/>
          </a:p>
        </p:txBody>
      </p:sp>
    </p:spTree>
    <p:extLst>
      <p:ext uri="{BB962C8B-B14F-4D97-AF65-F5344CB8AC3E}">
        <p14:creationId xmlns:p14="http://schemas.microsoft.com/office/powerpoint/2010/main" val="261999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F541D1B-1B04-4C86-94CF-7173CC166197}" type="datetimeFigureOut">
              <a:rPr lang="en-US" smtClean="0"/>
              <a:t>2/26/2023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F033BF36-3688-4024-B70C-FFCDA7F79E2F}" type="slidenum">
              <a:rPr lang="en-US" smtClean="0"/>
              <a:t>‹Nº›</a:t>
            </a:fld>
            <a:endParaRPr lang="en-US"/>
          </a:p>
        </p:txBody>
      </p:sp>
    </p:spTree>
    <p:extLst>
      <p:ext uri="{BB962C8B-B14F-4D97-AF65-F5344CB8AC3E}">
        <p14:creationId xmlns:p14="http://schemas.microsoft.com/office/powerpoint/2010/main" val="219384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F541D1B-1B04-4C86-94CF-7173CC166197}" type="datetimeFigureOut">
              <a:rPr lang="en-US" smtClean="0"/>
              <a:t>2/26/2023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F033BF36-3688-4024-B70C-FFCDA7F79E2F}" type="slidenum">
              <a:rPr lang="en-US" smtClean="0"/>
              <a:t>‹Nº›</a:t>
            </a:fld>
            <a:endParaRPr lang="en-US"/>
          </a:p>
        </p:txBody>
      </p:sp>
    </p:spTree>
    <p:extLst>
      <p:ext uri="{BB962C8B-B14F-4D97-AF65-F5344CB8AC3E}">
        <p14:creationId xmlns:p14="http://schemas.microsoft.com/office/powerpoint/2010/main" val="3174240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F541D1B-1B04-4C86-94CF-7173CC166197}" type="datetimeFigureOut">
              <a:rPr lang="en-US" smtClean="0"/>
              <a:t>2/26/2023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F033BF36-3688-4024-B70C-FFCDA7F79E2F}" type="slidenum">
              <a:rPr lang="en-US" smtClean="0"/>
              <a:t>‹Nº›</a:t>
            </a:fld>
            <a:endParaRPr lang="en-US"/>
          </a:p>
        </p:txBody>
      </p:sp>
    </p:spTree>
    <p:extLst>
      <p:ext uri="{BB962C8B-B14F-4D97-AF65-F5344CB8AC3E}">
        <p14:creationId xmlns:p14="http://schemas.microsoft.com/office/powerpoint/2010/main" val="205702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6F541D1B-1B04-4C86-94CF-7173CC166197}" type="datetimeFigureOut">
              <a:rPr lang="en-US" smtClean="0"/>
              <a:t>2/26/2023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F033BF36-3688-4024-B70C-FFCDA7F79E2F}" type="slidenum">
              <a:rPr lang="en-US" smtClean="0"/>
              <a:t>‹Nº›</a:t>
            </a:fld>
            <a:endParaRPr lang="en-US"/>
          </a:p>
        </p:txBody>
      </p:sp>
    </p:spTree>
    <p:extLst>
      <p:ext uri="{BB962C8B-B14F-4D97-AF65-F5344CB8AC3E}">
        <p14:creationId xmlns:p14="http://schemas.microsoft.com/office/powerpoint/2010/main" val="291770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6F541D1B-1B04-4C86-94CF-7173CC166197}" type="datetimeFigureOut">
              <a:rPr lang="en-US" smtClean="0"/>
              <a:t>2/26/2023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F033BF36-3688-4024-B70C-FFCDA7F79E2F}" type="slidenum">
              <a:rPr lang="en-US" smtClean="0"/>
              <a:t>‹Nº›</a:t>
            </a:fld>
            <a:endParaRPr lang="en-US"/>
          </a:p>
        </p:txBody>
      </p:sp>
    </p:spTree>
    <p:extLst>
      <p:ext uri="{BB962C8B-B14F-4D97-AF65-F5344CB8AC3E}">
        <p14:creationId xmlns:p14="http://schemas.microsoft.com/office/powerpoint/2010/main" val="190454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6F541D1B-1B04-4C86-94CF-7173CC166197}" type="datetimeFigureOut">
              <a:rPr lang="en-US" smtClean="0"/>
              <a:t>2/26/2023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F033BF36-3688-4024-B70C-FFCDA7F79E2F}" type="slidenum">
              <a:rPr lang="en-US" smtClean="0"/>
              <a:t>‹Nº›</a:t>
            </a:fld>
            <a:endParaRPr lang="en-US"/>
          </a:p>
        </p:txBody>
      </p:sp>
    </p:spTree>
    <p:extLst>
      <p:ext uri="{BB962C8B-B14F-4D97-AF65-F5344CB8AC3E}">
        <p14:creationId xmlns:p14="http://schemas.microsoft.com/office/powerpoint/2010/main" val="2111384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6F541D1B-1B04-4C86-94CF-7173CC166197}" type="datetimeFigureOut">
              <a:rPr lang="en-US" smtClean="0"/>
              <a:t>2/26/2023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F033BF36-3688-4024-B70C-FFCDA7F79E2F}" type="slidenum">
              <a:rPr lang="en-US" smtClean="0"/>
              <a:t>‹Nº›</a:t>
            </a:fld>
            <a:endParaRPr lang="en-US"/>
          </a:p>
        </p:txBody>
      </p:sp>
    </p:spTree>
    <p:extLst>
      <p:ext uri="{BB962C8B-B14F-4D97-AF65-F5344CB8AC3E}">
        <p14:creationId xmlns:p14="http://schemas.microsoft.com/office/powerpoint/2010/main" val="315753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F541D1B-1B04-4C86-94CF-7173CC166197}" type="datetimeFigureOut">
              <a:rPr lang="en-US" smtClean="0"/>
              <a:t>2/26/2023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F033BF36-3688-4024-B70C-FFCDA7F79E2F}" type="slidenum">
              <a:rPr lang="en-US" smtClean="0"/>
              <a:t>‹Nº›</a:t>
            </a:fld>
            <a:endParaRPr lang="en-US"/>
          </a:p>
        </p:txBody>
      </p:sp>
    </p:spTree>
    <p:extLst>
      <p:ext uri="{BB962C8B-B14F-4D97-AF65-F5344CB8AC3E}">
        <p14:creationId xmlns:p14="http://schemas.microsoft.com/office/powerpoint/2010/main" val="108204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F541D1B-1B04-4C86-94CF-7173CC166197}" type="datetimeFigureOut">
              <a:rPr lang="en-US" smtClean="0"/>
              <a:t>2/26/2023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F033BF36-3688-4024-B70C-FFCDA7F79E2F}" type="slidenum">
              <a:rPr lang="en-US" smtClean="0"/>
              <a:t>‹Nº›</a:t>
            </a:fld>
            <a:endParaRPr lang="en-US"/>
          </a:p>
        </p:txBody>
      </p:sp>
    </p:spTree>
    <p:extLst>
      <p:ext uri="{BB962C8B-B14F-4D97-AF65-F5344CB8AC3E}">
        <p14:creationId xmlns:p14="http://schemas.microsoft.com/office/powerpoint/2010/main" val="3205326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F541D1B-1B04-4C86-94CF-7173CC166197}" type="datetimeFigureOut">
              <a:rPr lang="en-US" smtClean="0"/>
              <a:t>2/26/2023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F033BF36-3688-4024-B70C-FFCDA7F79E2F}" type="slidenum">
              <a:rPr lang="en-US" smtClean="0"/>
              <a:t>‹Nº›</a:t>
            </a:fld>
            <a:endParaRPr lang="en-US"/>
          </a:p>
        </p:txBody>
      </p:sp>
    </p:spTree>
    <p:extLst>
      <p:ext uri="{BB962C8B-B14F-4D97-AF65-F5344CB8AC3E}">
        <p14:creationId xmlns:p14="http://schemas.microsoft.com/office/powerpoint/2010/main" val="503071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541D1B-1B04-4C86-94CF-7173CC166197}" type="datetimeFigureOut">
              <a:rPr lang="en-US" smtClean="0"/>
              <a:t>2/26/2023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33BF36-3688-4024-B70C-FFCDA7F79E2F}" type="slidenum">
              <a:rPr lang="en-US" smtClean="0"/>
              <a:t>‹Nº›</a:t>
            </a:fld>
            <a:endParaRPr lang="en-US"/>
          </a:p>
        </p:txBody>
      </p:sp>
    </p:spTree>
    <p:extLst>
      <p:ext uri="{BB962C8B-B14F-4D97-AF65-F5344CB8AC3E}">
        <p14:creationId xmlns:p14="http://schemas.microsoft.com/office/powerpoint/2010/main" val="3911786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opensea.io/assets/ethereum/0x495f947276749ce646f68ac8c248420045cb7b5e/107713437242844759015616701220898450239726772614943499125812750631238627229697/" TargetMode="Externa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US" sz="7200" b="1" dirty="0" smtClean="0">
                <a:solidFill>
                  <a:srgbClr val="27348E"/>
                </a:solidFill>
              </a:rPr>
              <a:t>Diego Riofrío Vivanco</a:t>
            </a:r>
            <a:endParaRPr lang="en-US" sz="7200" b="1" dirty="0">
              <a:solidFill>
                <a:srgbClr val="27348E"/>
              </a:solidFill>
            </a:endParaRPr>
          </a:p>
        </p:txBody>
      </p:sp>
      <p:sp>
        <p:nvSpPr>
          <p:cNvPr id="3" name="Subtítulo 2"/>
          <p:cNvSpPr>
            <a:spLocks noGrp="1"/>
          </p:cNvSpPr>
          <p:nvPr>
            <p:ph type="subTitle" idx="1"/>
          </p:nvPr>
        </p:nvSpPr>
        <p:spPr>
          <a:xfrm>
            <a:off x="1524000" y="4161888"/>
            <a:ext cx="9144000" cy="682181"/>
          </a:xfrm>
        </p:spPr>
        <p:txBody>
          <a:bodyPr>
            <a:normAutofit/>
          </a:bodyPr>
          <a:lstStyle/>
          <a:p>
            <a:r>
              <a:rPr lang="es-EC" sz="3200" dirty="0" smtClean="0"/>
              <a:t>Trabajo</a:t>
            </a:r>
            <a:r>
              <a:rPr lang="en-US" sz="3200" dirty="0" smtClean="0"/>
              <a:t> de la GRAN TAREA</a:t>
            </a:r>
            <a:endParaRPr lang="en-US" sz="3200" dirty="0"/>
          </a:p>
        </p:txBody>
      </p:sp>
      <p:graphicFrame>
        <p:nvGraphicFramePr>
          <p:cNvPr id="4" name="Objeto 3"/>
          <p:cNvGraphicFramePr>
            <a:graphicFrameLocks noChangeAspect="1"/>
          </p:cNvGraphicFramePr>
          <p:nvPr>
            <p:extLst>
              <p:ext uri="{D42A27DB-BD31-4B8C-83A1-F6EECF244321}">
                <p14:modId xmlns:p14="http://schemas.microsoft.com/office/powerpoint/2010/main" val="4018714567"/>
              </p:ext>
            </p:extLst>
          </p:nvPr>
        </p:nvGraphicFramePr>
        <p:xfrm>
          <a:off x="1847723" y="348107"/>
          <a:ext cx="8128000" cy="1760538"/>
        </p:xfrm>
        <a:graphic>
          <a:graphicData uri="http://schemas.openxmlformats.org/presentationml/2006/ole">
            <mc:AlternateContent xmlns:mc="http://schemas.openxmlformats.org/markup-compatibility/2006">
              <mc:Choice xmlns:v="urn:schemas-microsoft-com:vml" Requires="v">
                <p:oleObj spid="_x0000_s2054" name="Imagen de mapa de bits" r:id="rId3" imgW="12668400" imgH="2743200" progId="Paint.Picture">
                  <p:embed/>
                </p:oleObj>
              </mc:Choice>
              <mc:Fallback>
                <p:oleObj name="Imagen de mapa de bits" r:id="rId3" imgW="12668400" imgH="2743200" progId="Paint.Picture">
                  <p:embed/>
                  <p:pic>
                    <p:nvPicPr>
                      <p:cNvPr id="0" name=""/>
                      <p:cNvPicPr/>
                      <p:nvPr/>
                    </p:nvPicPr>
                    <p:blipFill>
                      <a:blip r:embed="rId4"/>
                      <a:stretch>
                        <a:fillRect/>
                      </a:stretch>
                    </p:blipFill>
                    <p:spPr>
                      <a:xfrm>
                        <a:off x="1847723" y="348107"/>
                        <a:ext cx="8128000" cy="1760538"/>
                      </a:xfrm>
                      <a:prstGeom prst="rect">
                        <a:avLst/>
                      </a:prstGeom>
                    </p:spPr>
                  </p:pic>
                </p:oleObj>
              </mc:Fallback>
            </mc:AlternateContent>
          </a:graphicData>
        </a:graphic>
      </p:graphicFrame>
      <p:sp>
        <p:nvSpPr>
          <p:cNvPr id="5" name="CuadroTexto 4"/>
          <p:cNvSpPr txBox="1"/>
          <p:nvPr/>
        </p:nvSpPr>
        <p:spPr>
          <a:xfrm>
            <a:off x="576072" y="5103674"/>
            <a:ext cx="8878824" cy="2123658"/>
          </a:xfrm>
          <a:prstGeom prst="rect">
            <a:avLst/>
          </a:prstGeom>
          <a:noFill/>
        </p:spPr>
        <p:txBody>
          <a:bodyPr wrap="square" rtlCol="0">
            <a:spAutoFit/>
          </a:bodyPr>
          <a:lstStyle/>
          <a:p>
            <a:r>
              <a:rPr lang="es-EC" sz="2400" b="1" dirty="0" smtClean="0"/>
              <a:t>Asignaturas</a:t>
            </a:r>
          </a:p>
          <a:p>
            <a:endParaRPr lang="en-US" sz="2400" b="1" dirty="0"/>
          </a:p>
          <a:p>
            <a:r>
              <a:rPr lang="en-US" sz="2400" b="1" dirty="0" smtClean="0"/>
              <a:t>-E-LEARNIG </a:t>
            </a:r>
            <a:r>
              <a:rPr lang="en-US" sz="2400" b="1" dirty="0"/>
              <a:t>Y FORMACION ON </a:t>
            </a:r>
            <a:r>
              <a:rPr lang="en-US" sz="2400" b="1" dirty="0" smtClean="0"/>
              <a:t>LINE</a:t>
            </a:r>
          </a:p>
          <a:p>
            <a:r>
              <a:rPr lang="es-ES" sz="2400" b="1" dirty="0" smtClean="0"/>
              <a:t>-REDES </a:t>
            </a:r>
            <a:r>
              <a:rPr lang="es-ES" sz="2400" b="1" dirty="0"/>
              <a:t>SOCIALES BLOGS Y SUS APLICACIONES EN LA DOCENCIA</a:t>
            </a:r>
          </a:p>
          <a:p>
            <a:r>
              <a:rPr lang="en-US" b="1" dirty="0"/>
              <a:t> </a:t>
            </a:r>
          </a:p>
          <a:p>
            <a:endParaRPr lang="en-US" dirty="0"/>
          </a:p>
        </p:txBody>
      </p:sp>
      <p:pic>
        <p:nvPicPr>
          <p:cNvPr id="6" name="Imagen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54896" y="4284219"/>
            <a:ext cx="2972640" cy="2804905"/>
          </a:xfrm>
          <a:prstGeom prst="rect">
            <a:avLst/>
          </a:prstGeom>
        </p:spPr>
      </p:pic>
    </p:spTree>
    <p:extLst>
      <p:ext uri="{BB962C8B-B14F-4D97-AF65-F5344CB8AC3E}">
        <p14:creationId xmlns:p14="http://schemas.microsoft.com/office/powerpoint/2010/main" val="112206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560619" y="-159726"/>
            <a:ext cx="5070764" cy="6858000"/>
          </a:xfrm>
          <a:prstGeom prst="rect">
            <a:avLst/>
          </a:prstGeom>
        </p:spPr>
      </p:pic>
      <p:sp>
        <p:nvSpPr>
          <p:cNvPr id="4" name="CuadroTexto 3"/>
          <p:cNvSpPr txBox="1"/>
          <p:nvPr/>
        </p:nvSpPr>
        <p:spPr>
          <a:xfrm>
            <a:off x="3158836" y="1985817"/>
            <a:ext cx="5966692" cy="2677656"/>
          </a:xfrm>
          <a:prstGeom prst="rect">
            <a:avLst/>
          </a:prstGeom>
          <a:noFill/>
        </p:spPr>
        <p:txBody>
          <a:bodyPr wrap="square" rtlCol="0">
            <a:spAutoFit/>
          </a:bodyPr>
          <a:lstStyle/>
          <a:p>
            <a:pPr algn="just"/>
            <a:endParaRPr lang="es-ES" sz="2400" b="1" dirty="0">
              <a:latin typeface="Candara" panose="020E0502030303020204" pitchFamily="34" charset="0"/>
            </a:endParaRPr>
          </a:p>
          <a:p>
            <a:pPr algn="just"/>
            <a:r>
              <a:rPr lang="es-ES" sz="2400" b="1" dirty="0">
                <a:latin typeface="Candara" panose="020E0502030303020204" pitchFamily="34" charset="0"/>
              </a:rPr>
              <a:t>-</a:t>
            </a:r>
            <a:r>
              <a:rPr lang="es-ES" sz="2400" b="1" dirty="0" smtClean="0">
                <a:latin typeface="Candara" panose="020E0502030303020204" pitchFamily="34" charset="0"/>
              </a:rPr>
              <a:t>Reconocer </a:t>
            </a:r>
            <a:r>
              <a:rPr lang="es-ES" sz="2400" b="1" dirty="0">
                <a:latin typeface="Candara" panose="020E0502030303020204" pitchFamily="34" charset="0"/>
              </a:rPr>
              <a:t>los recursos didácticos apropiados en la creación de realidad virtual para la difusión de la literatura en los estudiantes de Básica superior en la Unidad Educativa San Francisco de Asís de la Arcadia</a:t>
            </a:r>
            <a:r>
              <a:rPr lang="es-ES" sz="2400" b="1" dirty="0" smtClean="0">
                <a:latin typeface="Candara" panose="020E0502030303020204" pitchFamily="34" charset="0"/>
              </a:rPr>
              <a:t>.</a:t>
            </a:r>
            <a:endParaRPr lang="es-ES" sz="2400" b="1" dirty="0">
              <a:latin typeface="Candara" panose="020E0502030303020204" pitchFamily="34" charset="0"/>
            </a:endParaRPr>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1182" y="4209512"/>
            <a:ext cx="2535936" cy="2529615"/>
          </a:xfrm>
          <a:prstGeom prst="rect">
            <a:avLst/>
          </a:prstGeom>
        </p:spPr>
      </p:pic>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828" y="4905570"/>
            <a:ext cx="2475689" cy="1833557"/>
          </a:xfrm>
          <a:prstGeom prst="rect">
            <a:avLst/>
          </a:prstGeom>
        </p:spPr>
      </p:pic>
    </p:spTree>
    <p:extLst>
      <p:ext uri="{BB962C8B-B14F-4D97-AF65-F5344CB8AC3E}">
        <p14:creationId xmlns:p14="http://schemas.microsoft.com/office/powerpoint/2010/main" val="2451788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8473" y="502914"/>
            <a:ext cx="7038109" cy="5852172"/>
          </a:xfrm>
          <a:prstGeom prst="rect">
            <a:avLst/>
          </a:prstGeom>
        </p:spPr>
      </p:pic>
      <p:sp>
        <p:nvSpPr>
          <p:cNvPr id="4" name="CuadroTexto 3"/>
          <p:cNvSpPr txBox="1"/>
          <p:nvPr/>
        </p:nvSpPr>
        <p:spPr>
          <a:xfrm>
            <a:off x="3177309" y="1690062"/>
            <a:ext cx="5800436" cy="3477875"/>
          </a:xfrm>
          <a:prstGeom prst="rect">
            <a:avLst/>
          </a:prstGeom>
          <a:noFill/>
        </p:spPr>
        <p:txBody>
          <a:bodyPr wrap="square" rtlCol="0">
            <a:spAutoFit/>
          </a:bodyPr>
          <a:lstStyle/>
          <a:p>
            <a:pPr algn="just"/>
            <a:endParaRPr lang="es-ES" dirty="0" smtClean="0"/>
          </a:p>
          <a:p>
            <a:pPr algn="ctr"/>
            <a:r>
              <a:rPr lang="es-ES" sz="2400" b="1" dirty="0" smtClean="0">
                <a:latin typeface="Candara" panose="020E0502030303020204" pitchFamily="34" charset="0"/>
              </a:rPr>
              <a:t>Variable independiente </a:t>
            </a:r>
          </a:p>
          <a:p>
            <a:pPr algn="ctr"/>
            <a:endParaRPr lang="es-ES" sz="2400" b="1" dirty="0" smtClean="0">
              <a:latin typeface="Candara" panose="020E0502030303020204" pitchFamily="34" charset="0"/>
            </a:endParaRPr>
          </a:p>
          <a:p>
            <a:pPr algn="just"/>
            <a:r>
              <a:rPr lang="es-ES" sz="2000" b="1" dirty="0" smtClean="0">
                <a:latin typeface="Candara" panose="020E0502030303020204" pitchFamily="34" charset="0"/>
              </a:rPr>
              <a:t>La </a:t>
            </a:r>
            <a:r>
              <a:rPr lang="es-ES" sz="2000" b="1" dirty="0">
                <a:latin typeface="Candara" panose="020E0502030303020204" pitchFamily="34" charset="0"/>
              </a:rPr>
              <a:t>Realidad Virtual comprende la interface hombre-máquina (human-machine), que permite al usuario sumergirse en una simulación gráfica </a:t>
            </a:r>
            <a:r>
              <a:rPr lang="es-ES" sz="2000" b="1" dirty="0" smtClean="0">
                <a:latin typeface="Candara" panose="020E0502030303020204" pitchFamily="34" charset="0"/>
              </a:rPr>
              <a:t>3D.</a:t>
            </a:r>
            <a:endParaRPr lang="es-ES" sz="2000" b="1" dirty="0">
              <a:latin typeface="Candara" panose="020E0502030303020204" pitchFamily="34" charset="0"/>
            </a:endParaRPr>
          </a:p>
          <a:p>
            <a:pPr algn="just"/>
            <a:endParaRPr lang="es-ES" i="1" dirty="0" smtClean="0"/>
          </a:p>
          <a:p>
            <a:pPr algn="just"/>
            <a:r>
              <a:rPr lang="es-ES" i="1" dirty="0" smtClean="0"/>
              <a:t>Martínez</a:t>
            </a:r>
            <a:r>
              <a:rPr lang="es-ES" i="1" dirty="0"/>
              <a:t>, F. (2011). Presente y Futuro de la Tecnología de la realidad virtual . Creatividad y Sociedad, 5.</a:t>
            </a:r>
            <a:endParaRPr lang="en-US" i="1" dirty="0"/>
          </a:p>
          <a:p>
            <a:pPr algn="just"/>
            <a:endParaRPr lang="es-ES" sz="2000" b="1" i="1" dirty="0" smtClean="0">
              <a:latin typeface="Candara" panose="020E0502030303020204" pitchFamily="34" charset="0"/>
            </a:endParaRPr>
          </a:p>
          <a:p>
            <a:pPr algn="just"/>
            <a:endParaRPr lang="en-US" sz="2000" b="1" dirty="0">
              <a:latin typeface="Candara" panose="020E0502030303020204" pitchFamily="34" charset="0"/>
            </a:endParaRPr>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1182" y="4209512"/>
            <a:ext cx="2535936" cy="2529615"/>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828" y="4905570"/>
            <a:ext cx="2475689" cy="1833557"/>
          </a:xfrm>
          <a:prstGeom prst="rect">
            <a:avLst/>
          </a:prstGeom>
        </p:spPr>
      </p:pic>
    </p:spTree>
    <p:extLst>
      <p:ext uri="{BB962C8B-B14F-4D97-AF65-F5344CB8AC3E}">
        <p14:creationId xmlns:p14="http://schemas.microsoft.com/office/powerpoint/2010/main" val="1848536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8473" y="502914"/>
            <a:ext cx="7038109" cy="5852172"/>
          </a:xfrm>
          <a:prstGeom prst="rect">
            <a:avLst/>
          </a:prstGeom>
        </p:spPr>
      </p:pic>
      <p:sp>
        <p:nvSpPr>
          <p:cNvPr id="4" name="CuadroTexto 3"/>
          <p:cNvSpPr txBox="1"/>
          <p:nvPr/>
        </p:nvSpPr>
        <p:spPr>
          <a:xfrm>
            <a:off x="2955636" y="1615350"/>
            <a:ext cx="6243782" cy="3477875"/>
          </a:xfrm>
          <a:prstGeom prst="rect">
            <a:avLst/>
          </a:prstGeom>
          <a:noFill/>
        </p:spPr>
        <p:txBody>
          <a:bodyPr wrap="square" rtlCol="0">
            <a:spAutoFit/>
          </a:bodyPr>
          <a:lstStyle/>
          <a:p>
            <a:pPr algn="just"/>
            <a:endParaRPr lang="es-ES" dirty="0" smtClean="0"/>
          </a:p>
          <a:p>
            <a:pPr algn="ctr"/>
            <a:r>
              <a:rPr lang="es-ES" sz="2400" b="1" dirty="0" smtClean="0">
                <a:latin typeface="Candara" panose="020E0502030303020204" pitchFamily="34" charset="0"/>
              </a:rPr>
              <a:t>Variable independiente </a:t>
            </a:r>
          </a:p>
          <a:p>
            <a:pPr algn="ctr"/>
            <a:endParaRPr lang="es-ES" sz="2400" b="1" dirty="0" smtClean="0">
              <a:latin typeface="Candara" panose="020E0502030303020204" pitchFamily="34" charset="0"/>
            </a:endParaRPr>
          </a:p>
          <a:p>
            <a:pPr algn="just"/>
            <a:r>
              <a:rPr lang="es-ES" sz="2000" b="1" dirty="0">
                <a:latin typeface="Candara" panose="020E0502030303020204" pitchFamily="34" charset="0"/>
              </a:rPr>
              <a:t>Visitar un museo sabiendo que uno podrá adentrarse dentro de sus cuadros, casi como si fuera un elemento más de la obra, es un reclamo más que suficiente para despertar el interés del público. </a:t>
            </a:r>
            <a:endParaRPr lang="es-ES" sz="2000" b="1" dirty="0" smtClean="0">
              <a:latin typeface="Candara" panose="020E0502030303020204" pitchFamily="34" charset="0"/>
            </a:endParaRPr>
          </a:p>
          <a:p>
            <a:pPr algn="just"/>
            <a:endParaRPr lang="es-ES" sz="2000" b="1" dirty="0">
              <a:latin typeface="Candara" panose="020E0502030303020204" pitchFamily="34" charset="0"/>
            </a:endParaRPr>
          </a:p>
          <a:p>
            <a:pPr algn="just"/>
            <a:r>
              <a:rPr lang="es-ES" i="1" dirty="0" smtClean="0"/>
              <a:t>Hernández, N. (22 de Julio de</a:t>
            </a:r>
            <a:r>
              <a:rPr lang="es-ES" i="1" dirty="0"/>
              <a:t> </a:t>
            </a:r>
            <a:r>
              <a:rPr lang="es-ES" i="1" dirty="0" smtClean="0"/>
              <a:t>2019). Educación 3.0. Obtenido de https</a:t>
            </a:r>
            <a:r>
              <a:rPr lang="es-ES" i="1" dirty="0"/>
              <a:t>://www.educaciontrespuntocero.com/noticias/realidad-virtual-obras-de-arte/</a:t>
            </a:r>
            <a:endParaRPr lang="en-US" i="1" dirty="0"/>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1182" y="4209512"/>
            <a:ext cx="2535936" cy="2529615"/>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828" y="4905570"/>
            <a:ext cx="2475689" cy="1833557"/>
          </a:xfrm>
          <a:prstGeom prst="rect">
            <a:avLst/>
          </a:prstGeom>
        </p:spPr>
      </p:pic>
    </p:spTree>
    <p:extLst>
      <p:ext uri="{BB962C8B-B14F-4D97-AF65-F5344CB8AC3E}">
        <p14:creationId xmlns:p14="http://schemas.microsoft.com/office/powerpoint/2010/main" val="1577480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8473" y="502914"/>
            <a:ext cx="7038109" cy="5852172"/>
          </a:xfrm>
          <a:prstGeom prst="rect">
            <a:avLst/>
          </a:prstGeom>
        </p:spPr>
      </p:pic>
      <p:sp>
        <p:nvSpPr>
          <p:cNvPr id="4" name="CuadroTexto 3"/>
          <p:cNvSpPr txBox="1"/>
          <p:nvPr/>
        </p:nvSpPr>
        <p:spPr>
          <a:xfrm>
            <a:off x="2974109" y="1523097"/>
            <a:ext cx="6243782" cy="4124206"/>
          </a:xfrm>
          <a:prstGeom prst="rect">
            <a:avLst/>
          </a:prstGeom>
          <a:noFill/>
        </p:spPr>
        <p:txBody>
          <a:bodyPr wrap="square" rtlCol="0">
            <a:spAutoFit/>
          </a:bodyPr>
          <a:lstStyle/>
          <a:p>
            <a:pPr algn="just"/>
            <a:endParaRPr lang="es-ES" dirty="0" smtClean="0"/>
          </a:p>
          <a:p>
            <a:pPr algn="ctr"/>
            <a:r>
              <a:rPr lang="es-ES" sz="2400" b="1" dirty="0" smtClean="0">
                <a:latin typeface="Candara" panose="020E0502030303020204" pitchFamily="34" charset="0"/>
              </a:rPr>
              <a:t>Variable dependiente  </a:t>
            </a:r>
          </a:p>
          <a:p>
            <a:pPr algn="ctr"/>
            <a:endParaRPr lang="es-ES" sz="2400" b="1" dirty="0" smtClean="0">
              <a:latin typeface="Candara" panose="020E0502030303020204" pitchFamily="34" charset="0"/>
            </a:endParaRPr>
          </a:p>
          <a:p>
            <a:pPr algn="just"/>
            <a:endParaRPr lang="es-ES" sz="2000" b="1" dirty="0" smtClean="0">
              <a:latin typeface="Candara" panose="020E0502030303020204" pitchFamily="34" charset="0"/>
            </a:endParaRPr>
          </a:p>
          <a:p>
            <a:pPr algn="just"/>
            <a:r>
              <a:rPr lang="es-ES" sz="2000" b="1" i="1" dirty="0" smtClean="0">
                <a:latin typeface="Candara" panose="020E0502030303020204" pitchFamily="34" charset="0"/>
              </a:rPr>
              <a:t>L</a:t>
            </a:r>
            <a:r>
              <a:rPr lang="es-ES" sz="2000" b="1" dirty="0" smtClean="0">
                <a:latin typeface="Candara" panose="020E0502030303020204" pitchFamily="34" charset="0"/>
              </a:rPr>
              <a:t>a </a:t>
            </a:r>
            <a:r>
              <a:rPr lang="es-ES" sz="2000" b="1" dirty="0">
                <a:latin typeface="Candara" panose="020E0502030303020204" pitchFamily="34" charset="0"/>
              </a:rPr>
              <a:t>literatura no sólo representa la identidad cultural de la comunidad o colectividad desde donde emerge como escritura artística institucionalmente aceptada y legitimada en cuanto tal, sino que produce identidad</a:t>
            </a:r>
            <a:r>
              <a:rPr lang="es-ES" sz="2000" b="1" dirty="0" smtClean="0">
                <a:latin typeface="Candara" panose="020E0502030303020204" pitchFamily="34" charset="0"/>
              </a:rPr>
              <a:t>.</a:t>
            </a:r>
          </a:p>
          <a:p>
            <a:pPr algn="just"/>
            <a:endParaRPr lang="es-ES" sz="2000" b="1" dirty="0">
              <a:latin typeface="Candara" panose="020E0502030303020204" pitchFamily="34" charset="0"/>
            </a:endParaRPr>
          </a:p>
          <a:p>
            <a:pPr algn="just"/>
            <a:endParaRPr lang="es-ES" sz="2000" b="1" dirty="0" smtClean="0">
              <a:latin typeface="Candara" panose="020E0502030303020204" pitchFamily="34" charset="0"/>
            </a:endParaRPr>
          </a:p>
          <a:p>
            <a:pPr algn="just"/>
            <a:r>
              <a:rPr lang="es-ES" dirty="0"/>
              <a:t>Mansilla, S. (2006). Literatura e identidad cultural . </a:t>
            </a:r>
            <a:r>
              <a:rPr lang="es-ES" i="1" dirty="0"/>
              <a:t>Estudios filológicos </a:t>
            </a:r>
            <a:r>
              <a:rPr lang="es-ES" dirty="0"/>
              <a:t>.</a:t>
            </a:r>
            <a:endParaRPr lang="en-US" dirty="0"/>
          </a:p>
          <a:p>
            <a:pPr algn="just"/>
            <a:endParaRPr lang="en-US" sz="2000" b="1" dirty="0">
              <a:latin typeface="Candara" panose="020E0502030303020204" pitchFamily="34" charset="0"/>
            </a:endParaRPr>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1182" y="4209512"/>
            <a:ext cx="2535936" cy="2529615"/>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828" y="4905570"/>
            <a:ext cx="2475689" cy="1833557"/>
          </a:xfrm>
          <a:prstGeom prst="rect">
            <a:avLst/>
          </a:prstGeom>
        </p:spPr>
      </p:pic>
    </p:spTree>
    <p:extLst>
      <p:ext uri="{BB962C8B-B14F-4D97-AF65-F5344CB8AC3E}">
        <p14:creationId xmlns:p14="http://schemas.microsoft.com/office/powerpoint/2010/main" val="2913406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8473" y="502914"/>
            <a:ext cx="7038109" cy="5852172"/>
          </a:xfrm>
          <a:prstGeom prst="rect">
            <a:avLst/>
          </a:prstGeom>
        </p:spPr>
      </p:pic>
      <p:sp>
        <p:nvSpPr>
          <p:cNvPr id="4" name="CuadroTexto 3"/>
          <p:cNvSpPr txBox="1"/>
          <p:nvPr/>
        </p:nvSpPr>
        <p:spPr>
          <a:xfrm>
            <a:off x="3029527" y="1397674"/>
            <a:ext cx="6243782" cy="4062651"/>
          </a:xfrm>
          <a:prstGeom prst="rect">
            <a:avLst/>
          </a:prstGeom>
          <a:noFill/>
        </p:spPr>
        <p:txBody>
          <a:bodyPr wrap="square" rtlCol="0">
            <a:spAutoFit/>
          </a:bodyPr>
          <a:lstStyle/>
          <a:p>
            <a:pPr algn="just"/>
            <a:endParaRPr lang="es-ES" dirty="0" smtClean="0"/>
          </a:p>
          <a:p>
            <a:pPr algn="ctr"/>
            <a:r>
              <a:rPr lang="es-ES" sz="2400" b="1" dirty="0" smtClean="0">
                <a:latin typeface="Candara" panose="020E0502030303020204" pitchFamily="34" charset="0"/>
              </a:rPr>
              <a:t>Variable dependiente </a:t>
            </a:r>
          </a:p>
          <a:p>
            <a:pPr algn="ctr"/>
            <a:endParaRPr lang="es-ES" sz="2400" b="1" dirty="0" smtClean="0">
              <a:latin typeface="Candara" panose="020E0502030303020204" pitchFamily="34" charset="0"/>
            </a:endParaRPr>
          </a:p>
          <a:p>
            <a:pPr algn="just"/>
            <a:r>
              <a:rPr lang="es-ES" sz="2000" b="1" dirty="0">
                <a:latin typeface="Candara" panose="020E0502030303020204" pitchFamily="34" charset="0"/>
              </a:rPr>
              <a:t>La mejor forma de acceso al lenguaje, no es el estudio exhaustivo de las normas gramaticales. La lectura de obras literarias nos ofrece un camino más rico, más seguro y, por supuesto, mucho más divertido</a:t>
            </a:r>
            <a:r>
              <a:rPr lang="es-ES" sz="2000" b="1" dirty="0" smtClean="0">
                <a:latin typeface="Candara" panose="020E0502030303020204" pitchFamily="34" charset="0"/>
              </a:rPr>
              <a:t>.</a:t>
            </a:r>
          </a:p>
          <a:p>
            <a:pPr algn="just"/>
            <a:endParaRPr lang="es-ES" sz="2000" b="1" dirty="0">
              <a:latin typeface="Candara" panose="020E0502030303020204" pitchFamily="34" charset="0"/>
            </a:endParaRPr>
          </a:p>
          <a:p>
            <a:pPr algn="just"/>
            <a:r>
              <a:rPr lang="es-ES" dirty="0"/>
              <a:t>Alonso, F. (2007). </a:t>
            </a:r>
            <a:r>
              <a:rPr lang="es-ES" i="1" dirty="0"/>
              <a:t>La importancia de la literatura en la escuela y en la casa. </a:t>
            </a:r>
            <a:r>
              <a:rPr lang="es-ES" dirty="0"/>
              <a:t>Obtenido de Biblioteca Virtual Cervantes: https://www.cervantesvirtual.com/nd/ark:/59851/bmc4t707</a:t>
            </a:r>
            <a:endParaRPr lang="en-US" dirty="0"/>
          </a:p>
          <a:p>
            <a:pPr algn="just"/>
            <a:endParaRPr lang="es-ES" sz="2000" b="1" dirty="0" smtClean="0">
              <a:latin typeface="Candara" panose="020E0502030303020204" pitchFamily="34" charset="0"/>
            </a:endParaRPr>
          </a:p>
          <a:p>
            <a:pPr algn="just"/>
            <a:endParaRPr lang="en-US" i="1" dirty="0"/>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1182" y="4209512"/>
            <a:ext cx="2535936" cy="2529615"/>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828" y="4905570"/>
            <a:ext cx="2475689" cy="1833557"/>
          </a:xfrm>
          <a:prstGeom prst="rect">
            <a:avLst/>
          </a:prstGeom>
        </p:spPr>
      </p:pic>
    </p:spTree>
    <p:extLst>
      <p:ext uri="{BB962C8B-B14F-4D97-AF65-F5344CB8AC3E}">
        <p14:creationId xmlns:p14="http://schemas.microsoft.com/office/powerpoint/2010/main" val="2920203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1625" y="502914"/>
            <a:ext cx="7038109" cy="5852172"/>
          </a:xfrm>
          <a:prstGeom prst="rect">
            <a:avLst/>
          </a:prstGeom>
        </p:spPr>
      </p:pic>
      <p:sp>
        <p:nvSpPr>
          <p:cNvPr id="4" name="CuadroTexto 3"/>
          <p:cNvSpPr txBox="1"/>
          <p:nvPr/>
        </p:nvSpPr>
        <p:spPr>
          <a:xfrm>
            <a:off x="3028788" y="913042"/>
            <a:ext cx="6243782" cy="4985980"/>
          </a:xfrm>
          <a:prstGeom prst="rect">
            <a:avLst/>
          </a:prstGeom>
          <a:noFill/>
        </p:spPr>
        <p:txBody>
          <a:bodyPr wrap="square" rtlCol="0">
            <a:spAutoFit/>
          </a:bodyPr>
          <a:lstStyle/>
          <a:p>
            <a:pPr algn="just"/>
            <a:endParaRPr lang="es-ES" dirty="0" smtClean="0"/>
          </a:p>
          <a:p>
            <a:pPr algn="ctr"/>
            <a:r>
              <a:rPr lang="es-ES" sz="2400" b="1" dirty="0" smtClean="0">
                <a:latin typeface="Candara" panose="020E0502030303020204" pitchFamily="34" charset="0"/>
              </a:rPr>
              <a:t>Dos variables</a:t>
            </a:r>
          </a:p>
          <a:p>
            <a:pPr algn="ctr"/>
            <a:endParaRPr lang="es-ES" sz="2400" b="1" dirty="0" smtClean="0">
              <a:latin typeface="Candara" panose="020E0502030303020204" pitchFamily="34" charset="0"/>
            </a:endParaRPr>
          </a:p>
          <a:p>
            <a:pPr algn="just"/>
            <a:r>
              <a:rPr lang="es-ES" sz="2000" b="1" dirty="0">
                <a:latin typeface="Candara" panose="020E0502030303020204" pitchFamily="34" charset="0"/>
              </a:rPr>
              <a:t>Desde tiempos inmemoriales los seres humanos hemos imaginado universos alternativos a los que habitamos cotidianamente. Muchas veces, este ejercicio de la imaginación ha sido plasmado en obras literarias como aquellas que pueblan las bibliotecas de ciencia ficción. Pero en otras oportunidades, nuestra inspiración ha dado lugar a invenciones </a:t>
            </a:r>
            <a:r>
              <a:rPr lang="es-ES" sz="2000" b="1" dirty="0" smtClean="0">
                <a:latin typeface="Candara" panose="020E0502030303020204" pitchFamily="34" charset="0"/>
              </a:rPr>
              <a:t>tecnológicas.</a:t>
            </a:r>
          </a:p>
          <a:p>
            <a:pPr algn="just"/>
            <a:endParaRPr lang="es-ES" sz="2000" b="1" dirty="0">
              <a:latin typeface="Candara" panose="020E0502030303020204" pitchFamily="34" charset="0"/>
            </a:endParaRPr>
          </a:p>
          <a:p>
            <a:pPr algn="just"/>
            <a:r>
              <a:rPr lang="es-ES" dirty="0" err="1"/>
              <a:t>Mitchelstein</a:t>
            </a:r>
            <a:r>
              <a:rPr lang="es-ES" dirty="0"/>
              <a:t>, E., &amp; </a:t>
            </a:r>
            <a:r>
              <a:rPr lang="es-ES" dirty="0" err="1"/>
              <a:t>Boczkowski</a:t>
            </a:r>
            <a:r>
              <a:rPr lang="es-ES" dirty="0"/>
              <a:t>, P. (10 de Junio de 2020). </a:t>
            </a:r>
            <a:r>
              <a:rPr lang="es-ES" i="1" dirty="0"/>
              <a:t>El presente y la promesa de la realidad virtual</a:t>
            </a:r>
            <a:r>
              <a:rPr lang="es-ES" dirty="0"/>
              <a:t>. Obtenido de </a:t>
            </a:r>
            <a:r>
              <a:rPr lang="es-ES" dirty="0" err="1"/>
              <a:t>Infobae</a:t>
            </a:r>
            <a:r>
              <a:rPr lang="es-ES" dirty="0"/>
              <a:t> : https://www.infobae.com/sociedad/2020/06/10/el-presente-y-la-promesa-de-la-realidad-virtual/</a:t>
            </a:r>
            <a:endParaRPr lang="en-US" dirty="0"/>
          </a:p>
          <a:p>
            <a:pPr algn="just"/>
            <a:endParaRPr lang="es-ES" sz="2000" b="1" dirty="0" smtClean="0">
              <a:latin typeface="Candara" panose="020E0502030303020204" pitchFamily="34" charset="0"/>
            </a:endParaRPr>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1182" y="4209512"/>
            <a:ext cx="2535936" cy="2529615"/>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828" y="4905570"/>
            <a:ext cx="2475689" cy="1833557"/>
          </a:xfrm>
          <a:prstGeom prst="rect">
            <a:avLst/>
          </a:prstGeom>
        </p:spPr>
      </p:pic>
    </p:spTree>
    <p:extLst>
      <p:ext uri="{BB962C8B-B14F-4D97-AF65-F5344CB8AC3E}">
        <p14:creationId xmlns:p14="http://schemas.microsoft.com/office/powerpoint/2010/main" val="3851166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263" y="680028"/>
            <a:ext cx="5180101" cy="5108012"/>
          </a:xfrm>
          <a:prstGeom prst="rect">
            <a:avLst/>
          </a:prstGeom>
        </p:spPr>
      </p:pic>
      <p:sp>
        <p:nvSpPr>
          <p:cNvPr id="6" name="CuadroTexto 5"/>
          <p:cNvSpPr txBox="1"/>
          <p:nvPr/>
        </p:nvSpPr>
        <p:spPr>
          <a:xfrm>
            <a:off x="4543124" y="3112623"/>
            <a:ext cx="3935858" cy="2554545"/>
          </a:xfrm>
          <a:prstGeom prst="rect">
            <a:avLst/>
          </a:prstGeom>
          <a:noFill/>
        </p:spPr>
        <p:txBody>
          <a:bodyPr wrap="square" rtlCol="0">
            <a:spAutoFit/>
          </a:bodyPr>
          <a:lstStyle/>
          <a:p>
            <a:pPr algn="just"/>
            <a:endParaRPr lang="es-ES" dirty="0" smtClean="0"/>
          </a:p>
          <a:p>
            <a:pPr algn="ctr"/>
            <a:endParaRPr lang="es-ES" sz="2400" b="1" dirty="0" smtClean="0">
              <a:latin typeface="Candara" panose="020E0502030303020204" pitchFamily="34" charset="0"/>
            </a:endParaRPr>
          </a:p>
          <a:p>
            <a:pPr algn="just"/>
            <a:r>
              <a:rPr lang="es-ES" sz="2000" b="1" dirty="0" smtClean="0">
                <a:latin typeface="Candara" panose="020E0502030303020204" pitchFamily="34" charset="0"/>
              </a:rPr>
              <a:t>Tipo de investigación:  Explicativa </a:t>
            </a:r>
          </a:p>
          <a:p>
            <a:pPr algn="just"/>
            <a:endParaRPr lang="es-ES" sz="2000" b="1" dirty="0">
              <a:latin typeface="Candara" panose="020E0502030303020204" pitchFamily="34" charset="0"/>
            </a:endParaRPr>
          </a:p>
          <a:p>
            <a:pPr algn="just"/>
            <a:r>
              <a:rPr lang="es-ES" sz="2000" b="1" dirty="0" smtClean="0">
                <a:latin typeface="Candara" panose="020E0502030303020204" pitchFamily="34" charset="0"/>
              </a:rPr>
              <a:t>Metodología:  Método inductivo </a:t>
            </a:r>
          </a:p>
          <a:p>
            <a:pPr algn="just"/>
            <a:endParaRPr lang="es-ES" sz="2000" b="1" dirty="0">
              <a:latin typeface="Candara" panose="020E0502030303020204" pitchFamily="34" charset="0"/>
            </a:endParaRPr>
          </a:p>
          <a:p>
            <a:pPr algn="just"/>
            <a:r>
              <a:rPr lang="es-ES" sz="2000" b="1" dirty="0" smtClean="0">
                <a:latin typeface="Candara" panose="020E0502030303020204" pitchFamily="34" charset="0"/>
              </a:rPr>
              <a:t>Instrumento:  Encuesta </a:t>
            </a:r>
          </a:p>
          <a:p>
            <a:pPr algn="just"/>
            <a:endParaRPr lang="en-US" i="1" dirty="0"/>
          </a:p>
        </p:txBody>
      </p:sp>
      <p:pic>
        <p:nvPicPr>
          <p:cNvPr id="4" name="Imagen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1182" y="4209512"/>
            <a:ext cx="2535936" cy="2529615"/>
          </a:xfrm>
          <a:prstGeom prst="rect">
            <a:avLst/>
          </a:prstGeom>
        </p:spPr>
      </p:pic>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828" y="4905570"/>
            <a:ext cx="2475689" cy="1833557"/>
          </a:xfrm>
          <a:prstGeom prst="rect">
            <a:avLst/>
          </a:prstGeom>
        </p:spPr>
      </p:pic>
    </p:spTree>
    <p:extLst>
      <p:ext uri="{BB962C8B-B14F-4D97-AF65-F5344CB8AC3E}">
        <p14:creationId xmlns:p14="http://schemas.microsoft.com/office/powerpoint/2010/main" val="2851244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453" y="972126"/>
            <a:ext cx="5338619" cy="5338619"/>
          </a:xfrm>
          <a:prstGeom prst="rect">
            <a:avLst/>
          </a:prstGeom>
        </p:spPr>
      </p:pic>
      <p:sp>
        <p:nvSpPr>
          <p:cNvPr id="5" name="CuadroTexto 4"/>
          <p:cNvSpPr txBox="1"/>
          <p:nvPr/>
        </p:nvSpPr>
        <p:spPr>
          <a:xfrm>
            <a:off x="2013528" y="2795049"/>
            <a:ext cx="1505526" cy="1692771"/>
          </a:xfrm>
          <a:prstGeom prst="rect">
            <a:avLst/>
          </a:prstGeom>
          <a:noFill/>
        </p:spPr>
        <p:txBody>
          <a:bodyPr wrap="square" rtlCol="0">
            <a:spAutoFit/>
          </a:bodyPr>
          <a:lstStyle/>
          <a:p>
            <a:pPr algn="just"/>
            <a:endParaRPr lang="es-ES" dirty="0" smtClean="0"/>
          </a:p>
          <a:p>
            <a:pPr algn="ctr"/>
            <a:r>
              <a:rPr lang="es-ES" sz="2400" b="1" dirty="0" smtClean="0">
                <a:latin typeface="Candara" panose="020E0502030303020204" pitchFamily="34" charset="0"/>
              </a:rPr>
              <a:t>Población </a:t>
            </a:r>
          </a:p>
          <a:p>
            <a:pPr algn="ctr"/>
            <a:endParaRPr lang="es-ES" sz="2400" b="1" dirty="0" smtClean="0">
              <a:latin typeface="Candara" panose="020E0502030303020204" pitchFamily="34" charset="0"/>
            </a:endParaRPr>
          </a:p>
          <a:p>
            <a:pPr algn="just"/>
            <a:endParaRPr lang="es-ES" sz="2000" b="1" dirty="0" smtClean="0">
              <a:latin typeface="Candara" panose="020E0502030303020204" pitchFamily="34" charset="0"/>
            </a:endParaRPr>
          </a:p>
          <a:p>
            <a:pPr algn="just"/>
            <a:endParaRPr lang="en-US" i="1" dirty="0"/>
          </a:p>
        </p:txBody>
      </p:sp>
      <p:sp>
        <p:nvSpPr>
          <p:cNvPr id="6" name="CuadroTexto 5"/>
          <p:cNvSpPr txBox="1"/>
          <p:nvPr/>
        </p:nvSpPr>
        <p:spPr>
          <a:xfrm>
            <a:off x="8654471" y="2725776"/>
            <a:ext cx="1505526" cy="1692771"/>
          </a:xfrm>
          <a:prstGeom prst="rect">
            <a:avLst/>
          </a:prstGeom>
          <a:noFill/>
        </p:spPr>
        <p:txBody>
          <a:bodyPr wrap="square" rtlCol="0">
            <a:spAutoFit/>
          </a:bodyPr>
          <a:lstStyle/>
          <a:p>
            <a:pPr algn="just"/>
            <a:endParaRPr lang="es-ES" dirty="0" smtClean="0"/>
          </a:p>
          <a:p>
            <a:pPr algn="ctr"/>
            <a:r>
              <a:rPr lang="es-ES" sz="2400" b="1" dirty="0" smtClean="0">
                <a:latin typeface="Candara" panose="020E0502030303020204" pitchFamily="34" charset="0"/>
              </a:rPr>
              <a:t>Muestra </a:t>
            </a:r>
          </a:p>
          <a:p>
            <a:pPr algn="ctr"/>
            <a:endParaRPr lang="es-ES" sz="2400" b="1" dirty="0" smtClean="0">
              <a:latin typeface="Candara" panose="020E0502030303020204" pitchFamily="34" charset="0"/>
            </a:endParaRPr>
          </a:p>
          <a:p>
            <a:pPr algn="just"/>
            <a:endParaRPr lang="es-ES" sz="2000" b="1" dirty="0" smtClean="0">
              <a:latin typeface="Candara" panose="020E0502030303020204" pitchFamily="34" charset="0"/>
            </a:endParaRPr>
          </a:p>
          <a:p>
            <a:pPr algn="just"/>
            <a:endParaRPr lang="en-US" i="1" dirty="0"/>
          </a:p>
        </p:txBody>
      </p:sp>
      <p:sp>
        <p:nvSpPr>
          <p:cNvPr id="7" name="CuadroTexto 6"/>
          <p:cNvSpPr txBox="1"/>
          <p:nvPr/>
        </p:nvSpPr>
        <p:spPr>
          <a:xfrm>
            <a:off x="2013528" y="4609995"/>
            <a:ext cx="1505526" cy="1015663"/>
          </a:xfrm>
          <a:prstGeom prst="rect">
            <a:avLst/>
          </a:prstGeom>
          <a:noFill/>
        </p:spPr>
        <p:txBody>
          <a:bodyPr wrap="square" rtlCol="0">
            <a:spAutoFit/>
          </a:bodyPr>
          <a:lstStyle/>
          <a:p>
            <a:pPr algn="just"/>
            <a:endParaRPr lang="es-ES" dirty="0" smtClean="0"/>
          </a:p>
          <a:p>
            <a:pPr algn="ctr"/>
            <a:r>
              <a:rPr lang="es-ES" sz="2400" b="1" dirty="0" smtClean="0">
                <a:latin typeface="Candara" panose="020E0502030303020204" pitchFamily="34" charset="0"/>
              </a:rPr>
              <a:t>109 </a:t>
            </a:r>
          </a:p>
          <a:p>
            <a:pPr algn="just"/>
            <a:endParaRPr lang="en-US" i="1" dirty="0"/>
          </a:p>
        </p:txBody>
      </p:sp>
      <p:sp>
        <p:nvSpPr>
          <p:cNvPr id="8" name="CuadroTexto 7"/>
          <p:cNvSpPr txBox="1"/>
          <p:nvPr/>
        </p:nvSpPr>
        <p:spPr>
          <a:xfrm>
            <a:off x="8654471" y="4609995"/>
            <a:ext cx="1505526" cy="1015663"/>
          </a:xfrm>
          <a:prstGeom prst="rect">
            <a:avLst/>
          </a:prstGeom>
          <a:noFill/>
        </p:spPr>
        <p:txBody>
          <a:bodyPr wrap="square" rtlCol="0">
            <a:spAutoFit/>
          </a:bodyPr>
          <a:lstStyle/>
          <a:p>
            <a:pPr algn="just"/>
            <a:endParaRPr lang="es-ES" dirty="0" smtClean="0"/>
          </a:p>
          <a:p>
            <a:pPr algn="ctr"/>
            <a:r>
              <a:rPr lang="es-ES" sz="2400" b="1" dirty="0" smtClean="0">
                <a:latin typeface="Candara" panose="020E0502030303020204" pitchFamily="34" charset="0"/>
              </a:rPr>
              <a:t>85 </a:t>
            </a:r>
          </a:p>
          <a:p>
            <a:pPr algn="just"/>
            <a:endParaRPr lang="en-US" i="1" dirty="0"/>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1182" y="4209512"/>
            <a:ext cx="2535936" cy="2529615"/>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828" y="4905570"/>
            <a:ext cx="2475689" cy="1833557"/>
          </a:xfrm>
          <a:prstGeom prst="rect">
            <a:avLst/>
          </a:prstGeom>
        </p:spPr>
      </p:pic>
    </p:spTree>
    <p:extLst>
      <p:ext uri="{BB962C8B-B14F-4D97-AF65-F5344CB8AC3E}">
        <p14:creationId xmlns:p14="http://schemas.microsoft.com/office/powerpoint/2010/main" val="3549308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9236"/>
            <a:ext cx="6929582" cy="6858000"/>
          </a:xfrm>
          <a:prstGeom prst="rect">
            <a:avLst/>
          </a:prstGeom>
        </p:spPr>
      </p:pic>
      <p:sp>
        <p:nvSpPr>
          <p:cNvPr id="4" name="CuadroTexto 3"/>
          <p:cNvSpPr txBox="1"/>
          <p:nvPr/>
        </p:nvSpPr>
        <p:spPr>
          <a:xfrm>
            <a:off x="3222336" y="616642"/>
            <a:ext cx="5818909" cy="4708981"/>
          </a:xfrm>
          <a:prstGeom prst="rect">
            <a:avLst/>
          </a:prstGeom>
          <a:noFill/>
        </p:spPr>
        <p:txBody>
          <a:bodyPr wrap="square" rtlCol="0">
            <a:spAutoFit/>
          </a:bodyPr>
          <a:lstStyle/>
          <a:p>
            <a:pPr algn="just"/>
            <a:endParaRPr lang="es-ES" dirty="0" smtClean="0"/>
          </a:p>
          <a:p>
            <a:pPr algn="ctr"/>
            <a:r>
              <a:rPr lang="es-ES" sz="2400" b="1" dirty="0" smtClean="0">
                <a:latin typeface="Candara" panose="020E0502030303020204" pitchFamily="34" charset="0"/>
              </a:rPr>
              <a:t>Conclusiones</a:t>
            </a:r>
          </a:p>
          <a:p>
            <a:pPr algn="ctr"/>
            <a:endParaRPr lang="es-ES" sz="2400" b="1" dirty="0" smtClean="0">
              <a:latin typeface="Candara" panose="020E0502030303020204" pitchFamily="34" charset="0"/>
            </a:endParaRPr>
          </a:p>
          <a:p>
            <a:pPr algn="just"/>
            <a:r>
              <a:rPr lang="es-CO" dirty="0" smtClean="0"/>
              <a:t>Se </a:t>
            </a:r>
            <a:r>
              <a:rPr lang="es-CO" dirty="0"/>
              <a:t>evidenció que en la Unidad Educativa San Francisco de Asís de La Arcadia, los estudiantes que comprenden la Básica Superior, si han usado la realidad virtual, y conocen de sus múltiples aplicaciones, pues no sólo se la trabaja en la educación, sino también en el entretenimiento y los videojuegos. </a:t>
            </a:r>
            <a:endParaRPr lang="en-US" dirty="0"/>
          </a:p>
          <a:p>
            <a:pPr algn="just"/>
            <a:r>
              <a:rPr lang="es-CO" dirty="0"/>
              <a:t> </a:t>
            </a:r>
            <a:endParaRPr lang="en-US" dirty="0"/>
          </a:p>
          <a:p>
            <a:pPr algn="just"/>
            <a:r>
              <a:rPr lang="es-CO" dirty="0"/>
              <a:t>Por falta de tiempo incluso por la cantidad de tareas los estudiantes no dan mayor importancia a la literatura, no obstante, son conscientes que se puede trabajar los temas literarios con recursos tecnológicos y que la realidad virtual mejora la comprensión lectora, se muestran motivados a la hora de proponerles una lectura inversiva. </a:t>
            </a:r>
            <a:endParaRPr lang="en-US" dirty="0"/>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1182" y="4209512"/>
            <a:ext cx="2535936" cy="2529615"/>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828" y="4905570"/>
            <a:ext cx="2475689" cy="1833557"/>
          </a:xfrm>
          <a:prstGeom prst="rect">
            <a:avLst/>
          </a:prstGeom>
        </p:spPr>
      </p:pic>
    </p:spTree>
    <p:extLst>
      <p:ext uri="{BB962C8B-B14F-4D97-AF65-F5344CB8AC3E}">
        <p14:creationId xmlns:p14="http://schemas.microsoft.com/office/powerpoint/2010/main" val="53624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9236"/>
            <a:ext cx="6929582" cy="6858000"/>
          </a:xfrm>
          <a:prstGeom prst="rect">
            <a:avLst/>
          </a:prstGeom>
        </p:spPr>
      </p:pic>
      <p:sp>
        <p:nvSpPr>
          <p:cNvPr id="4" name="CuadroTexto 3"/>
          <p:cNvSpPr txBox="1"/>
          <p:nvPr/>
        </p:nvSpPr>
        <p:spPr>
          <a:xfrm>
            <a:off x="3222336" y="810604"/>
            <a:ext cx="5818909" cy="4431983"/>
          </a:xfrm>
          <a:prstGeom prst="rect">
            <a:avLst/>
          </a:prstGeom>
          <a:noFill/>
        </p:spPr>
        <p:txBody>
          <a:bodyPr wrap="square" rtlCol="0">
            <a:spAutoFit/>
          </a:bodyPr>
          <a:lstStyle/>
          <a:p>
            <a:pPr algn="just"/>
            <a:endParaRPr lang="es-ES" dirty="0" smtClean="0"/>
          </a:p>
          <a:p>
            <a:pPr algn="ctr"/>
            <a:endParaRPr lang="es-ES" sz="2400" b="1" dirty="0" smtClean="0">
              <a:latin typeface="Candara" panose="020E0502030303020204" pitchFamily="34" charset="0"/>
            </a:endParaRPr>
          </a:p>
          <a:p>
            <a:pPr algn="ctr"/>
            <a:endParaRPr lang="es-ES" sz="2400" b="1" dirty="0" smtClean="0">
              <a:latin typeface="Candara" panose="020E0502030303020204" pitchFamily="34" charset="0"/>
            </a:endParaRPr>
          </a:p>
          <a:p>
            <a:pPr algn="just"/>
            <a:r>
              <a:rPr lang="es-EC" dirty="0"/>
              <a:t>Se encontró que entre lo recursos más apropiados en la creación de la realidad virtual para difundir la literatura destacan: el metaverso y las aplicaciones de inteligencia artificial, ambas tecnologías son relativamente nuevas, pero están dominado el ciberespacio.  </a:t>
            </a:r>
            <a:endParaRPr lang="en-US" dirty="0"/>
          </a:p>
          <a:p>
            <a:pPr algn="just"/>
            <a:r>
              <a:rPr lang="es-CO" dirty="0"/>
              <a:t> </a:t>
            </a:r>
            <a:endParaRPr lang="en-US" dirty="0"/>
          </a:p>
          <a:p>
            <a:pPr algn="just"/>
            <a:r>
              <a:rPr lang="es-CO" dirty="0"/>
              <a:t>Los estudiantes son nativos tecnológicos y su manera de aprender dista de la forma en que todavía enseñan algunos docentes, de una manera tradicional. el texto ha desaparecido para dar paso al hipertexto que es donde los jóvenes se sienten identificados y actúan de una manera espontánea</a:t>
            </a:r>
            <a:r>
              <a:rPr lang="es-CO" dirty="0" smtClean="0"/>
              <a:t>.</a:t>
            </a:r>
            <a:endParaRPr lang="en-US" dirty="0"/>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1182" y="4209512"/>
            <a:ext cx="2535936" cy="2529615"/>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828" y="4905570"/>
            <a:ext cx="2475689" cy="1833557"/>
          </a:xfrm>
          <a:prstGeom prst="rect">
            <a:avLst/>
          </a:prstGeom>
        </p:spPr>
      </p:pic>
    </p:spTree>
    <p:extLst>
      <p:ext uri="{BB962C8B-B14F-4D97-AF65-F5344CB8AC3E}">
        <p14:creationId xmlns:p14="http://schemas.microsoft.com/office/powerpoint/2010/main" val="3470570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12183794" cy="6858000"/>
          </a:xfrm>
          <a:prstGeom prst="rect">
            <a:avLst/>
          </a:prstGeom>
        </p:spPr>
      </p:pic>
    </p:spTree>
    <p:extLst>
      <p:ext uri="{BB962C8B-B14F-4D97-AF65-F5344CB8AC3E}">
        <p14:creationId xmlns:p14="http://schemas.microsoft.com/office/powerpoint/2010/main" val="42517471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4917" y="13399"/>
            <a:ext cx="7693891" cy="6918504"/>
          </a:xfrm>
          <a:prstGeom prst="rect">
            <a:avLst/>
          </a:prstGeom>
        </p:spPr>
      </p:pic>
      <p:sp>
        <p:nvSpPr>
          <p:cNvPr id="4" name="CuadroTexto 3"/>
          <p:cNvSpPr txBox="1"/>
          <p:nvPr/>
        </p:nvSpPr>
        <p:spPr>
          <a:xfrm>
            <a:off x="3408218" y="905894"/>
            <a:ext cx="5735782" cy="5447645"/>
          </a:xfrm>
          <a:prstGeom prst="rect">
            <a:avLst/>
          </a:prstGeom>
          <a:noFill/>
        </p:spPr>
        <p:txBody>
          <a:bodyPr wrap="square" rtlCol="0">
            <a:spAutoFit/>
          </a:bodyPr>
          <a:lstStyle/>
          <a:p>
            <a:pPr algn="ctr"/>
            <a:r>
              <a:rPr lang="es-ES" sz="2400" b="1" dirty="0" smtClean="0">
                <a:latin typeface="Candara" panose="020E0502030303020204" pitchFamily="34" charset="0"/>
              </a:rPr>
              <a:t>Recomendaciones </a:t>
            </a:r>
          </a:p>
          <a:p>
            <a:pPr algn="just"/>
            <a:r>
              <a:rPr lang="es-MX" dirty="0" smtClean="0"/>
              <a:t>Los </a:t>
            </a:r>
            <a:r>
              <a:rPr lang="es-MX" dirty="0"/>
              <a:t>docentes </a:t>
            </a:r>
            <a:r>
              <a:rPr lang="es-MX" dirty="0" smtClean="0"/>
              <a:t>son </a:t>
            </a:r>
            <a:r>
              <a:rPr lang="es-MX" dirty="0"/>
              <a:t>un eje indispensable de la educación, sin embargo, su papel ahora es más el de guía, para que el estudiante construya el aprendizaje, de ahí que sea necesario capacitar a todos los profesores, en el uso de las TIC, se debe también sensibilizar sobre este tema para que poco a poco sea un eje transversal dentro del sistema educativo. Así mismo desmitificar que los celulares son simples distractores, en pleno siglo XXI se los debe ver de manera pedagógica como una herramienta aliada del conocimiento.</a:t>
            </a:r>
            <a:endParaRPr lang="en-US" dirty="0"/>
          </a:p>
          <a:p>
            <a:pPr algn="just"/>
            <a:r>
              <a:rPr lang="es-MX" dirty="0"/>
              <a:t> </a:t>
            </a:r>
            <a:endParaRPr lang="en-US" dirty="0"/>
          </a:p>
          <a:p>
            <a:pPr algn="just"/>
            <a:r>
              <a:rPr lang="es-MX" dirty="0"/>
              <a:t>El sistema de tareas es un </a:t>
            </a:r>
            <a:r>
              <a:rPr lang="es-MX" dirty="0" smtClean="0"/>
              <a:t>tema </a:t>
            </a:r>
            <a:r>
              <a:rPr lang="es-MX" dirty="0"/>
              <a:t>que se debe analizar, pues se da más importancia a la cantidad que a la calidad, desde el simple hecho del peso que llevan los estudiantes en sus mochilas, existen muchos recursos que pueden digitalizarse, para esto también es importante una transformación escolar que parta desde la actualización tecnológica. </a:t>
            </a:r>
            <a:endParaRPr lang="en-US" dirty="0"/>
          </a:p>
        </p:txBody>
      </p:sp>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1182" y="4209512"/>
            <a:ext cx="2535936" cy="2529615"/>
          </a:xfrm>
          <a:prstGeom prst="rect">
            <a:avLst/>
          </a:prstGeom>
        </p:spPr>
      </p:pic>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828" y="4905570"/>
            <a:ext cx="2475689" cy="1833557"/>
          </a:xfrm>
          <a:prstGeom prst="rect">
            <a:avLst/>
          </a:prstGeom>
        </p:spPr>
      </p:pic>
    </p:spTree>
    <p:extLst>
      <p:ext uri="{BB962C8B-B14F-4D97-AF65-F5344CB8AC3E}">
        <p14:creationId xmlns:p14="http://schemas.microsoft.com/office/powerpoint/2010/main" val="3736091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4917" y="13399"/>
            <a:ext cx="7693891" cy="6918504"/>
          </a:xfrm>
          <a:prstGeom prst="rect">
            <a:avLst/>
          </a:prstGeom>
        </p:spPr>
      </p:pic>
      <p:sp>
        <p:nvSpPr>
          <p:cNvPr id="4" name="CuadroTexto 3"/>
          <p:cNvSpPr txBox="1"/>
          <p:nvPr/>
        </p:nvSpPr>
        <p:spPr>
          <a:xfrm>
            <a:off x="3517899" y="1632642"/>
            <a:ext cx="5467928" cy="3600986"/>
          </a:xfrm>
          <a:prstGeom prst="rect">
            <a:avLst/>
          </a:prstGeom>
          <a:noFill/>
        </p:spPr>
        <p:txBody>
          <a:bodyPr wrap="square" rtlCol="0">
            <a:spAutoFit/>
          </a:bodyPr>
          <a:lstStyle/>
          <a:p>
            <a:pPr algn="just"/>
            <a:endParaRPr lang="es-ES" dirty="0" smtClean="0"/>
          </a:p>
          <a:p>
            <a:pPr algn="ctr"/>
            <a:endParaRPr lang="es-ES" sz="2400" b="1" dirty="0" smtClean="0">
              <a:latin typeface="Candara" panose="020E0502030303020204" pitchFamily="34" charset="0"/>
            </a:endParaRPr>
          </a:p>
          <a:p>
            <a:pPr algn="ctr"/>
            <a:endParaRPr lang="es-ES" sz="2400" b="1" dirty="0" smtClean="0">
              <a:latin typeface="Candara" panose="020E0502030303020204" pitchFamily="34" charset="0"/>
            </a:endParaRPr>
          </a:p>
          <a:p>
            <a:pPr algn="just"/>
            <a:r>
              <a:rPr lang="es-ES" dirty="0" smtClean="0"/>
              <a:t>La </a:t>
            </a:r>
            <a:r>
              <a:rPr lang="es-ES" dirty="0"/>
              <a:t>asignatura de Computación tiene que ser de las materias principales en el currículo nacional y de manera obligatoria, para brindar a los estudiantes las herramientas que les permita adquirir las competencias necesarias para un aprendizaje significativo, donde la realidad virtual, sea una estrategia metodológica cotidiana</a:t>
            </a:r>
            <a:r>
              <a:rPr lang="es-ES" dirty="0" smtClean="0"/>
              <a:t>.</a:t>
            </a:r>
          </a:p>
          <a:p>
            <a:pPr algn="just"/>
            <a:endParaRPr lang="es-ES" dirty="0"/>
          </a:p>
          <a:p>
            <a:pPr algn="just"/>
            <a:endParaRPr lang="en-US" dirty="0"/>
          </a:p>
        </p:txBody>
      </p:sp>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1182" y="4209512"/>
            <a:ext cx="2535936" cy="2529615"/>
          </a:xfrm>
          <a:prstGeom prst="rect">
            <a:avLst/>
          </a:prstGeom>
        </p:spPr>
      </p:pic>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828" y="4905570"/>
            <a:ext cx="2475689" cy="1833557"/>
          </a:xfrm>
          <a:prstGeom prst="rect">
            <a:avLst/>
          </a:prstGeom>
        </p:spPr>
      </p:pic>
    </p:spTree>
    <p:extLst>
      <p:ext uri="{BB962C8B-B14F-4D97-AF65-F5344CB8AC3E}">
        <p14:creationId xmlns:p14="http://schemas.microsoft.com/office/powerpoint/2010/main" val="374404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ga Clic Aquí, Símbolo, Firmar">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567" y="1271284"/>
            <a:ext cx="9842119" cy="291419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hlinkClick r:id="rId2"/>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39134" y1="27344" x2="39134" y2="27344"/>
                        <a14:foregroundMark x1="42188" y1="39560" x2="42188" y2="39560"/>
                        <a14:foregroundMark x1="42188" y1="39560" x2="41406" y2="45384"/>
                        <a14:foregroundMark x1="41690" y1="36222" x2="41690" y2="36222"/>
                      </a14:backgroundRemoval>
                    </a14:imgEffect>
                  </a14:imgLayer>
                </a14:imgProps>
              </a:ext>
              <a:ext uri="{28A0092B-C50C-407E-A947-70E740481C1C}">
                <a14:useLocalDpi xmlns:a14="http://schemas.microsoft.com/office/drawing/2010/main" val="0"/>
              </a:ext>
            </a:extLst>
          </a:blip>
          <a:stretch>
            <a:fillRect/>
          </a:stretch>
        </p:blipFill>
        <p:spPr>
          <a:xfrm>
            <a:off x="3703320" y="2837688"/>
            <a:ext cx="4020318" cy="4020318"/>
          </a:xfrm>
          <a:prstGeom prst="rect">
            <a:avLst/>
          </a:prstGeom>
        </p:spPr>
      </p:pic>
    </p:spTree>
    <p:extLst>
      <p:ext uri="{BB962C8B-B14F-4D97-AF65-F5344CB8AC3E}">
        <p14:creationId xmlns:p14="http://schemas.microsoft.com/office/powerpoint/2010/main" val="156957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25103"/>
            <a:ext cx="12192000" cy="6883103"/>
          </a:xfrm>
          <a:prstGeom prst="rect">
            <a:avLst/>
          </a:prstGeom>
        </p:spPr>
      </p:pic>
    </p:spTree>
    <p:extLst>
      <p:ext uri="{BB962C8B-B14F-4D97-AF65-F5344CB8AC3E}">
        <p14:creationId xmlns:p14="http://schemas.microsoft.com/office/powerpoint/2010/main" val="2627038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3182" y="858982"/>
            <a:ext cx="6858000" cy="5070763"/>
          </a:xfrm>
          <a:prstGeom prst="rect">
            <a:avLst/>
          </a:prstGeom>
        </p:spPr>
      </p:pic>
      <p:sp>
        <p:nvSpPr>
          <p:cNvPr id="4" name="CuadroTexto 3"/>
          <p:cNvSpPr txBox="1"/>
          <p:nvPr/>
        </p:nvSpPr>
        <p:spPr>
          <a:xfrm>
            <a:off x="3118104" y="1116492"/>
            <a:ext cx="6007608" cy="3231654"/>
          </a:xfrm>
          <a:prstGeom prst="rect">
            <a:avLst/>
          </a:prstGeom>
          <a:noFill/>
        </p:spPr>
        <p:txBody>
          <a:bodyPr wrap="square" rtlCol="0">
            <a:spAutoFit/>
          </a:bodyPr>
          <a:lstStyle/>
          <a:p>
            <a:pPr algn="just"/>
            <a:endParaRPr lang="es-ES" dirty="0" smtClean="0"/>
          </a:p>
          <a:p>
            <a:pPr algn="just"/>
            <a:r>
              <a:rPr lang="es-ES" sz="2400" b="1" dirty="0" smtClean="0">
                <a:latin typeface="Candara" panose="020E0502030303020204" pitchFamily="34" charset="0"/>
              </a:rPr>
              <a:t>Enrique Garcés sostiene que:</a:t>
            </a:r>
          </a:p>
          <a:p>
            <a:pPr algn="just"/>
            <a:r>
              <a:rPr lang="es-ES" sz="2400" b="1" dirty="0" smtClean="0">
                <a:latin typeface="Candara" panose="020E0502030303020204" pitchFamily="34" charset="0"/>
              </a:rPr>
              <a:t> “Ciertamente</a:t>
            </a:r>
            <a:r>
              <a:rPr lang="es-ES" sz="2400" b="1" dirty="0">
                <a:latin typeface="Candara" panose="020E0502030303020204" pitchFamily="34" charset="0"/>
              </a:rPr>
              <a:t>, recurrir a la tecnología para mejorar la calidad de la educación es necesario porque ofrece muchas ventajas que permiten que los </a:t>
            </a:r>
            <a:r>
              <a:rPr lang="es-ES" sz="2400" b="1" dirty="0" smtClean="0">
                <a:latin typeface="Candara" panose="020E0502030303020204" pitchFamily="34" charset="0"/>
              </a:rPr>
              <a:t>estudiantes se </a:t>
            </a:r>
            <a:r>
              <a:rPr lang="es-ES" sz="2400" b="1" dirty="0">
                <a:latin typeface="Candara" panose="020E0502030303020204" pitchFamily="34" charset="0"/>
              </a:rPr>
              <a:t>adapten </a:t>
            </a:r>
            <a:r>
              <a:rPr lang="es-ES" sz="2400" b="1" dirty="0" smtClean="0">
                <a:latin typeface="Candara" panose="020E0502030303020204" pitchFamily="34" charset="0"/>
              </a:rPr>
              <a:t>rápidamente”  </a:t>
            </a:r>
          </a:p>
          <a:p>
            <a:endParaRPr lang="es-ES" sz="2400" dirty="0"/>
          </a:p>
          <a:p>
            <a:endParaRPr lang="en-US" dirty="0"/>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7096" y="3611880"/>
            <a:ext cx="3472134" cy="2031667"/>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1182" y="4209512"/>
            <a:ext cx="2535936" cy="2529615"/>
          </a:xfrm>
          <a:prstGeom prst="rect">
            <a:avLst/>
          </a:prstGeom>
        </p:spPr>
      </p:pic>
      <p:pic>
        <p:nvPicPr>
          <p:cNvPr id="6" name="Imagen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0828" y="4905570"/>
            <a:ext cx="2475689" cy="1833557"/>
          </a:xfrm>
          <a:prstGeom prst="rect">
            <a:avLst/>
          </a:prstGeom>
        </p:spPr>
      </p:pic>
    </p:spTree>
    <p:extLst>
      <p:ext uri="{BB962C8B-B14F-4D97-AF65-F5344CB8AC3E}">
        <p14:creationId xmlns:p14="http://schemas.microsoft.com/office/powerpoint/2010/main" val="2690072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3182" y="858982"/>
            <a:ext cx="6858000" cy="5070763"/>
          </a:xfrm>
          <a:prstGeom prst="rect">
            <a:avLst/>
          </a:prstGeom>
        </p:spPr>
      </p:pic>
      <p:sp>
        <p:nvSpPr>
          <p:cNvPr id="4" name="CuadroTexto 3"/>
          <p:cNvSpPr txBox="1"/>
          <p:nvPr/>
        </p:nvSpPr>
        <p:spPr>
          <a:xfrm>
            <a:off x="3241964" y="1143924"/>
            <a:ext cx="5800436" cy="2062103"/>
          </a:xfrm>
          <a:prstGeom prst="rect">
            <a:avLst/>
          </a:prstGeom>
          <a:noFill/>
        </p:spPr>
        <p:txBody>
          <a:bodyPr wrap="square" rtlCol="0">
            <a:spAutoFit/>
          </a:bodyPr>
          <a:lstStyle/>
          <a:p>
            <a:pPr algn="ctr"/>
            <a:r>
              <a:rPr lang="es-ES" sz="2400" b="1" dirty="0" smtClean="0">
                <a:latin typeface="Candara" panose="020E0502030303020204" pitchFamily="34" charset="0"/>
              </a:rPr>
              <a:t>Justificación </a:t>
            </a:r>
          </a:p>
          <a:p>
            <a:pPr algn="just"/>
            <a:r>
              <a:rPr lang="es-ES" sz="2400" b="1" dirty="0" smtClean="0">
                <a:latin typeface="Candara" panose="020E0502030303020204" pitchFamily="34" charset="0"/>
              </a:rPr>
              <a:t> </a:t>
            </a:r>
            <a:r>
              <a:rPr lang="es-ES" sz="2000" b="1" dirty="0" smtClean="0">
                <a:latin typeface="Candara" panose="020E0502030303020204" pitchFamily="34" charset="0"/>
              </a:rPr>
              <a:t>Juntar el maravilloso mundo de la Realidad Virtual con la magia de la Literatura es un proyecto que busca difundir los grandes clásicos de la literatura, mezclando una serie de recursos que van más allá del texto plano. </a:t>
            </a:r>
            <a:endParaRPr lang="en-US" dirty="0"/>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8888" y="3304182"/>
            <a:ext cx="2849886" cy="2171554"/>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1182" y="4209512"/>
            <a:ext cx="2535936" cy="2529615"/>
          </a:xfrm>
          <a:prstGeom prst="rect">
            <a:avLst/>
          </a:prstGeom>
        </p:spPr>
      </p:pic>
      <p:pic>
        <p:nvPicPr>
          <p:cNvPr id="7" name="Imagen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0828" y="4905570"/>
            <a:ext cx="2475689" cy="1833557"/>
          </a:xfrm>
          <a:prstGeom prst="rect">
            <a:avLst/>
          </a:prstGeom>
        </p:spPr>
      </p:pic>
    </p:spTree>
    <p:extLst>
      <p:ext uri="{BB962C8B-B14F-4D97-AF65-F5344CB8AC3E}">
        <p14:creationId xmlns:p14="http://schemas.microsoft.com/office/powerpoint/2010/main" val="1001322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3182" y="858982"/>
            <a:ext cx="6858000" cy="5070763"/>
          </a:xfrm>
          <a:prstGeom prst="rect">
            <a:avLst/>
          </a:prstGeom>
        </p:spPr>
      </p:pic>
      <p:sp>
        <p:nvSpPr>
          <p:cNvPr id="4" name="CuadroTexto 3"/>
          <p:cNvSpPr txBox="1"/>
          <p:nvPr/>
        </p:nvSpPr>
        <p:spPr>
          <a:xfrm>
            <a:off x="3398982" y="1006764"/>
            <a:ext cx="5486400" cy="2585323"/>
          </a:xfrm>
          <a:prstGeom prst="rect">
            <a:avLst/>
          </a:prstGeom>
          <a:noFill/>
        </p:spPr>
        <p:txBody>
          <a:bodyPr wrap="square" rtlCol="0">
            <a:spAutoFit/>
          </a:bodyPr>
          <a:lstStyle/>
          <a:p>
            <a:pPr algn="just"/>
            <a:endParaRPr lang="es-ES" dirty="0" smtClean="0"/>
          </a:p>
          <a:p>
            <a:pPr algn="ctr"/>
            <a:r>
              <a:rPr lang="es-ES" sz="2400" b="1" dirty="0" smtClean="0">
                <a:latin typeface="Candara" panose="020E0502030303020204" pitchFamily="34" charset="0"/>
              </a:rPr>
              <a:t>Problema científico</a:t>
            </a:r>
          </a:p>
          <a:p>
            <a:pPr algn="just"/>
            <a:endParaRPr lang="es-ES" sz="2400" b="1" dirty="0" smtClean="0">
              <a:latin typeface="Candara" panose="020E0502030303020204" pitchFamily="34" charset="0"/>
            </a:endParaRPr>
          </a:p>
          <a:p>
            <a:pPr algn="just"/>
            <a:r>
              <a:rPr lang="es-ES" sz="2400" b="1" dirty="0" smtClean="0">
                <a:latin typeface="Candara" panose="020E0502030303020204" pitchFamily="34" charset="0"/>
              </a:rPr>
              <a:t>¿Cómo difundir la literatura a través de la realidad virtual en estudiantes de Básica Superior en la Unidad Educativa San Francisco de Asís de la Arcadia?</a:t>
            </a: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6884" y="3130627"/>
            <a:ext cx="5290596" cy="2645298"/>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1182" y="4209512"/>
            <a:ext cx="2535936" cy="2529615"/>
          </a:xfrm>
          <a:prstGeom prst="rect">
            <a:avLst/>
          </a:prstGeom>
        </p:spPr>
      </p:pic>
      <p:pic>
        <p:nvPicPr>
          <p:cNvPr id="7" name="Imagen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0828" y="4905570"/>
            <a:ext cx="2475689" cy="1833557"/>
          </a:xfrm>
          <a:prstGeom prst="rect">
            <a:avLst/>
          </a:prstGeom>
        </p:spPr>
      </p:pic>
    </p:spTree>
    <p:extLst>
      <p:ext uri="{BB962C8B-B14F-4D97-AF65-F5344CB8AC3E}">
        <p14:creationId xmlns:p14="http://schemas.microsoft.com/office/powerpoint/2010/main" val="2472817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560619" y="-159726"/>
            <a:ext cx="5070764" cy="6858000"/>
          </a:xfrm>
          <a:prstGeom prst="rect">
            <a:avLst/>
          </a:prstGeom>
        </p:spPr>
      </p:pic>
      <p:sp>
        <p:nvSpPr>
          <p:cNvPr id="4" name="CuadroTexto 3"/>
          <p:cNvSpPr txBox="1"/>
          <p:nvPr/>
        </p:nvSpPr>
        <p:spPr>
          <a:xfrm>
            <a:off x="3195783" y="2068946"/>
            <a:ext cx="5800436" cy="2400657"/>
          </a:xfrm>
          <a:prstGeom prst="rect">
            <a:avLst/>
          </a:prstGeom>
          <a:noFill/>
        </p:spPr>
        <p:txBody>
          <a:bodyPr wrap="square" rtlCol="0">
            <a:spAutoFit/>
          </a:bodyPr>
          <a:lstStyle/>
          <a:p>
            <a:pPr algn="just"/>
            <a:endParaRPr lang="es-ES" dirty="0" smtClean="0"/>
          </a:p>
          <a:p>
            <a:pPr algn="ctr"/>
            <a:r>
              <a:rPr lang="es-ES" sz="2400" b="1" dirty="0" smtClean="0">
                <a:latin typeface="Candara" panose="020E0502030303020204" pitchFamily="34" charset="0"/>
              </a:rPr>
              <a:t>Objetivo General</a:t>
            </a:r>
          </a:p>
          <a:p>
            <a:pPr algn="ctr"/>
            <a:endParaRPr lang="es-ES" sz="2400" b="1" dirty="0" smtClean="0">
              <a:latin typeface="Candara" panose="020E0502030303020204" pitchFamily="34" charset="0"/>
            </a:endParaRPr>
          </a:p>
          <a:p>
            <a:pPr algn="just"/>
            <a:r>
              <a:rPr lang="es-ES" sz="2400" b="1" dirty="0" smtClean="0">
                <a:latin typeface="Candara" panose="020E0502030303020204" pitchFamily="34" charset="0"/>
              </a:rPr>
              <a:t> </a:t>
            </a:r>
            <a:r>
              <a:rPr lang="es-ES" sz="2000" b="1" dirty="0">
                <a:latin typeface="Candara" panose="020E0502030303020204" pitchFamily="34" charset="0"/>
              </a:rPr>
              <a:t>Implementar recursos didácticos por medio de la realidad virtual para difundir la literatura en estudiantes de Básica Superior en la Unidad Educativa San Francisco de Asís de la Arcadia.</a:t>
            </a:r>
            <a:endParaRPr lang="en-US" dirty="0"/>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1182" y="4209512"/>
            <a:ext cx="2535936" cy="2529615"/>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828" y="4905570"/>
            <a:ext cx="2475689" cy="1833557"/>
          </a:xfrm>
          <a:prstGeom prst="rect">
            <a:avLst/>
          </a:prstGeom>
        </p:spPr>
      </p:pic>
    </p:spTree>
    <p:extLst>
      <p:ext uri="{BB962C8B-B14F-4D97-AF65-F5344CB8AC3E}">
        <p14:creationId xmlns:p14="http://schemas.microsoft.com/office/powerpoint/2010/main" val="385371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560619" y="-159726"/>
            <a:ext cx="5070764" cy="6858000"/>
          </a:xfrm>
          <a:prstGeom prst="rect">
            <a:avLst/>
          </a:prstGeom>
        </p:spPr>
      </p:pic>
      <p:sp>
        <p:nvSpPr>
          <p:cNvPr id="4" name="CuadroTexto 3"/>
          <p:cNvSpPr txBox="1"/>
          <p:nvPr/>
        </p:nvSpPr>
        <p:spPr>
          <a:xfrm>
            <a:off x="3084945" y="960582"/>
            <a:ext cx="6096000" cy="4431983"/>
          </a:xfrm>
          <a:prstGeom prst="rect">
            <a:avLst/>
          </a:prstGeom>
          <a:noFill/>
        </p:spPr>
        <p:txBody>
          <a:bodyPr wrap="square" rtlCol="0">
            <a:spAutoFit/>
          </a:bodyPr>
          <a:lstStyle/>
          <a:p>
            <a:pPr algn="just"/>
            <a:endParaRPr lang="es-ES" dirty="0" smtClean="0"/>
          </a:p>
          <a:p>
            <a:pPr algn="ctr"/>
            <a:r>
              <a:rPr lang="es-ES" sz="2400" b="1" dirty="0" smtClean="0">
                <a:latin typeface="Candara" panose="020E0502030303020204" pitchFamily="34" charset="0"/>
              </a:rPr>
              <a:t>Objetivos Específicos</a:t>
            </a:r>
          </a:p>
          <a:p>
            <a:pPr algn="ctr"/>
            <a:endParaRPr lang="es-ES" sz="2400" b="1" dirty="0" smtClean="0">
              <a:latin typeface="Candara" panose="020E0502030303020204" pitchFamily="34" charset="0"/>
            </a:endParaRPr>
          </a:p>
          <a:p>
            <a:pPr algn="just"/>
            <a:r>
              <a:rPr lang="es-ES" sz="2400" b="1" dirty="0">
                <a:latin typeface="Candara" panose="020E0502030303020204" pitchFamily="34" charset="0"/>
              </a:rPr>
              <a:t> -</a:t>
            </a:r>
            <a:r>
              <a:rPr lang="es-ES" sz="2400" b="1" dirty="0" smtClean="0">
                <a:latin typeface="Candara" panose="020E0502030303020204" pitchFamily="34" charset="0"/>
              </a:rPr>
              <a:t>Analizar </a:t>
            </a:r>
            <a:r>
              <a:rPr lang="es-ES" sz="2400" b="1" dirty="0">
                <a:latin typeface="Candara" panose="020E0502030303020204" pitchFamily="34" charset="0"/>
              </a:rPr>
              <a:t>con qué frecuencia usan la realidad virtual los estudiantes de Básica superior en la Unidad Educativa San Francisco de Asís de la Arcadia</a:t>
            </a:r>
            <a:r>
              <a:rPr lang="es-ES" sz="2400" b="1" dirty="0" smtClean="0">
                <a:latin typeface="Candara" panose="020E0502030303020204" pitchFamily="34" charset="0"/>
              </a:rPr>
              <a:t>.</a:t>
            </a:r>
          </a:p>
          <a:p>
            <a:pPr algn="just"/>
            <a:endParaRPr lang="es-ES" sz="2400" b="1" dirty="0">
              <a:latin typeface="Candara" panose="020E0502030303020204" pitchFamily="34" charset="0"/>
            </a:endParaRPr>
          </a:p>
          <a:p>
            <a:pPr algn="just"/>
            <a:r>
              <a:rPr lang="es-ES" sz="2400" b="1" dirty="0">
                <a:latin typeface="Candara" panose="020E0502030303020204" pitchFamily="34" charset="0"/>
              </a:rPr>
              <a:t>-</a:t>
            </a:r>
            <a:r>
              <a:rPr lang="es-ES" sz="2400" b="1" dirty="0" smtClean="0">
                <a:latin typeface="Candara" panose="020E0502030303020204" pitchFamily="34" charset="0"/>
              </a:rPr>
              <a:t>Definir </a:t>
            </a:r>
            <a:r>
              <a:rPr lang="es-ES" sz="2400" b="1" dirty="0">
                <a:latin typeface="Candara" panose="020E0502030303020204" pitchFamily="34" charset="0"/>
              </a:rPr>
              <a:t>la importancia que tiene la literatura en los estudiantes de Básica superior en la Unidad Educativa San Francisco de Asís de la Arcadia</a:t>
            </a:r>
            <a:r>
              <a:rPr lang="es-ES" sz="2400" b="1" dirty="0" smtClean="0">
                <a:latin typeface="Candara" panose="020E0502030303020204" pitchFamily="34" charset="0"/>
              </a:rPr>
              <a:t>.</a:t>
            </a:r>
            <a:endParaRPr lang="es-ES" sz="2400" b="1" dirty="0">
              <a:latin typeface="Candara" panose="020E0502030303020204" pitchFamily="34" charset="0"/>
            </a:endParaRPr>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1182" y="4209512"/>
            <a:ext cx="2535936" cy="2529615"/>
          </a:xfrm>
          <a:prstGeom prst="rect">
            <a:avLst/>
          </a:prstGeom>
        </p:spPr>
      </p:pic>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828" y="4905570"/>
            <a:ext cx="2475689" cy="1833557"/>
          </a:xfrm>
          <a:prstGeom prst="rect">
            <a:avLst/>
          </a:prstGeom>
        </p:spPr>
      </p:pic>
    </p:spTree>
    <p:extLst>
      <p:ext uri="{BB962C8B-B14F-4D97-AF65-F5344CB8AC3E}">
        <p14:creationId xmlns:p14="http://schemas.microsoft.com/office/powerpoint/2010/main" val="221457419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1311</TotalTime>
  <Words>838</Words>
  <Application>Microsoft Office PowerPoint</Application>
  <PresentationFormat>Panorámica</PresentationFormat>
  <Paragraphs>97</Paragraphs>
  <Slides>21</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21</vt:i4>
      </vt:variant>
    </vt:vector>
  </HeadingPairs>
  <TitlesOfParts>
    <vt:vector size="27" baseType="lpstr">
      <vt:lpstr>Arial</vt:lpstr>
      <vt:lpstr>Calibri</vt:lpstr>
      <vt:lpstr>Calibri Light</vt:lpstr>
      <vt:lpstr>Candara</vt:lpstr>
      <vt:lpstr>Tema de Office</vt:lpstr>
      <vt:lpstr>Imagen de mapa de bits</vt:lpstr>
      <vt:lpstr>Diego Riofrío Vivanco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Cliente</dc:creator>
  <cp:lastModifiedBy>Cliente</cp:lastModifiedBy>
  <cp:revision>46</cp:revision>
  <dcterms:created xsi:type="dcterms:W3CDTF">2023-02-16T01:34:57Z</dcterms:created>
  <dcterms:modified xsi:type="dcterms:W3CDTF">2023-02-26T22:48:48Z</dcterms:modified>
</cp:coreProperties>
</file>